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6"/>
  </p:notesMasterIdLst>
  <p:sldIdLst>
    <p:sldId id="461" r:id="rId5"/>
    <p:sldId id="296" r:id="rId6"/>
    <p:sldId id="586" r:id="rId7"/>
    <p:sldId id="551" r:id="rId8"/>
    <p:sldId id="539" r:id="rId9"/>
    <p:sldId id="540" r:id="rId10"/>
    <p:sldId id="552" r:id="rId11"/>
    <p:sldId id="594" r:id="rId12"/>
    <p:sldId id="595" r:id="rId13"/>
    <p:sldId id="604" r:id="rId14"/>
    <p:sldId id="616" r:id="rId15"/>
    <p:sldId id="588" r:id="rId16"/>
    <p:sldId id="554" r:id="rId17"/>
    <p:sldId id="589" r:id="rId18"/>
    <p:sldId id="566" r:id="rId19"/>
    <p:sldId id="575" r:id="rId20"/>
    <p:sldId id="574" r:id="rId21"/>
    <p:sldId id="415" r:id="rId22"/>
    <p:sldId id="590" r:id="rId23"/>
    <p:sldId id="312" r:id="rId24"/>
    <p:sldId id="313" r:id="rId25"/>
    <p:sldId id="597" r:id="rId26"/>
    <p:sldId id="599" r:id="rId27"/>
    <p:sldId id="601" r:id="rId28"/>
    <p:sldId id="561" r:id="rId29"/>
    <p:sldId id="600" r:id="rId30"/>
    <p:sldId id="602" r:id="rId31"/>
    <p:sldId id="1500" r:id="rId32"/>
    <p:sldId id="1488" r:id="rId33"/>
    <p:sldId id="1487" r:id="rId34"/>
    <p:sldId id="1490" r:id="rId35"/>
    <p:sldId id="1493" r:id="rId36"/>
    <p:sldId id="1497" r:id="rId37"/>
    <p:sldId id="1499" r:id="rId38"/>
    <p:sldId id="579" r:id="rId39"/>
    <p:sldId id="567" r:id="rId40"/>
    <p:sldId id="568" r:id="rId41"/>
    <p:sldId id="596" r:id="rId42"/>
    <p:sldId id="605" r:id="rId43"/>
    <p:sldId id="569" r:id="rId44"/>
    <p:sldId id="571" r:id="rId45"/>
    <p:sldId id="517" r:id="rId46"/>
    <p:sldId id="606" r:id="rId47"/>
    <p:sldId id="607" r:id="rId48"/>
    <p:sldId id="479" r:id="rId49"/>
    <p:sldId id="592" r:id="rId50"/>
    <p:sldId id="573" r:id="rId51"/>
    <p:sldId id="613" r:id="rId52"/>
    <p:sldId id="580" r:id="rId53"/>
    <p:sldId id="578" r:id="rId54"/>
    <p:sldId id="608" r:id="rId55"/>
    <p:sldId id="609" r:id="rId56"/>
    <p:sldId id="560" r:id="rId57"/>
    <p:sldId id="533" r:id="rId58"/>
    <p:sldId id="501" r:id="rId59"/>
    <p:sldId id="502" r:id="rId60"/>
    <p:sldId id="530" r:id="rId61"/>
    <p:sldId id="610" r:id="rId62"/>
    <p:sldId id="532" r:id="rId63"/>
    <p:sldId id="612" r:id="rId64"/>
    <p:sldId id="1501"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66FF33"/>
    <a:srgbClr val="FBA3FD"/>
    <a:srgbClr val="FFCCCC"/>
    <a:srgbClr val="4859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B83D7E-A019-4A76-9553-7DB1B76BBEA1}" v="165" dt="2023-04-12T23:03:05.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02" autoAdjust="0"/>
    <p:restoredTop sz="97274" autoAdjust="0"/>
  </p:normalViewPr>
  <p:slideViewPr>
    <p:cSldViewPr snapToGrid="0">
      <p:cViewPr varScale="1">
        <p:scale>
          <a:sx n="67" d="100"/>
          <a:sy n="67" d="100"/>
        </p:scale>
        <p:origin x="72" y="1136"/>
      </p:cViewPr>
      <p:guideLst>
        <p:guide orient="horz" pos="2160"/>
        <p:guide pos="3840"/>
      </p:guideLst>
    </p:cSldViewPr>
  </p:slideViewPr>
  <p:notesTextViewPr>
    <p:cViewPr>
      <p:scale>
        <a:sx n="1" d="1"/>
        <a:sy n="1" d="1"/>
      </p:scale>
      <p:origin x="0" y="0"/>
    </p:cViewPr>
  </p:notesTextViewPr>
  <p:sorterViewPr>
    <p:cViewPr varScale="1">
      <p:scale>
        <a:sx n="1" d="1"/>
        <a:sy n="1" d="1"/>
      </p:scale>
      <p:origin x="0" y="-2290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3789D-63F4-4544-A330-C60BCCA78C25}" type="datetimeFigureOut">
              <a:rPr lang="en-GB" smtClean="0"/>
              <a:t>22/02/2024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678A69-B22D-4DFF-A8F3-78C247808612}" type="slidenum">
              <a:rPr lang="en-GB" smtClean="0"/>
              <a:t>‹#›</a:t>
            </a:fld>
            <a:endParaRPr lang="en-GB"/>
          </a:p>
        </p:txBody>
      </p:sp>
    </p:spTree>
    <p:extLst>
      <p:ext uri="{BB962C8B-B14F-4D97-AF65-F5344CB8AC3E}">
        <p14:creationId xmlns:p14="http://schemas.microsoft.com/office/powerpoint/2010/main" val="3806635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78A69-B22D-4DFF-A8F3-78C2478086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026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585680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20</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20</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541683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21</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21</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133531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22</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22</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775776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23</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23</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717054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hape 4"/>
          <p:cNvSpPr txBox="1">
            <a:spLocks noGrp="1" noChangeArrowheads="1"/>
          </p:cNvSpPr>
          <p:nvPr/>
        </p:nvSpPr>
        <p:spPr bwMode="auto">
          <a:xfrm>
            <a:off x="3851275" y="9431338"/>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algn="r"/>
            <a:fld id="{B53FE157-90ED-4634-87FB-4675F64CF7A1}" type="slidenum">
              <a:rPr lang="en-US" altLang="en-US" sz="1200" b="0">
                <a:solidFill>
                  <a:srgbClr val="000000"/>
                </a:solidFill>
                <a:latin typeface="Times New Roman" panose="02020603050405020304" pitchFamily="18" charset="0"/>
              </a:rPr>
              <a:pPr algn="r"/>
              <a:t>25</a:t>
            </a:fld>
            <a:endParaRPr lang="en-US" altLang="en-US" sz="1200" b="0">
              <a:solidFill>
                <a:srgbClr val="000000"/>
              </a:solidFill>
              <a:latin typeface="Times New Roman" panose="02020603050405020304" pitchFamily="18" charset="0"/>
            </a:endParaRPr>
          </a:p>
        </p:txBody>
      </p:sp>
      <p:sp>
        <p:nvSpPr>
          <p:cNvPr id="56323" name="Rectangle 50177"/>
          <p:cNvSpPr>
            <a:spLocks noGrp="1" noRot="1" noChangeAspect="1" noChangeArrowheads="1" noTextEdit="1"/>
          </p:cNvSpPr>
          <p:nvPr>
            <p:ph type="sldImg"/>
          </p:nvPr>
        </p:nvSpPr>
        <p:spPr>
          <a:ln cap="flat">
            <a:headEnd type="none" w="med" len="med"/>
            <a:tailEnd type="none" w="med" len="med"/>
          </a:ln>
        </p:spPr>
      </p:sp>
      <p:sp>
        <p:nvSpPr>
          <p:cNvPr id="56324" name="Rectangle 50178"/>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28" tIns="45714" rIns="91428" bIns="45714"/>
          <a:lstStyle/>
          <a:p>
            <a:endParaRPr lang="en-GB" altLang="en-US"/>
          </a:p>
        </p:txBody>
      </p:sp>
    </p:spTree>
    <p:extLst>
      <p:ext uri="{BB962C8B-B14F-4D97-AF65-F5344CB8AC3E}">
        <p14:creationId xmlns:p14="http://schemas.microsoft.com/office/powerpoint/2010/main" val="2688908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hape 4"/>
          <p:cNvSpPr txBox="1">
            <a:spLocks noGrp="1" noChangeArrowheads="1"/>
          </p:cNvSpPr>
          <p:nvPr/>
        </p:nvSpPr>
        <p:spPr bwMode="auto">
          <a:xfrm>
            <a:off x="5137151" y="7074694"/>
            <a:ext cx="3926416"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26</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2054225" y="560388"/>
            <a:ext cx="4962525" cy="2790825"/>
          </a:xfrm>
          <a:ln cap="flat" algn="ctr">
            <a:headEnd type="none" w="med" len="med"/>
            <a:tailEnd type="none" w="med" len="med"/>
          </a:ln>
        </p:spPr>
      </p:sp>
      <p:sp>
        <p:nvSpPr>
          <p:cNvPr id="24581" name="Rectangle 50178"/>
          <p:cNvSpPr>
            <a:spLocks noGrp="1" noChangeArrowheads="1"/>
          </p:cNvSpPr>
          <p:nvPr>
            <p:ph type="body" idx="1"/>
          </p:nvPr>
        </p:nvSpPr>
        <p:spPr>
          <a:xfrm>
            <a:off x="1210734" y="3536156"/>
            <a:ext cx="6642100" cy="3349229"/>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449934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hape 4"/>
          <p:cNvSpPr txBox="1">
            <a:spLocks noGrp="1" noChangeArrowheads="1"/>
          </p:cNvSpPr>
          <p:nvPr/>
        </p:nvSpPr>
        <p:spPr bwMode="auto">
          <a:xfrm>
            <a:off x="5137151" y="7074694"/>
            <a:ext cx="3926416"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27</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2054225" y="560388"/>
            <a:ext cx="4962525" cy="2790825"/>
          </a:xfrm>
          <a:ln cap="flat" algn="ctr">
            <a:headEnd type="none" w="med" len="med"/>
            <a:tailEnd type="none" w="med" len="med"/>
          </a:ln>
        </p:spPr>
      </p:sp>
      <p:sp>
        <p:nvSpPr>
          <p:cNvPr id="24581" name="Rectangle 50178"/>
          <p:cNvSpPr>
            <a:spLocks noGrp="1" noChangeArrowheads="1"/>
          </p:cNvSpPr>
          <p:nvPr>
            <p:ph type="body" idx="1"/>
          </p:nvPr>
        </p:nvSpPr>
        <p:spPr>
          <a:xfrm>
            <a:off x="1210734" y="3536156"/>
            <a:ext cx="6642100" cy="3349229"/>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522570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4082175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05415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78A69-B22D-4DFF-A8F3-78C2478086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9130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960958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60438" rtl="0" eaLnBrk="1" fontAlgn="auto" latinLnBrk="0" hangingPunct="1">
              <a:lnSpc>
                <a:spcPct val="100000"/>
              </a:lnSpc>
              <a:spcBef>
                <a:spcPts val="0"/>
              </a:spcBef>
              <a:spcAft>
                <a:spcPts val="0"/>
              </a:spcAft>
              <a:buClrTx/>
              <a:buSzTx/>
              <a:buFontTx/>
              <a:buNone/>
              <a:tabLst/>
              <a:defRPr/>
            </a:pPr>
            <a:fld id="{E7FCC02A-39B5-48E0-87B6-A2DDEC4B44E9}" type="slidenum">
              <a:rPr kumimoji="0" lang="en-US" altLang="en-US"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60438" rtl="0" eaLnBrk="1" fontAlgn="auto" latinLnBrk="0" hangingPunct="1">
                <a:lnSpc>
                  <a:spcPct val="100000"/>
                </a:lnSpc>
                <a:spcBef>
                  <a:spcPts val="0"/>
                </a:spcBef>
                <a:spcAft>
                  <a:spcPts val="0"/>
                </a:spcAft>
                <a:buClrTx/>
                <a:buSzTx/>
                <a:buFontTx/>
                <a:buNone/>
                <a:tabLst/>
                <a:defRPr/>
              </a:pPr>
              <a:t>37</a:t>
            </a:fld>
            <a:endParaRPr kumimoji="0" lang="en-US" alt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30275" rtl="0" eaLnBrk="1" fontAlgn="auto" latinLnBrk="0" hangingPunct="1">
              <a:lnSpc>
                <a:spcPct val="100000"/>
              </a:lnSpc>
              <a:spcBef>
                <a:spcPts val="0"/>
              </a:spcBef>
              <a:spcAft>
                <a:spcPts val="0"/>
              </a:spcAft>
              <a:buClrTx/>
              <a:buSzTx/>
              <a:buFontTx/>
              <a:buNone/>
              <a:tabLst/>
              <a:defRPr/>
            </a:pPr>
            <a:fld id="{6A6E3560-DC00-4FCA-BBB4-B281717DFF34}"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30275" rtl="0" eaLnBrk="1" fontAlgn="auto" latinLnBrk="0" hangingPunct="1">
                <a:lnSpc>
                  <a:spcPct val="100000"/>
                </a:lnSpc>
                <a:spcBef>
                  <a:spcPts val="0"/>
                </a:spcBef>
                <a:spcAft>
                  <a:spcPts val="0"/>
                </a:spcAft>
                <a:buClrTx/>
                <a:buSzTx/>
                <a:buFontTx/>
                <a:buNone/>
                <a:tabLst/>
                <a:defRPr/>
              </a:pPr>
              <a:t>37</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8246020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2963313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60438" rtl="0" eaLnBrk="1" fontAlgn="auto" latinLnBrk="0" hangingPunct="1">
              <a:lnSpc>
                <a:spcPct val="100000"/>
              </a:lnSpc>
              <a:spcBef>
                <a:spcPts val="0"/>
              </a:spcBef>
              <a:spcAft>
                <a:spcPts val="0"/>
              </a:spcAft>
              <a:buClrTx/>
              <a:buSzTx/>
              <a:buFontTx/>
              <a:buNone/>
              <a:tabLst/>
              <a:defRPr/>
            </a:pPr>
            <a:fld id="{E7FCC02A-39B5-48E0-87B6-A2DDEC4B44E9}" type="slidenum">
              <a:rPr kumimoji="0" lang="en-US" altLang="en-US"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60438" rtl="0" eaLnBrk="1" fontAlgn="auto" latinLnBrk="0" hangingPunct="1">
                <a:lnSpc>
                  <a:spcPct val="100000"/>
                </a:lnSpc>
                <a:spcBef>
                  <a:spcPts val="0"/>
                </a:spcBef>
                <a:spcAft>
                  <a:spcPts val="0"/>
                </a:spcAft>
                <a:buClrTx/>
                <a:buSzTx/>
                <a:buFontTx/>
                <a:buNone/>
                <a:tabLst/>
                <a:defRPr/>
              </a:pPr>
              <a:t>41</a:t>
            </a:fld>
            <a:endParaRPr kumimoji="0" lang="en-US" alt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30275" rtl="0" eaLnBrk="1" fontAlgn="auto" latinLnBrk="0" hangingPunct="1">
              <a:lnSpc>
                <a:spcPct val="100000"/>
              </a:lnSpc>
              <a:spcBef>
                <a:spcPts val="0"/>
              </a:spcBef>
              <a:spcAft>
                <a:spcPts val="0"/>
              </a:spcAft>
              <a:buClrTx/>
              <a:buSzTx/>
              <a:buFontTx/>
              <a:buNone/>
              <a:tabLst/>
              <a:defRPr/>
            </a:pPr>
            <a:fld id="{6A6E3560-DC00-4FCA-BBB4-B281717DFF34}"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30275" rtl="0" eaLnBrk="1" fontAlgn="auto" latinLnBrk="0" hangingPunct="1">
                <a:lnSpc>
                  <a:spcPct val="100000"/>
                </a:lnSpc>
                <a:spcBef>
                  <a:spcPts val="0"/>
                </a:spcBef>
                <a:spcAft>
                  <a:spcPts val="0"/>
                </a:spcAft>
                <a:buClrTx/>
                <a:buSzTx/>
                <a:buFontTx/>
                <a:buNone/>
                <a:tabLst/>
                <a:defRPr/>
              </a:pPr>
              <a:t>41</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591936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43</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43</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4214756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44</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44</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640944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4211734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46</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46</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841507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4019222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48</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48</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414389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199864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9695373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50</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50</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058345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2572369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p:spPr>
        <p:txBody>
          <a:bodyPr/>
          <a:lstStyle/>
          <a:p>
            <a:endParaRPr lang="en-GB" altLang="en-US"/>
          </a:p>
        </p:txBody>
      </p:sp>
    </p:spTree>
    <p:extLst>
      <p:ext uri="{BB962C8B-B14F-4D97-AF65-F5344CB8AC3E}">
        <p14:creationId xmlns:p14="http://schemas.microsoft.com/office/powerpoint/2010/main" val="35869238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xfrm>
            <a:off x="685800" y="4343400"/>
            <a:ext cx="5486400" cy="4114800"/>
          </a:xfrm>
          <a:noFill/>
        </p:spPr>
        <p:txBody>
          <a:bodyPr/>
          <a:lstStyle/>
          <a:p>
            <a:endParaRPr lang="en-GB" altLang="en-US"/>
          </a:p>
        </p:txBody>
      </p:sp>
    </p:spTree>
    <p:extLst>
      <p:ext uri="{BB962C8B-B14F-4D97-AF65-F5344CB8AC3E}">
        <p14:creationId xmlns:p14="http://schemas.microsoft.com/office/powerpoint/2010/main" val="37830201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41870597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endParaRPr lang="en-GB" altLang="en-US"/>
          </a:p>
        </p:txBody>
      </p:sp>
      <p:sp>
        <p:nvSpPr>
          <p:cNvPr id="67588" name="Slide Number Placeholder 3"/>
          <p:cNvSpPr>
            <a:spLocks noGrp="1"/>
          </p:cNvSpPr>
          <p:nvPr>
            <p:ph type="sldNum" sz="quarter" idx="5"/>
          </p:nvPr>
        </p:nvSpPr>
        <p:spPr>
          <a:noFill/>
        </p:spPr>
        <p:txBody>
          <a:bodyPr/>
          <a:lstStyle>
            <a:lvl1pPr>
              <a:defRPr sz="2800" b="1">
                <a:solidFill>
                  <a:schemeClr val="tx2"/>
                </a:solidFill>
                <a:latin typeface="Tahoma" pitchFamily="34" charset="0"/>
              </a:defRPr>
            </a:lvl1pPr>
            <a:lvl2pPr marL="742950" indent="-285750">
              <a:defRPr sz="2800" b="1">
                <a:solidFill>
                  <a:schemeClr val="tx2"/>
                </a:solidFill>
                <a:latin typeface="Tahoma" pitchFamily="34" charset="0"/>
              </a:defRPr>
            </a:lvl2pPr>
            <a:lvl3pPr marL="1143000" indent="-228600">
              <a:defRPr sz="2800" b="1">
                <a:solidFill>
                  <a:schemeClr val="tx2"/>
                </a:solidFill>
                <a:latin typeface="Tahoma" pitchFamily="34" charset="0"/>
              </a:defRPr>
            </a:lvl3pPr>
            <a:lvl4pPr marL="1600200" indent="-228600">
              <a:defRPr sz="2800" b="1">
                <a:solidFill>
                  <a:schemeClr val="tx2"/>
                </a:solidFill>
                <a:latin typeface="Tahoma" pitchFamily="34" charset="0"/>
              </a:defRPr>
            </a:lvl4pPr>
            <a:lvl5pPr marL="2057400" indent="-228600">
              <a:defRPr sz="2800" b="1">
                <a:solidFill>
                  <a:schemeClr val="tx2"/>
                </a:solidFill>
                <a:latin typeface="Tahoma" pitchFamily="34" charset="0"/>
              </a:defRPr>
            </a:lvl5pPr>
            <a:lvl6pPr marL="2514600" indent="-228600" algn="ctr" eaLnBrk="0" fontAlgn="base" hangingPunct="0">
              <a:spcBef>
                <a:spcPct val="0"/>
              </a:spcBef>
              <a:spcAft>
                <a:spcPct val="0"/>
              </a:spcAft>
              <a:defRPr sz="2800" b="1">
                <a:solidFill>
                  <a:schemeClr val="tx2"/>
                </a:solidFill>
                <a:latin typeface="Tahoma" pitchFamily="34" charset="0"/>
              </a:defRPr>
            </a:lvl6pPr>
            <a:lvl7pPr marL="2971800" indent="-228600" algn="ctr" eaLnBrk="0" fontAlgn="base" hangingPunct="0">
              <a:spcBef>
                <a:spcPct val="0"/>
              </a:spcBef>
              <a:spcAft>
                <a:spcPct val="0"/>
              </a:spcAft>
              <a:defRPr sz="2800" b="1">
                <a:solidFill>
                  <a:schemeClr val="tx2"/>
                </a:solidFill>
                <a:latin typeface="Tahoma" pitchFamily="34" charset="0"/>
              </a:defRPr>
            </a:lvl7pPr>
            <a:lvl8pPr marL="3429000" indent="-228600" algn="ctr" eaLnBrk="0" fontAlgn="base" hangingPunct="0">
              <a:spcBef>
                <a:spcPct val="0"/>
              </a:spcBef>
              <a:spcAft>
                <a:spcPct val="0"/>
              </a:spcAft>
              <a:defRPr sz="2800" b="1">
                <a:solidFill>
                  <a:schemeClr val="tx2"/>
                </a:solidFill>
                <a:latin typeface="Tahoma" pitchFamily="34" charset="0"/>
              </a:defRPr>
            </a:lvl8pPr>
            <a:lvl9pPr marL="3886200" indent="-228600" algn="ctr" eaLnBrk="0" fontAlgn="base" hangingPunct="0">
              <a:spcBef>
                <a:spcPct val="0"/>
              </a:spcBef>
              <a:spcAft>
                <a:spcPct val="0"/>
              </a:spcAft>
              <a:defRPr sz="2800" b="1">
                <a:solidFill>
                  <a:schemeClr val="tx2"/>
                </a:solidFill>
                <a:latin typeface="Tahoma" pitchFamily="34" charset="0"/>
              </a:defRPr>
            </a:lvl9pPr>
          </a:lstStyle>
          <a:p>
            <a:fld id="{C38633D3-D4D6-46FF-86B1-CF968391DA33}" type="slidenum">
              <a:rPr lang="en-GB" altLang="en-US" sz="1200" b="0" smtClean="0">
                <a:solidFill>
                  <a:schemeClr val="tx1"/>
                </a:solidFill>
                <a:latin typeface="Times New Roman" pitchFamily="18" charset="0"/>
              </a:rPr>
              <a:pPr/>
              <a:t>56</a:t>
            </a:fld>
            <a:endParaRPr lang="en-GB" altLang="en-US" sz="1200" b="0">
              <a:solidFill>
                <a:schemeClr val="tx1"/>
              </a:solidFill>
              <a:latin typeface="Times New Roman" pitchFamily="18" charset="0"/>
            </a:endParaRPr>
          </a:p>
        </p:txBody>
      </p:sp>
    </p:spTree>
    <p:extLst>
      <p:ext uri="{BB962C8B-B14F-4D97-AF65-F5344CB8AC3E}">
        <p14:creationId xmlns:p14="http://schemas.microsoft.com/office/powerpoint/2010/main" val="5625098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xfrm>
            <a:off x="679450" y="4716463"/>
            <a:ext cx="5438775" cy="446722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200894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2528781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59</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59</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438908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ChangeArrowheads="1" noTextEdit="1"/>
          </p:cNvSpPr>
          <p:nvPr>
            <p:ph type="sldImg"/>
          </p:nvPr>
        </p:nvSpPr>
        <p:spPr>
          <a:ln/>
        </p:spPr>
      </p:sp>
      <p:sp>
        <p:nvSpPr>
          <p:cNvPr id="112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GB" altLang="en-US"/>
              <a:t>Delirium is very common, and it is likely that most of the audience have come across it – certainly those working in healthcare, and also I think many people have witnessed or even experienced delirium in their personal lives.</a:t>
            </a:r>
          </a:p>
          <a:p>
            <a:endParaRPr lang="en-GB" altLang="en-US"/>
          </a:p>
          <a:p>
            <a:r>
              <a:rPr lang="en-GB" altLang="en-US"/>
              <a:t>To help illustrate this I have summarised a real cases from my own practice here in this hospital</a:t>
            </a:r>
          </a:p>
          <a:p>
            <a:endParaRPr lang="en-GB" altLang="en-US"/>
          </a:p>
          <a:p>
            <a:r>
              <a:rPr lang="en-GB" altLang="en-US"/>
              <a:t>The first involves a lady …</a:t>
            </a:r>
          </a:p>
        </p:txBody>
      </p:sp>
      <p:sp>
        <p:nvSpPr>
          <p:cNvPr id="112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fld id="{6BF947CD-CCAA-4636-8ADD-FB3FB99291DC}" type="slidenum">
              <a:rPr lang="en-US" altLang="en-US" sz="1200" b="0" smtClean="0">
                <a:solidFill>
                  <a:schemeClr val="tx1"/>
                </a:solidFill>
                <a:latin typeface="Times New Roman" panose="02020603050405020304" pitchFamily="18" charset="0"/>
              </a:rPr>
              <a:pPr/>
              <a:t>4</a:t>
            </a:fld>
            <a:endParaRPr lang="en-US" altLang="en-US" sz="1200" b="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055192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60</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60</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18528309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a:xfrm>
            <a:off x="679450" y="4716463"/>
            <a:ext cx="5438775" cy="446722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3016793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B43F5851-827A-4126-AAAD-76D84E0DE506}"/>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61C7CE1E-8997-4D50-A213-7AFA0269FEDB}" type="slidenum">
              <a:rPr lang="en-US" altLang="en-US" sz="1300" b="0">
                <a:solidFill>
                  <a:schemeClr val="tx1"/>
                </a:solidFill>
                <a:latin typeface="Times New Roman" panose="02020603050405020304" pitchFamily="18" charset="0"/>
              </a:rPr>
              <a:pPr/>
              <a:t>10</a:t>
            </a:fld>
            <a:endParaRPr lang="en-US" altLang="en-US" sz="1300" b="0">
              <a:solidFill>
                <a:schemeClr val="tx1"/>
              </a:solidFill>
              <a:latin typeface="Times New Roman" panose="02020603050405020304" pitchFamily="18" charset="0"/>
            </a:endParaRPr>
          </a:p>
        </p:txBody>
      </p:sp>
      <p:sp>
        <p:nvSpPr>
          <p:cNvPr id="23555" name="Rectangle 51200">
            <a:extLst>
              <a:ext uri="{FF2B5EF4-FFF2-40B4-BE49-F238E27FC236}">
                <a16:creationId xmlns:a16="http://schemas.microsoft.com/office/drawing/2014/main" id="{AFCAED74-836B-4BB8-B33E-A96BC95C2B3A}"/>
              </a:ext>
            </a:extLst>
          </p:cNvPr>
          <p:cNvSpPr>
            <a:spLocks noGrp="1" noRot="1" noChangeAspect="1" noChangeArrowheads="1" noTextEdit="1"/>
          </p:cNvSpPr>
          <p:nvPr>
            <p:ph type="sldImg"/>
          </p:nvPr>
        </p:nvSpPr>
        <p:spPr>
          <a:xfrm>
            <a:off x="385763" y="687388"/>
            <a:ext cx="6089650" cy="3425825"/>
          </a:xfrm>
          <a:ln cap="flat">
            <a:headEnd type="none" w="med" len="med"/>
            <a:tailEnd type="none" w="med" len="med"/>
          </a:ln>
        </p:spPr>
      </p:sp>
      <p:sp>
        <p:nvSpPr>
          <p:cNvPr id="23556" name="Rectangle 51201">
            <a:extLst>
              <a:ext uri="{FF2B5EF4-FFF2-40B4-BE49-F238E27FC236}">
                <a16:creationId xmlns:a16="http://schemas.microsoft.com/office/drawing/2014/main" id="{0BDC5731-99CF-41A4-A5C9-BABFD858C721}"/>
              </a:ext>
            </a:extLst>
          </p:cNvPr>
          <p:cNvSpPr>
            <a:spLocks noGrp="1" noChangeArrowheads="1"/>
          </p:cNvSpPr>
          <p:nvPr>
            <p:ph type="body" idx="1"/>
          </p:nvPr>
        </p:nvSpPr>
        <p:spPr>
          <a:xfrm>
            <a:off x="915988" y="4341813"/>
            <a:ext cx="5026025" cy="41148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86" tIns="45943" rIns="91886" bIns="45943"/>
          <a:lstStyle/>
          <a:p>
            <a:pPr>
              <a:spcBef>
                <a:spcPct val="0"/>
              </a:spcBef>
            </a:pPr>
            <a:endParaRPr lang="en-GB" altLang="en-US">
              <a:latin typeface="Calibri" panose="020F0502020204030204" pitchFamily="34" charset="0"/>
            </a:endParaRPr>
          </a:p>
        </p:txBody>
      </p:sp>
      <p:sp>
        <p:nvSpPr>
          <p:cNvPr id="23557" name="Shape 3">
            <a:extLst>
              <a:ext uri="{FF2B5EF4-FFF2-40B4-BE49-F238E27FC236}">
                <a16:creationId xmlns:a16="http://schemas.microsoft.com/office/drawing/2014/main" id="{D1601815-61C8-41D8-9F9A-1F5BC4762DBC}"/>
              </a:ext>
            </a:extLst>
          </p:cNvPr>
          <p:cNvSpPr txBox="1">
            <a:spLocks noGrp="1"/>
          </p:cNvSpPr>
          <p:nvPr/>
        </p:nvSpPr>
        <p:spPr bwMode="auto">
          <a:xfrm>
            <a:off x="3887788" y="8688388"/>
            <a:ext cx="2970212"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6" tIns="45943" rIns="91886" bIns="45943"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4C5219D-3461-42BF-893B-41091D606F1B}" type="slidenum">
              <a:rPr lang="en-US" altLang="en-US" sz="1200" b="0">
                <a:solidFill>
                  <a:schemeClr val="tx1"/>
                </a:solidFill>
                <a:latin typeface="Times New Roman" panose="02020603050405020304" pitchFamily="18" charset="0"/>
              </a:rPr>
              <a:pPr algn="r"/>
              <a:t>10</a:t>
            </a:fld>
            <a:endParaRPr lang="en-US" altLang="en-US" sz="1200" b="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071141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88974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77091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15</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15</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678335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922911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54E999B-53FE-434E-A379-CBC43A58037B}"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448800" y="6492875"/>
            <a:ext cx="2743200" cy="365125"/>
          </a:xfrm>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1750341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635BE2-D806-4C74-B7EF-C13CB29539FC}"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4189451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61D4857-9D81-4EA8-A7FD-9465ECAAB0E7}"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246635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883"/>
            <a:ext cx="10515600" cy="1325563"/>
          </a:xfrm>
        </p:spPr>
        <p:txBody>
          <a:bodyPr/>
          <a:lstStyle/>
          <a:p>
            <a:r>
              <a:rPr lang="en-US"/>
              <a:t>Click to edit Master title style</a:t>
            </a:r>
            <a:endParaRPr lang="en-GB"/>
          </a:p>
        </p:txBody>
      </p:sp>
      <p:sp>
        <p:nvSpPr>
          <p:cNvPr id="3" name="Content Placeholder 2"/>
          <p:cNvSpPr>
            <a:spLocks noGrp="1"/>
          </p:cNvSpPr>
          <p:nvPr>
            <p:ph idx="1"/>
          </p:nvPr>
        </p:nvSpPr>
        <p:spPr>
          <a:xfrm>
            <a:off x="431800" y="1757894"/>
            <a:ext cx="11303000" cy="4351338"/>
          </a:xfrm>
        </p:spPr>
        <p:txBody>
          <a:bodyPr/>
          <a:lstStyle>
            <a:lvl3pPr>
              <a:defRPr>
                <a:solidFill>
                  <a:srgbClr val="FF0000"/>
                </a:solidFill>
                <a:latin typeface="Cooper Black" panose="0208090404030B020404" pitchFamily="18" charset="0"/>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89D8B668-BB48-4CFE-92DA-2E0F7602482B}"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3738944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28F4D4-8C66-4465-BF7D-FDD51A9A99A8}"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532275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66FDA1-388A-4E8C-8295-B8CDF1B73DF0}" type="datetime1">
              <a:rPr lang="en-GB" smtClean="0"/>
              <a:t>22/02/2024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119514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061AAD-8C03-4E53-B65E-0B8587F11B49}" type="datetime1">
              <a:rPr lang="en-GB" smtClean="0"/>
              <a:t>22/02/2024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454517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FE7E649-111D-467A-9735-AE41311DE8D0}" type="datetime1">
              <a:rPr lang="en-GB" smtClean="0"/>
              <a:t>22/02/2024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695536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16707-8063-4795-B2DF-33EF13C3A01F}" type="datetime1">
              <a:rPr lang="en-GB" smtClean="0"/>
              <a:t>22/02/2024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757508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6DCB7C-AFCB-42E0-9444-9771724BB0C2}" type="datetime1">
              <a:rPr lang="en-GB" smtClean="0"/>
              <a:t>22/02/2024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3868924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t" anchorCtr="0">
            <a:noAutofit/>
          </a:bodyPr>
          <a:lstStyle>
            <a:lvl1pPr algn="l">
              <a:defRPr sz="2800"/>
            </a:lvl1pPr>
          </a:lstStyle>
          <a:p>
            <a:r>
              <a:rPr lang="en-US"/>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206475-9FC2-460E-9708-51C2C3DA3D47}" type="datetime1">
              <a:rPr lang="en-GB" smtClean="0"/>
              <a:t>22/02/2024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2093806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050"/>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31800" y="1876425"/>
            <a:ext cx="113030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16FF8-910D-468D-97C3-869B5E0B6B43}" type="datetime1">
              <a:rPr lang="en-GB" smtClean="0"/>
              <a:t>22/02/2024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448800" y="64835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514DB2-47DA-432A-8A7D-4AF3538265D2}" type="slidenum">
              <a:rPr lang="en-GB" smtClean="0"/>
              <a:t>‹#›</a:t>
            </a:fld>
            <a:endParaRPr lang="en-GB"/>
          </a:p>
        </p:txBody>
      </p:sp>
    </p:spTree>
    <p:extLst>
      <p:ext uri="{BB962C8B-B14F-4D97-AF65-F5344CB8AC3E}">
        <p14:creationId xmlns:p14="http://schemas.microsoft.com/office/powerpoint/2010/main" val="42747830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lnSpc>
          <a:spcPct val="90000"/>
        </a:lnSpc>
        <a:spcBef>
          <a:spcPct val="0"/>
        </a:spcBef>
        <a:buNone/>
        <a:defRPr sz="3600" b="1" kern="1200">
          <a:solidFill>
            <a:srgbClr val="FFFF00"/>
          </a:solidFill>
          <a:latin typeface="Lucida Bright" panose="02040602050505020304" pitchFamily="18" charset="0"/>
          <a:ea typeface="+mj-ea"/>
          <a:cs typeface="+mj-cs"/>
        </a:defRPr>
      </a:lvl1pPr>
    </p:titleStyle>
    <p:bodyStyle>
      <a:lvl1pPr marL="0" indent="0" algn="l" defTabSz="914400" rtl="0" eaLnBrk="1" latinLnBrk="0" hangingPunct="1">
        <a:lnSpc>
          <a:spcPct val="90000"/>
        </a:lnSpc>
        <a:spcBef>
          <a:spcPts val="1000"/>
        </a:spcBef>
        <a:buFontTx/>
        <a:buNone/>
        <a:defRPr sz="2800" b="1" kern="1200">
          <a:solidFill>
            <a:schemeClr val="tx1"/>
          </a:solidFill>
          <a:latin typeface="Lucida Bright" panose="02040602050505020304" pitchFamily="18" charset="0"/>
          <a:ea typeface="+mn-ea"/>
          <a:cs typeface="+mn-cs"/>
        </a:defRPr>
      </a:lvl1pPr>
      <a:lvl2pPr marL="457200" indent="0" algn="l" defTabSz="914400" rtl="0" eaLnBrk="1" latinLnBrk="0" hangingPunct="1">
        <a:lnSpc>
          <a:spcPct val="90000"/>
        </a:lnSpc>
        <a:spcBef>
          <a:spcPts val="500"/>
        </a:spcBef>
        <a:buFontTx/>
        <a:buNone/>
        <a:defRPr sz="2400" b="1" kern="1200">
          <a:solidFill>
            <a:srgbClr val="00B0F0"/>
          </a:solidFill>
          <a:latin typeface="Lucida Bright" panose="02040602050505020304" pitchFamily="18" charset="0"/>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Lucida Bright" panose="02040602050505020304" pitchFamily="18" charset="0"/>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Lucida Bright" panose="02040602050505020304" pitchFamily="18" charset="0"/>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Lucida Bright" panose="020406020505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jpeg"/><Relationship Id="rId2" Type="http://schemas.openxmlformats.org/officeDocument/2006/relationships/image" Target="../media/image10.jpeg"/><Relationship Id="rId16"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7371" y="-525568"/>
            <a:ext cx="10717254" cy="3457026"/>
          </a:xfrm>
        </p:spPr>
        <p:txBody>
          <a:bodyPr>
            <a:normAutofit/>
          </a:bodyPr>
          <a:lstStyle/>
          <a:p>
            <a:pPr>
              <a:lnSpc>
                <a:spcPct val="150000"/>
              </a:lnSpc>
            </a:pPr>
            <a:r>
              <a:rPr lang="en-GB" sz="3600" dirty="0"/>
              <a:t>Delirium care: tackling real world challenges in detection, treatment and prevention</a:t>
            </a:r>
          </a:p>
        </p:txBody>
      </p:sp>
      <p:sp>
        <p:nvSpPr>
          <p:cNvPr id="6" name="TextBox 3072"/>
          <p:cNvSpPr txBox="1">
            <a:spLocks noChangeArrowheads="1"/>
          </p:cNvSpPr>
          <p:nvPr/>
        </p:nvSpPr>
        <p:spPr bwMode="auto">
          <a:xfrm>
            <a:off x="2074861" y="3702370"/>
            <a:ext cx="8042275"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78000" tIns="180000" rIns="378000" bIns="180000"/>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Alasdair MacLullich </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Professor of Geriatric Medicine, </a:t>
            </a:r>
            <a:r>
              <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University of Edinburgh</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a:t>
            </a:r>
            <a:r>
              <a:rPr kumimoji="0" lang="en-GB"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Consultant in Medicine of the Elderly, Royal Infirmary of Edinburgh</a:t>
            </a:r>
            <a:endPar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endParaRPr>
          </a:p>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6790" t="7976" r="24988" b="10226"/>
          <a:stretch/>
        </p:blipFill>
        <p:spPr>
          <a:xfrm>
            <a:off x="5267906" y="5993316"/>
            <a:ext cx="648072" cy="576064"/>
          </a:xfrm>
          <a:prstGeom prst="rect">
            <a:avLst/>
          </a:prstGeom>
        </p:spPr>
      </p:pic>
      <p:sp>
        <p:nvSpPr>
          <p:cNvPr id="8" name="TextBox 7"/>
          <p:cNvSpPr txBox="1"/>
          <p:nvPr/>
        </p:nvSpPr>
        <p:spPr>
          <a:xfrm>
            <a:off x="6095999" y="6057458"/>
            <a:ext cx="16514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srgbClr val="FFFFFF"/>
                </a:solidFill>
                <a:effectLst/>
                <a:uLnTx/>
                <a:uFillTx/>
                <a:latin typeface="Lucida Bright" panose="02040602050505020304" pitchFamily="18" charset="0"/>
                <a:ea typeface="+mn-ea"/>
                <a:cs typeface="+mn-cs"/>
              </a:rPr>
              <a:t>a_maclullich</a:t>
            </a:r>
            <a:r>
              <a:rPr kumimoji="0" lang="en-GB" sz="1800" b="0"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 </a:t>
            </a:r>
          </a:p>
        </p:txBody>
      </p:sp>
    </p:spTree>
    <p:extLst>
      <p:ext uri="{BB962C8B-B14F-4D97-AF65-F5344CB8AC3E}">
        <p14:creationId xmlns:p14="http://schemas.microsoft.com/office/powerpoint/2010/main" val="359779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2">
            <a:extLst>
              <a:ext uri="{FF2B5EF4-FFF2-40B4-BE49-F238E27FC236}">
                <a16:creationId xmlns:a16="http://schemas.microsoft.com/office/drawing/2014/main" id="{6BBE1C68-11E6-4547-9AF1-AA43B21A39DF}"/>
              </a:ext>
            </a:extLst>
          </p:cNvPr>
          <p:cNvGrpSpPr>
            <a:grpSpLocks/>
          </p:cNvGrpSpPr>
          <p:nvPr/>
        </p:nvGrpSpPr>
        <p:grpSpPr bwMode="auto">
          <a:xfrm>
            <a:off x="3522059" y="2225142"/>
            <a:ext cx="4626425" cy="1677986"/>
            <a:chOff x="2499176" y="2818669"/>
            <a:chExt cx="3752465" cy="340005"/>
          </a:xfrm>
        </p:grpSpPr>
        <p:sp>
          <p:nvSpPr>
            <p:cNvPr id="10242" name="Rounded Rectangle 1">
              <a:extLst>
                <a:ext uri="{FF2B5EF4-FFF2-40B4-BE49-F238E27FC236}">
                  <a16:creationId xmlns:a16="http://schemas.microsoft.com/office/drawing/2014/main" id="{6DD5C219-794F-4D1A-B2E2-D7D228B68161}"/>
                </a:ext>
              </a:extLst>
            </p:cNvPr>
            <p:cNvSpPr>
              <a:spLocks noChangeArrowheads="1"/>
            </p:cNvSpPr>
            <p:nvPr/>
          </p:nvSpPr>
          <p:spPr bwMode="auto">
            <a:xfrm>
              <a:off x="2499176" y="2818669"/>
              <a:ext cx="3752465" cy="262892"/>
            </a:xfrm>
            <a:prstGeom prst="roundRect">
              <a:avLst>
                <a:gd name="adj" fmla="val 16667"/>
              </a:avLst>
            </a:prstGeom>
            <a:solidFill>
              <a:srgbClr val="FF0000">
                <a:alpha val="79999"/>
              </a:srgbClr>
            </a:solidFill>
            <a:ln w="41275" cap="sq" algn="ctr">
              <a:solidFill>
                <a:schemeClr val="tx2"/>
              </a:solidFill>
              <a:round/>
              <a:headEnd/>
              <a:tailEnd/>
            </a:ln>
            <a:effectLst>
              <a:glow rad="1905000">
                <a:schemeClr val="accent2">
                  <a:satMod val="175000"/>
                  <a:alpha val="40000"/>
                </a:schemeClr>
              </a:glow>
            </a:effectLst>
            <a:scene3d>
              <a:camera prst="orthographicFront"/>
              <a:lightRig rig="threePt" dir="t"/>
            </a:scene3d>
            <a:sp3d prstMaterial="matte"/>
          </p:spPr>
          <p:txBody>
            <a:bodyPr wrap="square" lIns="90000" tIns="46800" rIns="90000" bIns="46800" anchor="ctr">
              <a:spAutoFit/>
            </a:bodyPr>
            <a:lstStyle>
              <a:lvl1pPr>
                <a:defRPr sz="2800" b="1">
                  <a:solidFill>
                    <a:schemeClr val="tx2"/>
                  </a:solidFill>
                  <a:latin typeface="Tahoma" pitchFamily="34" charset="0"/>
                </a:defRPr>
              </a:lvl1pPr>
              <a:lvl2pPr marL="742950" indent="-285750">
                <a:defRPr sz="2800" b="1">
                  <a:solidFill>
                    <a:schemeClr val="tx2"/>
                  </a:solidFill>
                  <a:latin typeface="Tahoma" pitchFamily="34" charset="0"/>
                </a:defRPr>
              </a:lvl2pPr>
              <a:lvl3pPr marL="1143000" indent="-228600">
                <a:defRPr sz="2800" b="1">
                  <a:solidFill>
                    <a:schemeClr val="tx2"/>
                  </a:solidFill>
                  <a:latin typeface="Tahoma" pitchFamily="34" charset="0"/>
                </a:defRPr>
              </a:lvl3pPr>
              <a:lvl4pPr marL="1600200" indent="-228600">
                <a:defRPr sz="2800" b="1">
                  <a:solidFill>
                    <a:schemeClr val="tx2"/>
                  </a:solidFill>
                  <a:latin typeface="Tahoma" pitchFamily="34" charset="0"/>
                </a:defRPr>
              </a:lvl4pPr>
              <a:lvl5pPr marL="2057400" indent="-228600">
                <a:defRPr sz="2800" b="1">
                  <a:solidFill>
                    <a:schemeClr val="tx2"/>
                  </a:solidFill>
                  <a:latin typeface="Tahoma" pitchFamily="34" charset="0"/>
                </a:defRPr>
              </a:lvl5pPr>
              <a:lvl6pPr marL="2514600" indent="-228600" algn="ctr" eaLnBrk="0" fontAlgn="base" hangingPunct="0">
                <a:spcBef>
                  <a:spcPct val="0"/>
                </a:spcBef>
                <a:spcAft>
                  <a:spcPct val="0"/>
                </a:spcAft>
                <a:defRPr sz="2800" b="1">
                  <a:solidFill>
                    <a:schemeClr val="tx2"/>
                  </a:solidFill>
                  <a:latin typeface="Tahoma" pitchFamily="34" charset="0"/>
                </a:defRPr>
              </a:lvl6pPr>
              <a:lvl7pPr marL="2971800" indent="-228600" algn="ctr" eaLnBrk="0" fontAlgn="base" hangingPunct="0">
                <a:spcBef>
                  <a:spcPct val="0"/>
                </a:spcBef>
                <a:spcAft>
                  <a:spcPct val="0"/>
                </a:spcAft>
                <a:defRPr sz="2800" b="1">
                  <a:solidFill>
                    <a:schemeClr val="tx2"/>
                  </a:solidFill>
                  <a:latin typeface="Tahoma" pitchFamily="34" charset="0"/>
                </a:defRPr>
              </a:lvl7pPr>
              <a:lvl8pPr marL="3429000" indent="-228600" algn="ctr" eaLnBrk="0" fontAlgn="base" hangingPunct="0">
                <a:spcBef>
                  <a:spcPct val="0"/>
                </a:spcBef>
                <a:spcAft>
                  <a:spcPct val="0"/>
                </a:spcAft>
                <a:defRPr sz="2800" b="1">
                  <a:solidFill>
                    <a:schemeClr val="tx2"/>
                  </a:solidFill>
                  <a:latin typeface="Tahoma" pitchFamily="34" charset="0"/>
                </a:defRPr>
              </a:lvl8pPr>
              <a:lvl9pPr marL="3886200" indent="-228600" algn="ctr" eaLnBrk="0" fontAlgn="base" hangingPunct="0">
                <a:spcBef>
                  <a:spcPct val="0"/>
                </a:spcBef>
                <a:spcAft>
                  <a:spcPct val="0"/>
                </a:spcAft>
                <a:defRPr sz="2800" b="1">
                  <a:solidFill>
                    <a:schemeClr val="tx2"/>
                  </a:solidFill>
                  <a:latin typeface="Tahoma" pitchFamily="34" charset="0"/>
                </a:defRPr>
              </a:lvl9pPr>
            </a:lstStyle>
            <a:p>
              <a:pPr algn="ctr">
                <a:defRPr/>
              </a:pPr>
              <a:endParaRPr lang="en-GB" altLang="en-US" sz="1600" dirty="0">
                <a:latin typeface="Lucida Bright" panose="02040602050505020304" pitchFamily="18" charset="0"/>
              </a:endParaRPr>
            </a:p>
          </p:txBody>
        </p:sp>
        <p:sp>
          <p:nvSpPr>
            <p:cNvPr id="22547" name="TextBox 1">
              <a:extLst>
                <a:ext uri="{FF2B5EF4-FFF2-40B4-BE49-F238E27FC236}">
                  <a16:creationId xmlns:a16="http://schemas.microsoft.com/office/drawing/2014/main" id="{81226E13-9A7D-4A7B-AC1B-577E97A31912}"/>
                </a:ext>
              </a:extLst>
            </p:cNvPr>
            <p:cNvSpPr txBox="1">
              <a:spLocks noChangeArrowheads="1"/>
            </p:cNvSpPr>
            <p:nvPr/>
          </p:nvSpPr>
          <p:spPr bwMode="auto">
            <a:xfrm>
              <a:off x="2932193" y="2859047"/>
              <a:ext cx="2846388" cy="29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ClrTx/>
                <a:buFontTx/>
                <a:buNone/>
              </a:pPr>
              <a:r>
                <a:rPr lang="en-GB" altLang="en-US" sz="2800" dirty="0">
                  <a:solidFill>
                    <a:srgbClr val="FFFFFF"/>
                  </a:solidFill>
                  <a:latin typeface="Lucida Bright" panose="02040602050505020304" pitchFamily="18" charset="0"/>
                </a:rPr>
                <a:t>Consequences of delirium</a:t>
              </a:r>
              <a:endParaRPr lang="en-US" altLang="en-US" sz="2800" dirty="0">
                <a:solidFill>
                  <a:srgbClr val="FFFFFF"/>
                </a:solidFill>
                <a:latin typeface="Lucida Bright" panose="02040602050505020304" pitchFamily="18" charset="0"/>
              </a:endParaRPr>
            </a:p>
          </p:txBody>
        </p:sp>
      </p:grpSp>
      <p:sp>
        <p:nvSpPr>
          <p:cNvPr id="22531" name="Text Box 6">
            <a:extLst>
              <a:ext uri="{FF2B5EF4-FFF2-40B4-BE49-F238E27FC236}">
                <a16:creationId xmlns:a16="http://schemas.microsoft.com/office/drawing/2014/main" id="{DAA13769-3661-40D3-9768-F39DB479D1C5}"/>
              </a:ext>
            </a:extLst>
          </p:cNvPr>
          <p:cNvSpPr txBox="1">
            <a:spLocks noChangeArrowheads="1"/>
          </p:cNvSpPr>
          <p:nvPr/>
        </p:nvSpPr>
        <p:spPr bwMode="auto">
          <a:xfrm>
            <a:off x="740230" y="4397983"/>
            <a:ext cx="2781829"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Aspiration pneumonia</a:t>
            </a:r>
          </a:p>
        </p:txBody>
      </p:sp>
      <p:sp>
        <p:nvSpPr>
          <p:cNvPr id="22532" name="Text Box 6">
            <a:extLst>
              <a:ext uri="{FF2B5EF4-FFF2-40B4-BE49-F238E27FC236}">
                <a16:creationId xmlns:a16="http://schemas.microsoft.com/office/drawing/2014/main" id="{121D9EC9-5378-4220-97EE-8F426A768596}"/>
              </a:ext>
            </a:extLst>
          </p:cNvPr>
          <p:cNvSpPr txBox="1">
            <a:spLocks noChangeArrowheads="1"/>
          </p:cNvSpPr>
          <p:nvPr/>
        </p:nvSpPr>
        <p:spPr bwMode="auto">
          <a:xfrm>
            <a:off x="5685893" y="5583317"/>
            <a:ext cx="710749"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Falls</a:t>
            </a:r>
          </a:p>
        </p:txBody>
      </p:sp>
      <p:sp>
        <p:nvSpPr>
          <p:cNvPr id="22533" name="Text Box 6">
            <a:extLst>
              <a:ext uri="{FF2B5EF4-FFF2-40B4-BE49-F238E27FC236}">
                <a16:creationId xmlns:a16="http://schemas.microsoft.com/office/drawing/2014/main" id="{588700F0-2FE5-4865-BDD7-910C9F2FE09B}"/>
              </a:ext>
            </a:extLst>
          </p:cNvPr>
          <p:cNvSpPr txBox="1">
            <a:spLocks noChangeArrowheads="1"/>
          </p:cNvSpPr>
          <p:nvPr/>
        </p:nvSpPr>
        <p:spPr bwMode="auto">
          <a:xfrm>
            <a:off x="8675754" y="4442361"/>
            <a:ext cx="190341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Pressure sores</a:t>
            </a:r>
          </a:p>
        </p:txBody>
      </p:sp>
      <p:sp>
        <p:nvSpPr>
          <p:cNvPr id="22534" name="Text Box 6">
            <a:extLst>
              <a:ext uri="{FF2B5EF4-FFF2-40B4-BE49-F238E27FC236}">
                <a16:creationId xmlns:a16="http://schemas.microsoft.com/office/drawing/2014/main" id="{A7D87DA7-8066-4CAC-AC84-D7FBCA2055F5}"/>
              </a:ext>
            </a:extLst>
          </p:cNvPr>
          <p:cNvSpPr txBox="1">
            <a:spLocks noChangeArrowheads="1"/>
          </p:cNvSpPr>
          <p:nvPr/>
        </p:nvSpPr>
        <p:spPr bwMode="auto">
          <a:xfrm>
            <a:off x="7787925" y="1100840"/>
            <a:ext cx="4067437"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Post-traumatic stress symptoms</a:t>
            </a:r>
          </a:p>
        </p:txBody>
      </p:sp>
      <p:sp>
        <p:nvSpPr>
          <p:cNvPr id="22535" name="Text Box 6">
            <a:extLst>
              <a:ext uri="{FF2B5EF4-FFF2-40B4-BE49-F238E27FC236}">
                <a16:creationId xmlns:a16="http://schemas.microsoft.com/office/drawing/2014/main" id="{32E3CBB8-5961-4C1B-ADA7-8628A04D6528}"/>
              </a:ext>
            </a:extLst>
          </p:cNvPr>
          <p:cNvSpPr txBox="1">
            <a:spLocks noChangeArrowheads="1"/>
          </p:cNvSpPr>
          <p:nvPr/>
        </p:nvSpPr>
        <p:spPr bwMode="auto">
          <a:xfrm>
            <a:off x="4106626" y="596167"/>
            <a:ext cx="3158535"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Risk of future dementia</a:t>
            </a:r>
            <a:endParaRPr lang="en-GB" altLang="en-US" dirty="0">
              <a:solidFill>
                <a:srgbClr val="FFFF00"/>
              </a:solidFill>
              <a:latin typeface="Lucida Bright" panose="02040602050505020304" pitchFamily="18" charset="0"/>
            </a:endParaRPr>
          </a:p>
        </p:txBody>
      </p:sp>
      <p:sp>
        <p:nvSpPr>
          <p:cNvPr id="22536" name="Text Box 6">
            <a:extLst>
              <a:ext uri="{FF2B5EF4-FFF2-40B4-BE49-F238E27FC236}">
                <a16:creationId xmlns:a16="http://schemas.microsoft.com/office/drawing/2014/main" id="{C7ADD253-34E1-4EA4-9270-E34CB7A4C94E}"/>
              </a:ext>
            </a:extLst>
          </p:cNvPr>
          <p:cNvSpPr txBox="1">
            <a:spLocks noChangeArrowheads="1"/>
          </p:cNvSpPr>
          <p:nvPr/>
        </p:nvSpPr>
        <p:spPr bwMode="auto">
          <a:xfrm>
            <a:off x="2745460" y="5211804"/>
            <a:ext cx="194506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BA3FD"/>
                </a:solidFill>
                <a:latin typeface="Lucida Bright" panose="02040602050505020304" pitchFamily="18" charset="0"/>
                <a:sym typeface="Wingdings 3" panose="05040102010807070707" pitchFamily="18" charset="2"/>
              </a:rPr>
              <a:t>Severe distress</a:t>
            </a:r>
            <a:endParaRPr lang="en-GB" altLang="en-US" dirty="0">
              <a:solidFill>
                <a:srgbClr val="FBA3FD"/>
              </a:solidFill>
              <a:latin typeface="Lucida Bright" panose="02040602050505020304" pitchFamily="18" charset="0"/>
            </a:endParaRPr>
          </a:p>
        </p:txBody>
      </p:sp>
      <p:sp>
        <p:nvSpPr>
          <p:cNvPr id="22537" name="Text Box 6">
            <a:extLst>
              <a:ext uri="{FF2B5EF4-FFF2-40B4-BE49-F238E27FC236}">
                <a16:creationId xmlns:a16="http://schemas.microsoft.com/office/drawing/2014/main" id="{49B87D9E-96B8-479C-A006-0DB84C1DA4D4}"/>
              </a:ext>
            </a:extLst>
          </p:cNvPr>
          <p:cNvSpPr txBox="1">
            <a:spLocks noChangeArrowheads="1"/>
          </p:cNvSpPr>
          <p:nvPr/>
        </p:nvSpPr>
        <p:spPr bwMode="auto">
          <a:xfrm>
            <a:off x="895512" y="3339821"/>
            <a:ext cx="1640490"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Dehydration</a:t>
            </a:r>
          </a:p>
        </p:txBody>
      </p:sp>
      <p:sp>
        <p:nvSpPr>
          <p:cNvPr id="22538" name="Text Box 6">
            <a:extLst>
              <a:ext uri="{FF2B5EF4-FFF2-40B4-BE49-F238E27FC236}">
                <a16:creationId xmlns:a16="http://schemas.microsoft.com/office/drawing/2014/main" id="{E90ED72C-3994-476B-A21C-A5FB9CE85276}"/>
              </a:ext>
            </a:extLst>
          </p:cNvPr>
          <p:cNvSpPr txBox="1">
            <a:spLocks noChangeArrowheads="1"/>
          </p:cNvSpPr>
          <p:nvPr/>
        </p:nvSpPr>
        <p:spPr bwMode="auto">
          <a:xfrm>
            <a:off x="7165547" y="5144109"/>
            <a:ext cx="2004034"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Poor nutrition</a:t>
            </a:r>
          </a:p>
        </p:txBody>
      </p:sp>
      <p:sp>
        <p:nvSpPr>
          <p:cNvPr id="22539" name="Text Box 6">
            <a:extLst>
              <a:ext uri="{FF2B5EF4-FFF2-40B4-BE49-F238E27FC236}">
                <a16:creationId xmlns:a16="http://schemas.microsoft.com/office/drawing/2014/main" id="{B76CF517-5D0D-4BB7-A473-E4714519C44D}"/>
              </a:ext>
            </a:extLst>
          </p:cNvPr>
          <p:cNvSpPr txBox="1">
            <a:spLocks noChangeArrowheads="1"/>
          </p:cNvSpPr>
          <p:nvPr/>
        </p:nvSpPr>
        <p:spPr bwMode="auto">
          <a:xfrm>
            <a:off x="988486" y="2159002"/>
            <a:ext cx="1454543"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Mortality</a:t>
            </a:r>
          </a:p>
        </p:txBody>
      </p:sp>
      <p:sp>
        <p:nvSpPr>
          <p:cNvPr id="22540" name="Text Box 6">
            <a:extLst>
              <a:ext uri="{FF2B5EF4-FFF2-40B4-BE49-F238E27FC236}">
                <a16:creationId xmlns:a16="http://schemas.microsoft.com/office/drawing/2014/main" id="{E50F44D4-CA37-452B-911C-6939CDBC4076}"/>
              </a:ext>
            </a:extLst>
          </p:cNvPr>
          <p:cNvSpPr txBox="1">
            <a:spLocks noChangeArrowheads="1"/>
          </p:cNvSpPr>
          <p:nvPr/>
        </p:nvSpPr>
        <p:spPr bwMode="auto">
          <a:xfrm>
            <a:off x="8582085" y="2159001"/>
            <a:ext cx="3161741"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New institutionalisation</a:t>
            </a:r>
          </a:p>
        </p:txBody>
      </p:sp>
      <p:sp>
        <p:nvSpPr>
          <p:cNvPr id="22541" name="Text Box 6">
            <a:extLst>
              <a:ext uri="{FF2B5EF4-FFF2-40B4-BE49-F238E27FC236}">
                <a16:creationId xmlns:a16="http://schemas.microsoft.com/office/drawing/2014/main" id="{32D3536E-ACD3-4D50-96EA-DC220DDF51B7}"/>
              </a:ext>
            </a:extLst>
          </p:cNvPr>
          <p:cNvSpPr txBox="1">
            <a:spLocks noChangeArrowheads="1"/>
          </p:cNvSpPr>
          <p:nvPr/>
        </p:nvSpPr>
        <p:spPr bwMode="auto">
          <a:xfrm>
            <a:off x="8903487" y="3417373"/>
            <a:ext cx="2518936"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Readmission rates</a:t>
            </a:r>
          </a:p>
        </p:txBody>
      </p:sp>
      <p:sp>
        <p:nvSpPr>
          <p:cNvPr id="22542" name="Text Box 6">
            <a:extLst>
              <a:ext uri="{FF2B5EF4-FFF2-40B4-BE49-F238E27FC236}">
                <a16:creationId xmlns:a16="http://schemas.microsoft.com/office/drawing/2014/main" id="{2AA135B2-1E3C-4A82-A465-10C6A6D58413}"/>
              </a:ext>
            </a:extLst>
          </p:cNvPr>
          <p:cNvSpPr txBox="1">
            <a:spLocks noChangeArrowheads="1"/>
          </p:cNvSpPr>
          <p:nvPr/>
        </p:nvSpPr>
        <p:spPr bwMode="auto">
          <a:xfrm>
            <a:off x="766679" y="1100840"/>
            <a:ext cx="3038309"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Length of hospital stay</a:t>
            </a:r>
          </a:p>
        </p:txBody>
      </p:sp>
    </p:spTree>
    <p:extLst>
      <p:ext uri="{BB962C8B-B14F-4D97-AF65-F5344CB8AC3E}">
        <p14:creationId xmlns:p14="http://schemas.microsoft.com/office/powerpoint/2010/main" val="2064408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404446" y="521344"/>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How long does delirium last?</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732106" y="1928928"/>
            <a:ext cx="10385073"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The median duration is 3-5 days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Some resolves very quickly if one major cause that is treated promptly</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Around 20% of patients have prolonged symptoms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Recovery may be partial or in some cases severe symptoms can persist</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At the end of life delirium commonly arises and is often irreversible</a:t>
            </a:r>
          </a:p>
        </p:txBody>
      </p:sp>
    </p:spTree>
    <p:extLst>
      <p:ext uri="{BB962C8B-B14F-4D97-AF65-F5344CB8AC3E}">
        <p14:creationId xmlns:p14="http://schemas.microsoft.com/office/powerpoint/2010/main" val="3013405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1328584" y="2699523"/>
            <a:ext cx="9534832" cy="1314226"/>
          </a:xfrm>
          <a:prstGeom prst="rect">
            <a:avLst/>
          </a:prstGeom>
          <a:solidFill>
            <a:srgbClr val="00003A"/>
          </a:solidFill>
          <a:ln w="38100" cmpd="dbl">
            <a:no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Why should delirium be detected?</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417927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1725" y="750555"/>
            <a:ext cx="11708524" cy="872283"/>
          </a:xfrm>
        </p:spPr>
        <p:txBody>
          <a:bodyPr>
            <a:noAutofit/>
          </a:bodyPr>
          <a:lstStyle/>
          <a:p>
            <a:pPr>
              <a:lnSpc>
                <a:spcPct val="150000"/>
              </a:lnSpc>
            </a:pPr>
            <a:r>
              <a:rPr lang="en-GB" sz="3600" dirty="0"/>
              <a:t>10 reasons to</a:t>
            </a:r>
            <a:r>
              <a:rPr lang="en-GB" sz="3600" b="1" dirty="0">
                <a:solidFill>
                  <a:srgbClr val="FFFF00"/>
                </a:solidFill>
              </a:rPr>
              <a:t> detect delirium </a:t>
            </a:r>
            <a:r>
              <a:rPr lang="en-GB" sz="3200" i="1" dirty="0">
                <a:solidFill>
                  <a:srgbClr val="00FFFF"/>
                </a:solidFill>
              </a:rPr>
              <a:t>www.deliriumwords.com</a:t>
            </a:r>
            <a:endParaRPr lang="en-GB" sz="3200" b="1" i="1" dirty="0">
              <a:solidFill>
                <a:srgbClr val="00FFFF"/>
              </a:solidFill>
            </a:endParaRPr>
          </a:p>
        </p:txBody>
      </p:sp>
      <p:sp>
        <p:nvSpPr>
          <p:cNvPr id="3" name="Subtitle 2"/>
          <p:cNvSpPr>
            <a:spLocks noGrp="1"/>
          </p:cNvSpPr>
          <p:nvPr>
            <p:ph type="subTitle" idx="1"/>
          </p:nvPr>
        </p:nvSpPr>
        <p:spPr>
          <a:xfrm>
            <a:off x="723186" y="2211308"/>
            <a:ext cx="4640121" cy="689899"/>
          </a:xfrm>
          <a:ln>
            <a:noFill/>
          </a:ln>
        </p:spPr>
        <p:txBody>
          <a:bodyPr>
            <a:normAutofit/>
          </a:bodyPr>
          <a:lstStyle/>
          <a:p>
            <a:pPr algn="l"/>
            <a:r>
              <a:rPr lang="en-GB" sz="1600" b="1" dirty="0">
                <a:solidFill>
                  <a:srgbClr val="00FF00"/>
                </a:solidFill>
              </a:rPr>
              <a:t>Can be presenting feature of life-threatening illness</a:t>
            </a:r>
          </a:p>
        </p:txBody>
      </p:sp>
      <p:cxnSp>
        <p:nvCxnSpPr>
          <p:cNvPr id="5" name="Straight Connector 4"/>
          <p:cNvCxnSpPr/>
          <p:nvPr/>
        </p:nvCxnSpPr>
        <p:spPr>
          <a:xfrm flipV="1">
            <a:off x="-89065" y="1748718"/>
            <a:ext cx="12410104" cy="218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Subtitle 2"/>
          <p:cNvSpPr txBox="1">
            <a:spLocks/>
          </p:cNvSpPr>
          <p:nvPr/>
        </p:nvSpPr>
        <p:spPr>
          <a:xfrm>
            <a:off x="6254067" y="5941594"/>
            <a:ext cx="5099185" cy="349043"/>
          </a:xfrm>
          <a:prstGeom prst="rect">
            <a:avLst/>
          </a:prstGeom>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600" b="1" dirty="0">
                <a:solidFill>
                  <a:srgbClr val="00B0F0"/>
                </a:solidFill>
                <a:latin typeface="Lucida Bright" panose="02040602050505020304" pitchFamily="18" charset="0"/>
              </a:rPr>
              <a:t> Accurate coding: important in future care</a:t>
            </a:r>
          </a:p>
        </p:txBody>
      </p:sp>
      <p:sp>
        <p:nvSpPr>
          <p:cNvPr id="8" name="TextBox 7"/>
          <p:cNvSpPr txBox="1"/>
          <p:nvPr/>
        </p:nvSpPr>
        <p:spPr>
          <a:xfrm>
            <a:off x="712638" y="3174488"/>
            <a:ext cx="4184785" cy="338554"/>
          </a:xfrm>
          <a:prstGeom prst="rect">
            <a:avLst/>
          </a:prstGeom>
          <a:noFill/>
          <a:ln>
            <a:noFill/>
          </a:ln>
        </p:spPr>
        <p:txBody>
          <a:bodyPr wrap="square" rtlCol="0">
            <a:spAutoFit/>
          </a:bodyPr>
          <a:lstStyle/>
          <a:p>
            <a:r>
              <a:rPr lang="en-GB" sz="1600" b="1" dirty="0">
                <a:latin typeface="Lucida Bright" panose="02040602050505020304" pitchFamily="18" charset="0"/>
              </a:rPr>
              <a:t>Prompts search for acute triggers</a:t>
            </a:r>
          </a:p>
        </p:txBody>
      </p:sp>
      <p:sp>
        <p:nvSpPr>
          <p:cNvPr id="9" name="TextBox 8"/>
          <p:cNvSpPr txBox="1"/>
          <p:nvPr/>
        </p:nvSpPr>
        <p:spPr>
          <a:xfrm>
            <a:off x="690576" y="4049772"/>
            <a:ext cx="3693870" cy="584775"/>
          </a:xfrm>
          <a:prstGeom prst="rect">
            <a:avLst/>
          </a:prstGeom>
          <a:noFill/>
          <a:ln>
            <a:noFill/>
          </a:ln>
        </p:spPr>
        <p:txBody>
          <a:bodyPr wrap="square" rtlCol="0">
            <a:spAutoFit/>
          </a:bodyPr>
          <a:lstStyle/>
          <a:p>
            <a:r>
              <a:rPr lang="en-GB" sz="1600" b="1" dirty="0">
                <a:solidFill>
                  <a:srgbClr val="00B0F0"/>
                </a:solidFill>
                <a:latin typeface="Lucida Bright" panose="02040602050505020304" pitchFamily="18" charset="0"/>
              </a:rPr>
              <a:t>Access to standard delirium treatment pathways</a:t>
            </a:r>
          </a:p>
        </p:txBody>
      </p:sp>
      <p:sp>
        <p:nvSpPr>
          <p:cNvPr id="10" name="TextBox 9"/>
          <p:cNvSpPr txBox="1"/>
          <p:nvPr/>
        </p:nvSpPr>
        <p:spPr>
          <a:xfrm>
            <a:off x="6254067" y="3880495"/>
            <a:ext cx="5507009" cy="338554"/>
          </a:xfrm>
          <a:prstGeom prst="rect">
            <a:avLst/>
          </a:prstGeom>
          <a:noFill/>
          <a:ln>
            <a:noFill/>
          </a:ln>
        </p:spPr>
        <p:txBody>
          <a:bodyPr wrap="square" rtlCol="0">
            <a:spAutoFit/>
          </a:bodyPr>
          <a:lstStyle/>
          <a:p>
            <a:r>
              <a:rPr lang="en-GB" sz="1600" b="1" dirty="0">
                <a:solidFill>
                  <a:srgbClr val="FF99FF"/>
                </a:solidFill>
                <a:latin typeface="Lucida Bright" panose="02040602050505020304" pitchFamily="18" charset="0"/>
              </a:rPr>
              <a:t>Communicate the diagnosis to patients and carers </a:t>
            </a:r>
          </a:p>
        </p:txBody>
      </p:sp>
      <p:sp>
        <p:nvSpPr>
          <p:cNvPr id="11" name="TextBox 10"/>
          <p:cNvSpPr txBox="1"/>
          <p:nvPr/>
        </p:nvSpPr>
        <p:spPr>
          <a:xfrm>
            <a:off x="778351" y="5941594"/>
            <a:ext cx="3606095" cy="338554"/>
          </a:xfrm>
          <a:prstGeom prst="rect">
            <a:avLst/>
          </a:prstGeom>
          <a:noFill/>
          <a:ln>
            <a:noFill/>
          </a:ln>
        </p:spPr>
        <p:txBody>
          <a:bodyPr wrap="square" rtlCol="0">
            <a:spAutoFit/>
          </a:bodyPr>
          <a:lstStyle/>
          <a:p>
            <a:r>
              <a:rPr lang="en-GB" sz="1600" b="1" dirty="0">
                <a:solidFill>
                  <a:srgbClr val="00B0F0"/>
                </a:solidFill>
                <a:latin typeface="Lucida Bright" panose="02040602050505020304" pitchFamily="18" charset="0"/>
              </a:rPr>
              <a:t>To identify &amp; treat distress</a:t>
            </a:r>
          </a:p>
        </p:txBody>
      </p:sp>
      <p:sp>
        <p:nvSpPr>
          <p:cNvPr id="12" name="TextBox 11"/>
          <p:cNvSpPr txBox="1"/>
          <p:nvPr/>
        </p:nvSpPr>
        <p:spPr>
          <a:xfrm>
            <a:off x="6254067" y="2930310"/>
            <a:ext cx="5379512" cy="584775"/>
          </a:xfrm>
          <a:prstGeom prst="rect">
            <a:avLst/>
          </a:prstGeom>
          <a:noFill/>
          <a:ln>
            <a:noFill/>
          </a:ln>
        </p:spPr>
        <p:txBody>
          <a:bodyPr wrap="square" rtlCol="0">
            <a:spAutoFit/>
          </a:bodyPr>
          <a:lstStyle/>
          <a:p>
            <a:r>
              <a:rPr lang="en-GB" sz="1600" b="1" dirty="0">
                <a:solidFill>
                  <a:srgbClr val="FFFF00"/>
                </a:solidFill>
                <a:latin typeface="Lucida Bright" panose="02040602050505020304" pitchFamily="18" charset="0"/>
              </a:rPr>
              <a:t>Prompts assessment for delirium-associated risks such as falls, immobility, dehydration</a:t>
            </a:r>
          </a:p>
        </p:txBody>
      </p:sp>
      <p:sp>
        <p:nvSpPr>
          <p:cNvPr id="13" name="TextBox 12"/>
          <p:cNvSpPr txBox="1"/>
          <p:nvPr/>
        </p:nvSpPr>
        <p:spPr>
          <a:xfrm>
            <a:off x="712638" y="5146682"/>
            <a:ext cx="3120139" cy="338554"/>
          </a:xfrm>
          <a:prstGeom prst="rect">
            <a:avLst/>
          </a:prstGeom>
          <a:noFill/>
          <a:ln>
            <a:noFill/>
          </a:ln>
        </p:spPr>
        <p:txBody>
          <a:bodyPr wrap="square" rtlCol="0">
            <a:spAutoFit/>
          </a:bodyPr>
          <a:lstStyle/>
          <a:p>
            <a:r>
              <a:rPr lang="en-GB" sz="1600" b="1" dirty="0">
                <a:latin typeface="Lucida Bright" panose="02040602050505020304" pitchFamily="18" charset="0"/>
              </a:rPr>
              <a:t>Prognostic information</a:t>
            </a:r>
          </a:p>
        </p:txBody>
      </p:sp>
      <p:sp>
        <p:nvSpPr>
          <p:cNvPr id="14" name="TextBox 13"/>
          <p:cNvSpPr txBox="1"/>
          <p:nvPr/>
        </p:nvSpPr>
        <p:spPr>
          <a:xfrm>
            <a:off x="6254067" y="2155102"/>
            <a:ext cx="4705391" cy="338554"/>
          </a:xfrm>
          <a:prstGeom prst="rect">
            <a:avLst/>
          </a:prstGeom>
          <a:noFill/>
          <a:ln>
            <a:noFill/>
          </a:ln>
        </p:spPr>
        <p:txBody>
          <a:bodyPr wrap="square" rtlCol="0">
            <a:spAutoFit/>
          </a:bodyPr>
          <a:lstStyle/>
          <a:p>
            <a:r>
              <a:rPr lang="en-GB" sz="1600" b="1" dirty="0">
                <a:solidFill>
                  <a:srgbClr val="00FF00"/>
                </a:solidFill>
                <a:latin typeface="Lucida Bright" panose="02040602050505020304" pitchFamily="18" charset="0"/>
              </a:rPr>
              <a:t>Ongoing rehabilitation - modified</a:t>
            </a:r>
          </a:p>
        </p:txBody>
      </p:sp>
      <p:sp>
        <p:nvSpPr>
          <p:cNvPr id="15" name="TextBox 14"/>
          <p:cNvSpPr txBox="1"/>
          <p:nvPr/>
        </p:nvSpPr>
        <p:spPr>
          <a:xfrm>
            <a:off x="6254067" y="4830680"/>
            <a:ext cx="5379512" cy="338554"/>
          </a:xfrm>
          <a:prstGeom prst="rect">
            <a:avLst/>
          </a:prstGeom>
          <a:noFill/>
          <a:ln>
            <a:noFill/>
          </a:ln>
        </p:spPr>
        <p:txBody>
          <a:bodyPr wrap="square" rtlCol="0">
            <a:spAutoFit/>
          </a:bodyPr>
          <a:lstStyle/>
          <a:p>
            <a:r>
              <a:rPr lang="en-GB" sz="1600" b="1" dirty="0">
                <a:solidFill>
                  <a:schemeClr val="accent4"/>
                </a:solidFill>
                <a:latin typeface="Lucida Bright" panose="02040602050505020304" pitchFamily="18" charset="0"/>
              </a:rPr>
              <a:t>May be a sign of undiagnosed dementia</a:t>
            </a:r>
          </a:p>
        </p:txBody>
      </p:sp>
    </p:spTree>
    <p:extLst>
      <p:ext uri="{BB962C8B-B14F-4D97-AF65-F5344CB8AC3E}">
        <p14:creationId xmlns:p14="http://schemas.microsoft.com/office/powerpoint/2010/main" val="3146192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147024" y="2771887"/>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Delirium versus dementia</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283457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72845" y="188641"/>
            <a:ext cx="11385755" cy="8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defRPr/>
            </a:pPr>
            <a:r>
              <a:rPr lang="en-GB" altLang="en-US" sz="3600" dirty="0">
                <a:solidFill>
                  <a:srgbClr val="FFFF00"/>
                </a:solidFill>
                <a:latin typeface="Lucida Bright" panose="02040602050505020304" pitchFamily="18" charset="0"/>
              </a:rPr>
              <a:t>Delirium versus dementia</a:t>
            </a:r>
          </a:p>
        </p:txBody>
      </p:sp>
      <p:sp>
        <p:nvSpPr>
          <p:cNvPr id="2" name="TextBox 1"/>
          <p:cNvSpPr txBox="1"/>
          <p:nvPr/>
        </p:nvSpPr>
        <p:spPr>
          <a:xfrm>
            <a:off x="219152" y="1461782"/>
            <a:ext cx="5318619" cy="4739759"/>
          </a:xfrm>
          <a:prstGeom prst="rect">
            <a:avLst/>
          </a:prstGeom>
          <a:noFill/>
        </p:spPr>
        <p:txBody>
          <a:bodyPr wrap="square" rtlCol="0">
            <a:spAutoFit/>
          </a:bodyPr>
          <a:lstStyle/>
          <a:p>
            <a:pPr algn="ctr">
              <a:lnSpc>
                <a:spcPct val="150000"/>
              </a:lnSpc>
              <a:spcBef>
                <a:spcPct val="0"/>
              </a:spcBef>
              <a:buClrTx/>
              <a:buFontTx/>
              <a:buNone/>
              <a:defRPr/>
            </a:pPr>
            <a:r>
              <a:rPr lang="en-GB" altLang="en-US" sz="2400" b="1" u="sng" dirty="0">
                <a:solidFill>
                  <a:srgbClr val="00FFFF"/>
                </a:solidFill>
                <a:latin typeface="Lucida Bright" panose="02040602050505020304" pitchFamily="18" charset="0"/>
              </a:rPr>
              <a:t>Delirium</a:t>
            </a:r>
          </a:p>
          <a:p>
            <a:pPr>
              <a:lnSpc>
                <a:spcPct val="150000"/>
              </a:lnSpc>
              <a:spcBef>
                <a:spcPct val="0"/>
              </a:spcBef>
              <a:buClrTx/>
              <a:buFontTx/>
              <a:buNone/>
              <a:defRPr/>
            </a:pPr>
            <a:endParaRPr lang="en-GB" altLang="en-US" sz="2400" dirty="0">
              <a:solidFill>
                <a:srgbClr val="66FF33"/>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u="sng" dirty="0">
                <a:solidFill>
                  <a:srgbClr val="FFFFFF"/>
                </a:solidFill>
                <a:latin typeface="Lucida Bright" panose="02040602050505020304" pitchFamily="18" charset="0"/>
              </a:rPr>
              <a:t>Rapid onset</a:t>
            </a:r>
            <a:r>
              <a:rPr lang="en-GB" altLang="en-US" sz="2000" dirty="0">
                <a:solidFill>
                  <a:srgbClr val="FFFFFF"/>
                </a:solidFill>
                <a:latin typeface="Lucida Bright" panose="02040602050505020304" pitchFamily="18" charset="0"/>
              </a:rPr>
              <a:t> (hours, days)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Inattention (hard to focus)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Often resolves in few days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Fluctuates more than dementia</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Drowsiness / hyperactivity common</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New paranoia &amp; hallucinations in ~30%</a:t>
            </a:r>
            <a:endParaRPr lang="en-GB" altLang="en-US" sz="2400" i="1" dirty="0">
              <a:solidFill>
                <a:srgbClr val="FBA3FD"/>
              </a:solidFill>
              <a:latin typeface="Tahoma" panose="020B0604030504040204" pitchFamily="34" charset="0"/>
            </a:endParaRPr>
          </a:p>
        </p:txBody>
      </p:sp>
      <p:sp>
        <p:nvSpPr>
          <p:cNvPr id="6" name="TextBox 5"/>
          <p:cNvSpPr txBox="1"/>
          <p:nvPr/>
        </p:nvSpPr>
        <p:spPr>
          <a:xfrm>
            <a:off x="6175213" y="1461782"/>
            <a:ext cx="5794180" cy="3370153"/>
          </a:xfrm>
          <a:prstGeom prst="rect">
            <a:avLst/>
          </a:prstGeom>
          <a:noFill/>
        </p:spPr>
        <p:txBody>
          <a:bodyPr wrap="square" rtlCol="0">
            <a:spAutoFit/>
          </a:bodyPr>
          <a:lstStyle/>
          <a:p>
            <a:pPr algn="ctr">
              <a:lnSpc>
                <a:spcPct val="150000"/>
              </a:lnSpc>
              <a:spcBef>
                <a:spcPct val="0"/>
              </a:spcBef>
              <a:buClrTx/>
              <a:buFontTx/>
              <a:buNone/>
              <a:defRPr/>
            </a:pPr>
            <a:r>
              <a:rPr lang="en-GB" altLang="en-US" sz="2400" b="1" u="sng" dirty="0">
                <a:solidFill>
                  <a:srgbClr val="66FF33"/>
                </a:solidFill>
                <a:latin typeface="Lucida Bright" panose="02040602050505020304" pitchFamily="18" charset="0"/>
              </a:rPr>
              <a:t>Dementia</a:t>
            </a:r>
          </a:p>
          <a:p>
            <a:pPr>
              <a:lnSpc>
                <a:spcPct val="150000"/>
              </a:lnSpc>
              <a:spcBef>
                <a:spcPct val="0"/>
              </a:spcBef>
              <a:buClrTx/>
              <a:buFontTx/>
              <a:buNone/>
              <a:defRPr/>
            </a:pPr>
            <a:endParaRPr lang="en-GB" altLang="en-US" dirty="0">
              <a:solidFill>
                <a:srgbClr val="FFFFFF"/>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u="sng" dirty="0">
                <a:solidFill>
                  <a:srgbClr val="FFFFFF"/>
                </a:solidFill>
                <a:latin typeface="Lucida Bright" panose="02040602050505020304" pitchFamily="18" charset="0"/>
              </a:rPr>
              <a:t>Slow onset</a:t>
            </a:r>
            <a:r>
              <a:rPr lang="en-GB" altLang="en-US" sz="2000" dirty="0">
                <a:solidFill>
                  <a:srgbClr val="FFFFFF"/>
                </a:solidFill>
                <a:latin typeface="Lucida Bright" panose="02040602050505020304" pitchFamily="18" charset="0"/>
              </a:rPr>
              <a:t> (months, years)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Many do not have significant inattention</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Mostly irreversible</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Drowsiness uncommon (late stages only)</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700252" y="1318680"/>
            <a:ext cx="7374" cy="584166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206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322870" y="2558846"/>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Clinical care</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3180290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Delirium care: 3 pillars</a:t>
            </a:r>
          </a:p>
        </p:txBody>
      </p:sp>
      <p:sp>
        <p:nvSpPr>
          <p:cNvPr id="4" name="Rounded Rectangle 3"/>
          <p:cNvSpPr/>
          <p:nvPr/>
        </p:nvSpPr>
        <p:spPr>
          <a:xfrm>
            <a:off x="752859" y="3200217"/>
            <a:ext cx="2826328" cy="16269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Lucida Bright" panose="02040602050505020304" pitchFamily="18" charset="0"/>
              </a:rPr>
              <a:t>Goals in delirium care</a:t>
            </a:r>
          </a:p>
        </p:txBody>
      </p:sp>
      <p:cxnSp>
        <p:nvCxnSpPr>
          <p:cNvPr id="6" name="Straight Arrow Connector 5"/>
          <p:cNvCxnSpPr/>
          <p:nvPr/>
        </p:nvCxnSpPr>
        <p:spPr>
          <a:xfrm flipV="1">
            <a:off x="2800088" y="2263877"/>
            <a:ext cx="2524080" cy="137257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324168" y="2033044"/>
            <a:ext cx="2956259" cy="461665"/>
          </a:xfrm>
          <a:prstGeom prst="rect">
            <a:avLst/>
          </a:prstGeom>
          <a:noFill/>
          <a:ln>
            <a:solidFill>
              <a:schemeClr val="tx1"/>
            </a:solidFill>
          </a:ln>
        </p:spPr>
        <p:txBody>
          <a:bodyPr wrap="none" rtlCol="0">
            <a:spAutoFit/>
          </a:bodyPr>
          <a:lstStyle/>
          <a:p>
            <a:r>
              <a:rPr lang="en-GB" sz="2400" dirty="0">
                <a:latin typeface="Lucida Bright" panose="02040602050505020304" pitchFamily="18" charset="0"/>
              </a:rPr>
              <a:t>Detect all delirium</a:t>
            </a:r>
          </a:p>
        </p:txBody>
      </p:sp>
      <p:sp>
        <p:nvSpPr>
          <p:cNvPr id="8" name="TextBox 7"/>
          <p:cNvSpPr txBox="1"/>
          <p:nvPr/>
        </p:nvSpPr>
        <p:spPr>
          <a:xfrm>
            <a:off x="5324168" y="3799710"/>
            <a:ext cx="4881465" cy="461665"/>
          </a:xfrm>
          <a:prstGeom prst="rect">
            <a:avLst/>
          </a:prstGeom>
          <a:noFill/>
          <a:ln>
            <a:solidFill>
              <a:schemeClr val="tx1"/>
            </a:solidFill>
          </a:ln>
        </p:spPr>
        <p:txBody>
          <a:bodyPr wrap="none" rtlCol="0">
            <a:spAutoFit/>
          </a:bodyPr>
          <a:lstStyle/>
          <a:p>
            <a:r>
              <a:rPr lang="en-GB" sz="2400" dirty="0">
                <a:latin typeface="Lucida Bright" panose="02040602050505020304" pitchFamily="18" charset="0"/>
              </a:rPr>
              <a:t>Treatment of detected delirium</a:t>
            </a:r>
          </a:p>
        </p:txBody>
      </p:sp>
      <p:cxnSp>
        <p:nvCxnSpPr>
          <p:cNvPr id="10" name="Straight Arrow Connector 9"/>
          <p:cNvCxnSpPr/>
          <p:nvPr/>
        </p:nvCxnSpPr>
        <p:spPr>
          <a:xfrm flipV="1">
            <a:off x="3527568" y="4030543"/>
            <a:ext cx="1796600" cy="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324168" y="5589096"/>
            <a:ext cx="6168676" cy="461665"/>
          </a:xfrm>
          <a:prstGeom prst="rect">
            <a:avLst/>
          </a:prstGeom>
          <a:noFill/>
          <a:ln>
            <a:solidFill>
              <a:schemeClr val="tx1"/>
            </a:solidFill>
          </a:ln>
        </p:spPr>
        <p:txBody>
          <a:bodyPr wrap="none" rtlCol="0">
            <a:spAutoFit/>
          </a:bodyPr>
          <a:lstStyle/>
          <a:p>
            <a:r>
              <a:rPr lang="en-GB" sz="2400" dirty="0">
                <a:latin typeface="Lucida Bright" panose="02040602050505020304" pitchFamily="18" charset="0"/>
              </a:rPr>
              <a:t>Reduce the risk of delirium (prevention)</a:t>
            </a:r>
          </a:p>
        </p:txBody>
      </p:sp>
      <p:cxnSp>
        <p:nvCxnSpPr>
          <p:cNvPr id="20" name="Straight Arrow Connector 19"/>
          <p:cNvCxnSpPr/>
          <p:nvPr/>
        </p:nvCxnSpPr>
        <p:spPr>
          <a:xfrm>
            <a:off x="2654555" y="4557306"/>
            <a:ext cx="2669613" cy="127990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994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322870" y="2558846"/>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Detection</a:t>
            </a:r>
          </a:p>
        </p:txBody>
      </p:sp>
    </p:spTree>
    <p:extLst>
      <p:ext uri="{BB962C8B-B14F-4D97-AF65-F5344CB8AC3E}">
        <p14:creationId xmlns:p14="http://schemas.microsoft.com/office/powerpoint/2010/main" val="3562162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355" y="313394"/>
            <a:ext cx="10515600" cy="1325563"/>
          </a:xfrm>
        </p:spPr>
        <p:txBody>
          <a:bodyPr/>
          <a:lstStyle/>
          <a:p>
            <a:r>
              <a:rPr lang="en-GB" dirty="0"/>
              <a:t>How can delirium present?</a:t>
            </a:r>
          </a:p>
        </p:txBody>
      </p:sp>
      <p:sp>
        <p:nvSpPr>
          <p:cNvPr id="4" name="Rounded Rectangle 3"/>
          <p:cNvSpPr/>
          <p:nvPr/>
        </p:nvSpPr>
        <p:spPr>
          <a:xfrm>
            <a:off x="555431" y="2213081"/>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Persistent sleepiness</a:t>
            </a:r>
          </a:p>
        </p:txBody>
      </p:sp>
      <p:sp>
        <p:nvSpPr>
          <p:cNvPr id="11" name="Rounded Rectangle 10"/>
          <p:cNvSpPr/>
          <p:nvPr/>
        </p:nvSpPr>
        <p:spPr>
          <a:xfrm>
            <a:off x="3482204" y="2213081"/>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Strange new ideas, e.g. being poisoned</a:t>
            </a:r>
          </a:p>
        </p:txBody>
      </p:sp>
      <p:sp>
        <p:nvSpPr>
          <p:cNvPr id="12" name="Rounded Rectangle 11"/>
          <p:cNvSpPr/>
          <p:nvPr/>
        </p:nvSpPr>
        <p:spPr>
          <a:xfrm>
            <a:off x="555431" y="3982343"/>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Hallucinations</a:t>
            </a:r>
          </a:p>
        </p:txBody>
      </p:sp>
      <p:sp>
        <p:nvSpPr>
          <p:cNvPr id="14" name="Rounded Rectangle 13"/>
          <p:cNvSpPr/>
          <p:nvPr/>
        </p:nvSpPr>
        <p:spPr>
          <a:xfrm>
            <a:off x="6450540" y="2213081"/>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Hyperactivity</a:t>
            </a:r>
          </a:p>
        </p:txBody>
      </p:sp>
      <p:sp>
        <p:nvSpPr>
          <p:cNvPr id="15" name="Rounded Rectangle 14"/>
          <p:cNvSpPr/>
          <p:nvPr/>
        </p:nvSpPr>
        <p:spPr>
          <a:xfrm>
            <a:off x="3424572" y="3982343"/>
            <a:ext cx="2386159"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Altered sleep-wake cycle</a:t>
            </a:r>
          </a:p>
        </p:txBody>
      </p:sp>
      <p:sp>
        <p:nvSpPr>
          <p:cNvPr id="16" name="Rounded Rectangle 15"/>
          <p:cNvSpPr/>
          <p:nvPr/>
        </p:nvSpPr>
        <p:spPr>
          <a:xfrm>
            <a:off x="6450540" y="3982343"/>
            <a:ext cx="2386159"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Irritability/marked change in mood</a:t>
            </a:r>
          </a:p>
        </p:txBody>
      </p:sp>
      <p:sp>
        <p:nvSpPr>
          <p:cNvPr id="17" name="Rounded Rectangle 16"/>
          <p:cNvSpPr/>
          <p:nvPr/>
        </p:nvSpPr>
        <p:spPr>
          <a:xfrm>
            <a:off x="9377313" y="2213081"/>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Mixed-up speech</a:t>
            </a:r>
          </a:p>
        </p:txBody>
      </p:sp>
      <p:sp>
        <p:nvSpPr>
          <p:cNvPr id="18" name="Rounded Rectangle 17"/>
          <p:cNvSpPr/>
          <p:nvPr/>
        </p:nvSpPr>
        <p:spPr>
          <a:xfrm>
            <a:off x="9418876" y="3982343"/>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Lethargic/quiet/saying little</a:t>
            </a:r>
          </a:p>
        </p:txBody>
      </p:sp>
    </p:spTree>
    <p:extLst>
      <p:ext uri="{BB962C8B-B14F-4D97-AF65-F5344CB8AC3E}">
        <p14:creationId xmlns:p14="http://schemas.microsoft.com/office/powerpoint/2010/main" val="283867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764"/>
            <a:ext cx="10515600" cy="1325563"/>
          </a:xfrm>
        </p:spPr>
        <p:txBody>
          <a:bodyPr/>
          <a:lstStyle/>
          <a:p>
            <a:r>
              <a:rPr lang="en-GB" dirty="0"/>
              <a:t>Outline</a:t>
            </a:r>
          </a:p>
        </p:txBody>
      </p:sp>
      <p:sp>
        <p:nvSpPr>
          <p:cNvPr id="3" name="Content Placeholder 2"/>
          <p:cNvSpPr>
            <a:spLocks noGrp="1"/>
          </p:cNvSpPr>
          <p:nvPr>
            <p:ph idx="1"/>
          </p:nvPr>
        </p:nvSpPr>
        <p:spPr>
          <a:xfrm>
            <a:off x="699464" y="1360100"/>
            <a:ext cx="11303000" cy="5123493"/>
          </a:xfrm>
        </p:spPr>
        <p:txBody>
          <a:bodyPr>
            <a:normAutofit fontScale="92500" lnSpcReduction="10000"/>
          </a:bodyPr>
          <a:lstStyle/>
          <a:p>
            <a:r>
              <a:rPr lang="en-GB" sz="2400" dirty="0"/>
              <a:t>What is delirium?</a:t>
            </a:r>
          </a:p>
          <a:p>
            <a:endParaRPr lang="en-GB" sz="2400" dirty="0"/>
          </a:p>
          <a:p>
            <a:r>
              <a:rPr lang="en-GB" sz="2400" dirty="0"/>
              <a:t>Delirium versus dementia: telling them apart</a:t>
            </a:r>
          </a:p>
          <a:p>
            <a:endParaRPr lang="en-GB" sz="2400" dirty="0"/>
          </a:p>
          <a:p>
            <a:r>
              <a:rPr lang="en-GB" sz="2400" dirty="0"/>
              <a:t>Detection</a:t>
            </a:r>
          </a:p>
          <a:p>
            <a:endParaRPr lang="en-GB" sz="2400" dirty="0"/>
          </a:p>
          <a:p>
            <a:r>
              <a:rPr lang="en-GB" sz="2400" dirty="0"/>
              <a:t>Treatment</a:t>
            </a:r>
          </a:p>
          <a:p>
            <a:endParaRPr lang="en-GB" sz="2400" dirty="0"/>
          </a:p>
          <a:p>
            <a:r>
              <a:rPr lang="en-GB" sz="2400" dirty="0"/>
              <a:t>Prevention</a:t>
            </a:r>
          </a:p>
          <a:p>
            <a:endParaRPr lang="en-GB" sz="2400" dirty="0"/>
          </a:p>
          <a:p>
            <a:r>
              <a:rPr lang="en-GB" sz="2400" dirty="0"/>
              <a:t>Improving the whole system of care</a:t>
            </a:r>
          </a:p>
          <a:p>
            <a:endParaRPr lang="en-GB" sz="2400" dirty="0"/>
          </a:p>
          <a:p>
            <a:r>
              <a:rPr lang="en-GB" sz="2400" dirty="0"/>
              <a:t>Conclusions and resources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514DB2-47DA-432A-8A7D-4AF3538265D2}" type="slidenum">
              <a:rPr kumimoji="0" lang="en-GB"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60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4097"/>
          <p:cNvSpPr txBox="1">
            <a:spLocks noChangeArrowheads="1"/>
          </p:cNvSpPr>
          <p:nvPr/>
        </p:nvSpPr>
        <p:spPr bwMode="auto">
          <a:xfrm>
            <a:off x="2614614" y="1455739"/>
            <a:ext cx="66690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
                <a:schemeClr val="tx1"/>
              </a:buClr>
              <a:buFontTx/>
              <a:buNone/>
            </a:pPr>
            <a:endParaRPr lang="en-GB" altLang="en-US" sz="2000" b="0">
              <a:solidFill>
                <a:srgbClr val="00FFFF"/>
              </a:solidFill>
              <a:latin typeface="Lucida Bright" panose="02040602050505020304" pitchFamily="18" charset="0"/>
              <a:cs typeface="Times New Roman" panose="02020603050405020304" pitchFamily="18" charset="0"/>
            </a:endParaRPr>
          </a:p>
          <a:p>
            <a:pPr>
              <a:spcBef>
                <a:spcPct val="0"/>
              </a:spcBef>
              <a:buClr>
                <a:schemeClr val="tx1"/>
              </a:buClr>
              <a:buFontTx/>
              <a:buChar char="•"/>
            </a:pPr>
            <a:endParaRPr lang="en-GB" altLang="en-US" sz="2000" b="0">
              <a:solidFill>
                <a:srgbClr val="00FFFF"/>
              </a:solidFill>
              <a:latin typeface="Lucida Bright" panose="02040602050505020304" pitchFamily="18" charset="0"/>
              <a:cs typeface="Times New Roman" panose="02020603050405020304" pitchFamily="18" charset="0"/>
            </a:endParaRPr>
          </a:p>
          <a:p>
            <a:pPr lvl="1">
              <a:spcBef>
                <a:spcPct val="0"/>
              </a:spcBef>
              <a:buClr>
                <a:schemeClr val="tx1"/>
              </a:buClr>
              <a:buFontTx/>
              <a:buAutoNum type="alphaLcParenBoth"/>
            </a:pPr>
            <a:endParaRPr lang="en-GB" altLang="en-US" sz="2000">
              <a:solidFill>
                <a:srgbClr val="00FFFF"/>
              </a:solidFill>
              <a:latin typeface="Lucida Bright" panose="02040602050505020304" pitchFamily="18" charset="0"/>
              <a:cs typeface="Times New Roman" panose="02020603050405020304" pitchFamily="18" charset="0"/>
            </a:endParaRPr>
          </a:p>
        </p:txBody>
      </p:sp>
      <p:sp>
        <p:nvSpPr>
          <p:cNvPr id="17411" name="TextBox 4098"/>
          <p:cNvSpPr txBox="1">
            <a:spLocks noChangeArrowheads="1"/>
          </p:cNvSpPr>
          <p:nvPr/>
        </p:nvSpPr>
        <p:spPr bwMode="auto">
          <a:xfrm>
            <a:off x="2614614" y="1455739"/>
            <a:ext cx="66690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
                <a:schemeClr val="tx1"/>
              </a:buClr>
              <a:buFontTx/>
              <a:buNone/>
            </a:pPr>
            <a:endParaRPr lang="en-GB" altLang="en-US" sz="2000" b="0">
              <a:solidFill>
                <a:srgbClr val="00FFFF"/>
              </a:solidFill>
              <a:latin typeface="Lucida Bright" panose="02040602050505020304" pitchFamily="18" charset="0"/>
              <a:cs typeface="Times New Roman" panose="02020603050405020304" pitchFamily="18" charset="0"/>
            </a:endParaRPr>
          </a:p>
        </p:txBody>
      </p:sp>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556473" y="1455739"/>
            <a:ext cx="9636541" cy="168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ClrTx/>
              <a:buFontTx/>
              <a:buNone/>
              <a:defRPr/>
            </a:pPr>
            <a:r>
              <a:rPr lang="en-GB" altLang="en-US" sz="2400" b="0" dirty="0">
                <a:solidFill>
                  <a:srgbClr val="00FFFF"/>
                </a:solidFill>
                <a:latin typeface="Lucida Bright" panose="02040602050505020304" pitchFamily="18" charset="0"/>
              </a:rPr>
              <a:t>E.g. 86 year old man in A&amp;E with pneumonia</a:t>
            </a:r>
          </a:p>
          <a:p>
            <a:pPr>
              <a:lnSpc>
                <a:spcPct val="150000"/>
              </a:lnSpc>
              <a:spcBef>
                <a:spcPct val="0"/>
              </a:spcBef>
              <a:buClrTx/>
              <a:buFontTx/>
              <a:buNone/>
              <a:defRPr/>
            </a:pPr>
            <a:endParaRPr lang="en-GB" altLang="en-US" sz="2400" dirty="0">
              <a:solidFill>
                <a:srgbClr val="00FFFF"/>
              </a:solidFill>
              <a:latin typeface="Lucida Bright" panose="02040602050505020304" pitchFamily="18" charset="0"/>
            </a:endParaRPr>
          </a:p>
          <a:p>
            <a:pPr>
              <a:lnSpc>
                <a:spcPct val="150000"/>
              </a:lnSpc>
              <a:spcBef>
                <a:spcPct val="0"/>
              </a:spcBef>
              <a:buClrTx/>
              <a:buFontTx/>
              <a:buNone/>
              <a:defRPr/>
            </a:pPr>
            <a:r>
              <a:rPr lang="en-GB" altLang="en-US" sz="2400" dirty="0">
                <a:solidFill>
                  <a:srgbClr val="FFFFFF"/>
                </a:solidFill>
                <a:latin typeface="Lucida Bright" panose="02040602050505020304" pitchFamily="18" charset="0"/>
              </a:rPr>
              <a:t>Question: how can you tell if this man has delirium?</a:t>
            </a:r>
          </a:p>
        </p:txBody>
      </p:sp>
      <p:pic>
        <p:nvPicPr>
          <p:cNvPr id="5" name="Picture 4">
            <a:extLst>
              <a:ext uri="{FF2B5EF4-FFF2-40B4-BE49-F238E27FC236}">
                <a16:creationId xmlns:a16="http://schemas.microsoft.com/office/drawing/2014/main" id="{D590320A-598A-431B-B82A-8C24854853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0020" y="3981415"/>
            <a:ext cx="3791959" cy="2529276"/>
          </a:xfrm>
          <a:prstGeom prst="rect">
            <a:avLst/>
          </a:prstGeom>
        </p:spPr>
      </p:pic>
      <p:sp>
        <p:nvSpPr>
          <p:cNvPr id="2" name="TextBox 1">
            <a:extLst>
              <a:ext uri="{FF2B5EF4-FFF2-40B4-BE49-F238E27FC236}">
                <a16:creationId xmlns:a16="http://schemas.microsoft.com/office/drawing/2014/main" id="{7F51D9D8-A0F5-41AC-9883-81A1B1D54C58}"/>
              </a:ext>
            </a:extLst>
          </p:cNvPr>
          <p:cNvSpPr txBox="1"/>
          <p:nvPr/>
        </p:nvSpPr>
        <p:spPr>
          <a:xfrm>
            <a:off x="793187" y="153890"/>
            <a:ext cx="7212231" cy="735522"/>
          </a:xfrm>
          <a:prstGeom prst="rect">
            <a:avLst/>
          </a:prstGeom>
          <a:noFill/>
        </p:spPr>
        <p:txBody>
          <a:bodyPr wrap="none" rtlCol="0">
            <a:spAutoFit/>
          </a:bodyPr>
          <a:lstStyle/>
          <a:p>
            <a:pPr>
              <a:lnSpc>
                <a:spcPct val="150000"/>
              </a:lnSpc>
              <a:defRPr/>
            </a:pPr>
            <a:r>
              <a:rPr lang="en-GB" altLang="en-US" sz="3200" b="1" dirty="0">
                <a:solidFill>
                  <a:srgbClr val="FFFF00"/>
                </a:solidFill>
                <a:latin typeface="Lucida Bright" panose="02040602050505020304" pitchFamily="18" charset="0"/>
              </a:rPr>
              <a:t>Scenario A: newly-unwell patient</a:t>
            </a:r>
          </a:p>
        </p:txBody>
      </p:sp>
    </p:spTree>
    <p:extLst>
      <p:ext uri="{BB962C8B-B14F-4D97-AF65-F5344CB8AC3E}">
        <p14:creationId xmlns:p14="http://schemas.microsoft.com/office/powerpoint/2010/main" val="1317472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4097"/>
          <p:cNvSpPr txBox="1">
            <a:spLocks noChangeArrowheads="1"/>
          </p:cNvSpPr>
          <p:nvPr/>
        </p:nvSpPr>
        <p:spPr bwMode="auto">
          <a:xfrm>
            <a:off x="2614614" y="1455739"/>
            <a:ext cx="66690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
                <a:schemeClr val="tx1"/>
              </a:buClr>
              <a:buFontTx/>
              <a:buNone/>
            </a:pPr>
            <a:endParaRPr lang="en-GB" altLang="en-US" sz="2000" b="0">
              <a:solidFill>
                <a:srgbClr val="00FFFF"/>
              </a:solidFill>
              <a:latin typeface="Tahoma" panose="020B0604030504040204" pitchFamily="34" charset="0"/>
              <a:cs typeface="Times New Roman" panose="02020603050405020304" pitchFamily="18" charset="0"/>
            </a:endParaRPr>
          </a:p>
          <a:p>
            <a:pPr>
              <a:spcBef>
                <a:spcPct val="0"/>
              </a:spcBef>
              <a:buClr>
                <a:schemeClr val="tx1"/>
              </a:buClr>
              <a:buFontTx/>
              <a:buChar char="•"/>
            </a:pPr>
            <a:endParaRPr lang="en-GB" altLang="en-US" sz="2000" b="0">
              <a:solidFill>
                <a:srgbClr val="00FFFF"/>
              </a:solidFill>
              <a:latin typeface="Tahoma" panose="020B0604030504040204" pitchFamily="34" charset="0"/>
              <a:cs typeface="Times New Roman" panose="02020603050405020304" pitchFamily="18" charset="0"/>
            </a:endParaRPr>
          </a:p>
          <a:p>
            <a:pPr lvl="1">
              <a:spcBef>
                <a:spcPct val="0"/>
              </a:spcBef>
              <a:buClr>
                <a:schemeClr val="tx1"/>
              </a:buClr>
              <a:buFontTx/>
              <a:buAutoNum type="alphaLcParenBoth"/>
            </a:pPr>
            <a:endParaRPr lang="en-GB" altLang="en-US" sz="2000">
              <a:solidFill>
                <a:srgbClr val="00FFFF"/>
              </a:solidFill>
              <a:latin typeface="Tahoma" panose="020B0604030504040204" pitchFamily="34" charset="0"/>
              <a:cs typeface="Times New Roman" panose="02020603050405020304" pitchFamily="18" charset="0"/>
            </a:endParaRPr>
          </a:p>
        </p:txBody>
      </p:sp>
      <p:sp>
        <p:nvSpPr>
          <p:cNvPr id="17411" name="TextBox 4098"/>
          <p:cNvSpPr txBox="1">
            <a:spLocks noChangeArrowheads="1"/>
          </p:cNvSpPr>
          <p:nvPr/>
        </p:nvSpPr>
        <p:spPr bwMode="auto">
          <a:xfrm>
            <a:off x="2614614" y="1455739"/>
            <a:ext cx="66690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
                <a:schemeClr val="tx1"/>
              </a:buClr>
              <a:buFontTx/>
              <a:buNone/>
            </a:pPr>
            <a:endParaRPr lang="en-GB" altLang="en-US" sz="2000" b="0">
              <a:solidFill>
                <a:srgbClr val="00FFFF"/>
              </a:solidFill>
              <a:latin typeface="Tahoma" panose="020B0604030504040204" pitchFamily="34" charset="0"/>
              <a:cs typeface="Times New Roman" panose="02020603050405020304" pitchFamily="18" charset="0"/>
            </a:endParaRPr>
          </a:p>
        </p:txBody>
      </p:sp>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422993" y="1136611"/>
            <a:ext cx="11484076" cy="279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ClrTx/>
              <a:buFontTx/>
              <a:buNone/>
              <a:defRPr/>
            </a:pPr>
            <a:r>
              <a:rPr lang="en-GB" altLang="en-US" sz="2400" b="0" dirty="0">
                <a:solidFill>
                  <a:srgbClr val="00FFFF"/>
                </a:solidFill>
                <a:latin typeface="Lucida Bright" panose="02040602050505020304" pitchFamily="18" charset="0"/>
              </a:rPr>
              <a:t>E.g. 90 year old woman resident in a care home</a:t>
            </a:r>
          </a:p>
          <a:p>
            <a:pPr>
              <a:lnSpc>
                <a:spcPct val="150000"/>
              </a:lnSpc>
              <a:spcBef>
                <a:spcPct val="0"/>
              </a:spcBef>
              <a:buClrTx/>
              <a:buFontTx/>
              <a:buNone/>
              <a:defRPr/>
            </a:pPr>
            <a:r>
              <a:rPr lang="en-GB" altLang="en-US" sz="2400" b="0" dirty="0">
                <a:solidFill>
                  <a:srgbClr val="00FFFF"/>
                </a:solidFill>
                <a:latin typeface="Lucida Bright" panose="02040602050505020304" pitchFamily="18" charset="0"/>
              </a:rPr>
              <a:t>History of dementia and stroke</a:t>
            </a:r>
          </a:p>
          <a:p>
            <a:pPr>
              <a:lnSpc>
                <a:spcPct val="150000"/>
              </a:lnSpc>
              <a:spcBef>
                <a:spcPct val="0"/>
              </a:spcBef>
              <a:buClrTx/>
              <a:buFontTx/>
              <a:buNone/>
              <a:defRPr/>
            </a:pPr>
            <a:r>
              <a:rPr lang="en-GB" altLang="en-US" sz="2400" b="0" dirty="0">
                <a:solidFill>
                  <a:srgbClr val="00FFFF"/>
                </a:solidFill>
                <a:latin typeface="Lucida Bright" panose="02040602050505020304" pitchFamily="18" charset="0"/>
              </a:rPr>
              <a:t>High risk of delirium</a:t>
            </a:r>
          </a:p>
          <a:p>
            <a:pPr>
              <a:lnSpc>
                <a:spcPct val="150000"/>
              </a:lnSpc>
              <a:spcBef>
                <a:spcPct val="0"/>
              </a:spcBef>
              <a:buClrTx/>
              <a:buFontTx/>
              <a:buNone/>
              <a:defRPr/>
            </a:pPr>
            <a:endParaRPr lang="en-GB" altLang="en-US" sz="2400" dirty="0">
              <a:solidFill>
                <a:srgbClr val="00FFFF"/>
              </a:solidFill>
              <a:latin typeface="Lucida Bright" panose="02040602050505020304" pitchFamily="18" charset="0"/>
            </a:endParaRPr>
          </a:p>
          <a:p>
            <a:pPr>
              <a:lnSpc>
                <a:spcPct val="150000"/>
              </a:lnSpc>
              <a:spcBef>
                <a:spcPct val="0"/>
              </a:spcBef>
              <a:buClrTx/>
              <a:buFontTx/>
              <a:buNone/>
              <a:defRPr/>
            </a:pPr>
            <a:r>
              <a:rPr lang="en-GB" altLang="en-US" sz="2400" dirty="0">
                <a:solidFill>
                  <a:srgbClr val="FFFFFF"/>
                </a:solidFill>
                <a:latin typeface="Lucida Bright" panose="02040602050505020304" pitchFamily="18" charset="0"/>
              </a:rPr>
              <a:t>Question: how can we monitor for new-onset delirium in this lady?</a:t>
            </a:r>
          </a:p>
        </p:txBody>
      </p:sp>
      <p:sp>
        <p:nvSpPr>
          <p:cNvPr id="2" name="TextBox 1">
            <a:extLst>
              <a:ext uri="{FF2B5EF4-FFF2-40B4-BE49-F238E27FC236}">
                <a16:creationId xmlns:a16="http://schemas.microsoft.com/office/drawing/2014/main" id="{7F51D9D8-A0F5-41AC-9883-81A1B1D54C58}"/>
              </a:ext>
            </a:extLst>
          </p:cNvPr>
          <p:cNvSpPr txBox="1"/>
          <p:nvPr/>
        </p:nvSpPr>
        <p:spPr>
          <a:xfrm>
            <a:off x="589936" y="155384"/>
            <a:ext cx="12081386" cy="735522"/>
          </a:xfrm>
          <a:prstGeom prst="rect">
            <a:avLst/>
          </a:prstGeom>
          <a:noFill/>
        </p:spPr>
        <p:txBody>
          <a:bodyPr wrap="square" rtlCol="0">
            <a:spAutoFit/>
          </a:bodyPr>
          <a:lstStyle/>
          <a:p>
            <a:pPr>
              <a:lnSpc>
                <a:spcPct val="150000"/>
              </a:lnSpc>
              <a:defRPr/>
            </a:pPr>
            <a:r>
              <a:rPr lang="en-GB" altLang="en-US" sz="3200" b="1" dirty="0">
                <a:solidFill>
                  <a:srgbClr val="FFFF00"/>
                </a:solidFill>
                <a:latin typeface="Lucida Bright" panose="02040602050505020304" pitchFamily="18" charset="0"/>
              </a:rPr>
              <a:t>Scenario B: delirium arising in inpatients or residents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7892" y="4258294"/>
            <a:ext cx="3434671" cy="2287934"/>
          </a:xfrm>
          <a:prstGeom prst="rect">
            <a:avLst/>
          </a:prstGeom>
        </p:spPr>
      </p:pic>
    </p:spTree>
    <p:extLst>
      <p:ext uri="{BB962C8B-B14F-4D97-AF65-F5344CB8AC3E}">
        <p14:creationId xmlns:p14="http://schemas.microsoft.com/office/powerpoint/2010/main" val="2489349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90760" y="181518"/>
            <a:ext cx="113857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defRPr/>
            </a:pPr>
            <a:r>
              <a:rPr lang="en-GB" altLang="en-US" sz="3600" dirty="0">
                <a:solidFill>
                  <a:srgbClr val="FFFF00"/>
                </a:solidFill>
                <a:latin typeface="Lucida Bright" panose="02040602050505020304" pitchFamily="18" charset="0"/>
              </a:rPr>
              <a:t>How can we get to a diagnosis?</a:t>
            </a:r>
          </a:p>
          <a:p>
            <a:pPr algn="ctr">
              <a:spcBef>
                <a:spcPct val="0"/>
              </a:spcBef>
              <a:buClrTx/>
              <a:buFontTx/>
              <a:buNone/>
              <a:defRPr/>
            </a:pPr>
            <a:r>
              <a:rPr lang="en-GB" altLang="en-US" sz="3600" dirty="0">
                <a:solidFill>
                  <a:srgbClr val="FFFF00"/>
                </a:solidFill>
                <a:latin typeface="Lucida Bright" panose="02040602050505020304" pitchFamily="18" charset="0"/>
              </a:rPr>
              <a:t>2 main ways:</a:t>
            </a:r>
          </a:p>
        </p:txBody>
      </p:sp>
      <p:sp>
        <p:nvSpPr>
          <p:cNvPr id="2" name="TextBox 1"/>
          <p:cNvSpPr txBox="1"/>
          <p:nvPr/>
        </p:nvSpPr>
        <p:spPr>
          <a:xfrm>
            <a:off x="290760" y="1946803"/>
            <a:ext cx="11685632" cy="1665136"/>
          </a:xfrm>
          <a:prstGeom prst="rect">
            <a:avLst/>
          </a:prstGeom>
          <a:noFill/>
        </p:spPr>
        <p:txBody>
          <a:bodyPr wrap="square" rtlCol="0">
            <a:spAutoFit/>
          </a:bodyPr>
          <a:lstStyle/>
          <a:p>
            <a:pPr>
              <a:lnSpc>
                <a:spcPct val="150000"/>
              </a:lnSpc>
              <a:spcBef>
                <a:spcPct val="0"/>
              </a:spcBef>
              <a:buClrTx/>
              <a:buFontTx/>
              <a:buNone/>
              <a:defRPr/>
            </a:pPr>
            <a:r>
              <a:rPr lang="en-GB" altLang="en-US" sz="2400" b="1" u="sng" dirty="0">
                <a:solidFill>
                  <a:srgbClr val="00FFFF"/>
                </a:solidFill>
                <a:latin typeface="Lucida Bright" panose="02040602050505020304" pitchFamily="18" charset="0"/>
              </a:rPr>
              <a:t>[A] Assess for delirium in all unwell older or other high-risk patients</a:t>
            </a:r>
            <a:endParaRPr lang="en-GB" altLang="en-US" sz="2400" dirty="0">
              <a:solidFill>
                <a:srgbClr val="66FF33"/>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Any acute illness </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Do the 4AT as a standard part of the acute assessment</a:t>
            </a:r>
          </a:p>
        </p:txBody>
      </p:sp>
      <p:sp>
        <p:nvSpPr>
          <p:cNvPr id="6" name="TextBox 5"/>
          <p:cNvSpPr txBox="1"/>
          <p:nvPr/>
        </p:nvSpPr>
        <p:spPr>
          <a:xfrm>
            <a:off x="290760" y="4188101"/>
            <a:ext cx="11729298" cy="2280689"/>
          </a:xfrm>
          <a:prstGeom prst="rect">
            <a:avLst/>
          </a:prstGeom>
          <a:noFill/>
        </p:spPr>
        <p:txBody>
          <a:bodyPr wrap="square" rtlCol="0">
            <a:spAutoFit/>
          </a:bodyPr>
          <a:lstStyle/>
          <a:p>
            <a:pPr>
              <a:lnSpc>
                <a:spcPct val="150000"/>
              </a:lnSpc>
              <a:spcBef>
                <a:spcPct val="0"/>
              </a:spcBef>
              <a:buClrTx/>
              <a:buFontTx/>
              <a:buNone/>
              <a:defRPr/>
            </a:pPr>
            <a:r>
              <a:rPr lang="en-GB" altLang="en-US" sz="2400" b="1" u="sng" dirty="0">
                <a:solidFill>
                  <a:srgbClr val="66FF33"/>
                </a:solidFill>
                <a:latin typeface="Lucida Bright" panose="02040602050505020304" pitchFamily="18" charset="0"/>
              </a:rPr>
              <a:t>[B] Regular monitoring for delirium in care home residents/inpatients  </a:t>
            </a:r>
            <a:endParaRPr lang="en-GB" altLang="en-US" dirty="0">
              <a:solidFill>
                <a:srgbClr val="FFFFFF"/>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‘Think Delirium’ – be vigilant for drowsiness, distress, or any signs of change in behaviour</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Some use tools like the Single Question in Delirium (SQiD)</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If any suspicion, do a 4AT</a:t>
            </a:r>
          </a:p>
        </p:txBody>
      </p:sp>
      <p:cxnSp>
        <p:nvCxnSpPr>
          <p:cNvPr id="10" name="Straight Connector 9"/>
          <p:cNvCxnSpPr/>
          <p:nvPr/>
        </p:nvCxnSpPr>
        <p:spPr>
          <a:xfrm>
            <a:off x="-22120" y="1705541"/>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702627E-B138-E555-EA26-0A4C7723764E}"/>
              </a:ext>
            </a:extLst>
          </p:cNvPr>
          <p:cNvCxnSpPr/>
          <p:nvPr/>
        </p:nvCxnSpPr>
        <p:spPr>
          <a:xfrm>
            <a:off x="-22120" y="3979146"/>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863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22120" y="3408096"/>
            <a:ext cx="12214120"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46C83DA4-5B98-BFAD-49E3-C0C8E362533E}"/>
              </a:ext>
            </a:extLst>
          </p:cNvPr>
          <p:cNvSpPr/>
          <p:nvPr/>
        </p:nvSpPr>
        <p:spPr>
          <a:xfrm>
            <a:off x="302557" y="881794"/>
            <a:ext cx="3156439" cy="20572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dirty="0">
                <a:latin typeface="Lucida Bright" panose="02040602050505020304" pitchFamily="18" charset="0"/>
              </a:rPr>
              <a:t>Acutely unwell, older (&gt;65) or other risk factors</a:t>
            </a:r>
          </a:p>
        </p:txBody>
      </p:sp>
      <p:cxnSp>
        <p:nvCxnSpPr>
          <p:cNvPr id="4" name="Straight Arrow Connector 3">
            <a:extLst>
              <a:ext uri="{FF2B5EF4-FFF2-40B4-BE49-F238E27FC236}">
                <a16:creationId xmlns:a16="http://schemas.microsoft.com/office/drawing/2014/main" id="{CC6E4E9C-6CBF-E088-0315-5B6FE213C808}"/>
              </a:ext>
            </a:extLst>
          </p:cNvPr>
          <p:cNvCxnSpPr>
            <a:cxnSpLocks/>
            <a:stCxn id="3" idx="3"/>
            <a:endCxn id="7" idx="1"/>
          </p:cNvCxnSpPr>
          <p:nvPr/>
        </p:nvCxnSpPr>
        <p:spPr>
          <a:xfrm flipV="1">
            <a:off x="3458996" y="1881701"/>
            <a:ext cx="6308894" cy="28710"/>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sp>
        <p:nvSpPr>
          <p:cNvPr id="7" name="Rectangle: Rounded Corners 6">
            <a:extLst>
              <a:ext uri="{FF2B5EF4-FFF2-40B4-BE49-F238E27FC236}">
                <a16:creationId xmlns:a16="http://schemas.microsoft.com/office/drawing/2014/main" id="{645B5AB9-3F12-8E9A-2D85-AAC0A839FE3D}"/>
              </a:ext>
            </a:extLst>
          </p:cNvPr>
          <p:cNvSpPr/>
          <p:nvPr/>
        </p:nvSpPr>
        <p:spPr>
          <a:xfrm>
            <a:off x="9767890" y="853084"/>
            <a:ext cx="2078803" cy="2057233"/>
          </a:xfrm>
          <a:prstGeom prst="roundRect">
            <a:avLst/>
          </a:prstGeom>
          <a:solidFill>
            <a:srgbClr val="7030A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Lucida Bright" panose="02040602050505020304" pitchFamily="18" charset="0"/>
              </a:rPr>
              <a:t>4AT</a:t>
            </a:r>
          </a:p>
        </p:txBody>
      </p:sp>
      <p:sp>
        <p:nvSpPr>
          <p:cNvPr id="11" name="Rectangle: Rounded Corners 10">
            <a:extLst>
              <a:ext uri="{FF2B5EF4-FFF2-40B4-BE49-F238E27FC236}">
                <a16:creationId xmlns:a16="http://schemas.microsoft.com/office/drawing/2014/main" id="{A91E2C19-5DCA-79CF-A58A-1458B111CAD2}"/>
              </a:ext>
            </a:extLst>
          </p:cNvPr>
          <p:cNvSpPr/>
          <p:nvPr/>
        </p:nvSpPr>
        <p:spPr>
          <a:xfrm>
            <a:off x="335904" y="4570694"/>
            <a:ext cx="3013472" cy="20572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dirty="0">
                <a:latin typeface="Lucida Bright" panose="02040602050505020304" pitchFamily="18" charset="0"/>
              </a:rPr>
              <a:t>Care home residents/older inpatients/others with high baseline risk </a:t>
            </a:r>
          </a:p>
        </p:txBody>
      </p:sp>
      <p:sp>
        <p:nvSpPr>
          <p:cNvPr id="12" name="Rectangle: Rounded Corners 11">
            <a:extLst>
              <a:ext uri="{FF2B5EF4-FFF2-40B4-BE49-F238E27FC236}">
                <a16:creationId xmlns:a16="http://schemas.microsoft.com/office/drawing/2014/main" id="{5915011D-65C5-5E56-68F6-449447CBEA75}"/>
              </a:ext>
            </a:extLst>
          </p:cNvPr>
          <p:cNvSpPr/>
          <p:nvPr/>
        </p:nvSpPr>
        <p:spPr>
          <a:xfrm>
            <a:off x="9767890" y="4524912"/>
            <a:ext cx="2088207" cy="2057233"/>
          </a:xfrm>
          <a:prstGeom prst="roundRect">
            <a:avLst/>
          </a:prstGeom>
          <a:solidFill>
            <a:srgbClr val="7030A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Lucida Bright" panose="02040602050505020304" pitchFamily="18" charset="0"/>
              </a:rPr>
              <a:t>4AT</a:t>
            </a:r>
          </a:p>
        </p:txBody>
      </p:sp>
      <p:sp>
        <p:nvSpPr>
          <p:cNvPr id="13" name="Rectangle: Rounded Corners 12">
            <a:extLst>
              <a:ext uri="{FF2B5EF4-FFF2-40B4-BE49-F238E27FC236}">
                <a16:creationId xmlns:a16="http://schemas.microsoft.com/office/drawing/2014/main" id="{3A4A50B2-A5DA-0362-E7BC-BEA0D22FA191}"/>
              </a:ext>
            </a:extLst>
          </p:cNvPr>
          <p:cNvSpPr/>
          <p:nvPr/>
        </p:nvSpPr>
        <p:spPr>
          <a:xfrm>
            <a:off x="3760342" y="4519987"/>
            <a:ext cx="2167845" cy="20572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Lucida Bright" panose="02040602050505020304" pitchFamily="18" charset="0"/>
              </a:rPr>
              <a:t>MONITOR daily for signs of delirium</a:t>
            </a:r>
          </a:p>
        </p:txBody>
      </p:sp>
      <p:cxnSp>
        <p:nvCxnSpPr>
          <p:cNvPr id="20" name="Straight Arrow Connector 19">
            <a:extLst>
              <a:ext uri="{FF2B5EF4-FFF2-40B4-BE49-F238E27FC236}">
                <a16:creationId xmlns:a16="http://schemas.microsoft.com/office/drawing/2014/main" id="{BF6492B6-35F1-98E2-44A6-27219AE92115}"/>
              </a:ext>
            </a:extLst>
          </p:cNvPr>
          <p:cNvCxnSpPr>
            <a:cxnSpLocks/>
          </p:cNvCxnSpPr>
          <p:nvPr/>
        </p:nvCxnSpPr>
        <p:spPr>
          <a:xfrm>
            <a:off x="3349376" y="5567415"/>
            <a:ext cx="410966" cy="0"/>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cxnSp>
        <p:nvCxnSpPr>
          <p:cNvPr id="22" name="Straight Arrow Connector 21">
            <a:extLst>
              <a:ext uri="{FF2B5EF4-FFF2-40B4-BE49-F238E27FC236}">
                <a16:creationId xmlns:a16="http://schemas.microsoft.com/office/drawing/2014/main" id="{554DEBA9-A550-25E9-A221-0345A155CAFB}"/>
              </a:ext>
            </a:extLst>
          </p:cNvPr>
          <p:cNvCxnSpPr>
            <a:cxnSpLocks/>
          </p:cNvCxnSpPr>
          <p:nvPr/>
        </p:nvCxnSpPr>
        <p:spPr>
          <a:xfrm>
            <a:off x="5928187" y="5564016"/>
            <a:ext cx="3839703" cy="23523"/>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sp>
        <p:nvSpPr>
          <p:cNvPr id="89091" name="TextBox 89090">
            <a:extLst>
              <a:ext uri="{FF2B5EF4-FFF2-40B4-BE49-F238E27FC236}">
                <a16:creationId xmlns:a16="http://schemas.microsoft.com/office/drawing/2014/main" id="{626D7550-25D7-D2A0-67FC-E951124F8918}"/>
              </a:ext>
            </a:extLst>
          </p:cNvPr>
          <p:cNvSpPr txBox="1"/>
          <p:nvPr/>
        </p:nvSpPr>
        <p:spPr>
          <a:xfrm>
            <a:off x="9002488" y="5105750"/>
            <a:ext cx="638508" cy="461665"/>
          </a:xfrm>
          <a:prstGeom prst="rect">
            <a:avLst/>
          </a:prstGeom>
          <a:noFill/>
        </p:spPr>
        <p:txBody>
          <a:bodyPr wrap="none" rtlCol="0">
            <a:spAutoFit/>
          </a:bodyPr>
          <a:lstStyle/>
          <a:p>
            <a:r>
              <a:rPr lang="en-GB" sz="2400" b="1" dirty="0"/>
              <a:t>YES</a:t>
            </a:r>
          </a:p>
        </p:txBody>
      </p:sp>
      <p:cxnSp>
        <p:nvCxnSpPr>
          <p:cNvPr id="89094" name="Straight Arrow Connector 89093">
            <a:extLst>
              <a:ext uri="{FF2B5EF4-FFF2-40B4-BE49-F238E27FC236}">
                <a16:creationId xmlns:a16="http://schemas.microsoft.com/office/drawing/2014/main" id="{364722B0-01EA-368E-956B-B8D5BF72A276}"/>
              </a:ext>
            </a:extLst>
          </p:cNvPr>
          <p:cNvCxnSpPr>
            <a:cxnSpLocks/>
          </p:cNvCxnSpPr>
          <p:nvPr/>
        </p:nvCxnSpPr>
        <p:spPr>
          <a:xfrm>
            <a:off x="4853563" y="4141615"/>
            <a:ext cx="0" cy="358248"/>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cxnSp>
        <p:nvCxnSpPr>
          <p:cNvPr id="89097" name="Straight Connector 89096">
            <a:extLst>
              <a:ext uri="{FF2B5EF4-FFF2-40B4-BE49-F238E27FC236}">
                <a16:creationId xmlns:a16="http://schemas.microsoft.com/office/drawing/2014/main" id="{73C0BC54-814D-9899-273E-3771809FE6B8}"/>
              </a:ext>
            </a:extLst>
          </p:cNvPr>
          <p:cNvCxnSpPr>
            <a:cxnSpLocks/>
          </p:cNvCxnSpPr>
          <p:nvPr/>
        </p:nvCxnSpPr>
        <p:spPr>
          <a:xfrm flipH="1">
            <a:off x="4844264" y="4167426"/>
            <a:ext cx="2783386"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102" name="Straight Connector 89101">
            <a:extLst>
              <a:ext uri="{FF2B5EF4-FFF2-40B4-BE49-F238E27FC236}">
                <a16:creationId xmlns:a16="http://schemas.microsoft.com/office/drawing/2014/main" id="{CD6E174E-7DAD-31C9-FFBF-4AA6CE17F31A}"/>
              </a:ext>
            </a:extLst>
          </p:cNvPr>
          <p:cNvCxnSpPr>
            <a:cxnSpLocks/>
          </p:cNvCxnSpPr>
          <p:nvPr/>
        </p:nvCxnSpPr>
        <p:spPr>
          <a:xfrm>
            <a:off x="7627650" y="4141615"/>
            <a:ext cx="0" cy="5468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9088" name="Flowchart: Decision 89087">
            <a:extLst>
              <a:ext uri="{FF2B5EF4-FFF2-40B4-BE49-F238E27FC236}">
                <a16:creationId xmlns:a16="http://schemas.microsoft.com/office/drawing/2014/main" id="{56BFF8B0-7B8E-7B8A-406E-BE7E69CE5AF5}"/>
              </a:ext>
            </a:extLst>
          </p:cNvPr>
          <p:cNvSpPr/>
          <p:nvPr/>
        </p:nvSpPr>
        <p:spPr>
          <a:xfrm>
            <a:off x="6339153" y="4499863"/>
            <a:ext cx="2576994" cy="217537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Lucida Bright" panose="02040602050505020304" pitchFamily="18" charset="0"/>
              </a:rPr>
              <a:t>Signs of delirium?</a:t>
            </a:r>
          </a:p>
        </p:txBody>
      </p:sp>
      <p:sp>
        <p:nvSpPr>
          <p:cNvPr id="89106" name="TextBox 89105">
            <a:extLst>
              <a:ext uri="{FF2B5EF4-FFF2-40B4-BE49-F238E27FC236}">
                <a16:creationId xmlns:a16="http://schemas.microsoft.com/office/drawing/2014/main" id="{D1DF41FB-D805-848F-0ED6-E38FC25CC81C}"/>
              </a:ext>
            </a:extLst>
          </p:cNvPr>
          <p:cNvSpPr txBox="1"/>
          <p:nvPr/>
        </p:nvSpPr>
        <p:spPr>
          <a:xfrm>
            <a:off x="6953109" y="4163277"/>
            <a:ext cx="595035" cy="461665"/>
          </a:xfrm>
          <a:prstGeom prst="rect">
            <a:avLst/>
          </a:prstGeom>
          <a:noFill/>
        </p:spPr>
        <p:txBody>
          <a:bodyPr wrap="none" rtlCol="0">
            <a:spAutoFit/>
          </a:bodyPr>
          <a:lstStyle/>
          <a:p>
            <a:r>
              <a:rPr lang="en-GB" sz="2400" b="1" dirty="0"/>
              <a:t>NO</a:t>
            </a:r>
          </a:p>
        </p:txBody>
      </p:sp>
      <p:sp>
        <p:nvSpPr>
          <p:cNvPr id="89107" name="TextBox 89106">
            <a:extLst>
              <a:ext uri="{FF2B5EF4-FFF2-40B4-BE49-F238E27FC236}">
                <a16:creationId xmlns:a16="http://schemas.microsoft.com/office/drawing/2014/main" id="{CAFDCA1A-333F-DC3E-5E1C-5D867657509A}"/>
              </a:ext>
            </a:extLst>
          </p:cNvPr>
          <p:cNvSpPr txBox="1"/>
          <p:nvPr/>
        </p:nvSpPr>
        <p:spPr>
          <a:xfrm>
            <a:off x="144379" y="3585411"/>
            <a:ext cx="3296653" cy="369332"/>
          </a:xfrm>
          <a:prstGeom prst="rect">
            <a:avLst/>
          </a:prstGeom>
          <a:noFill/>
        </p:spPr>
        <p:txBody>
          <a:bodyPr wrap="square" rtlCol="0">
            <a:spAutoFit/>
          </a:bodyPr>
          <a:lstStyle/>
          <a:p>
            <a:r>
              <a:rPr lang="en-GB" b="1" dirty="0">
                <a:solidFill>
                  <a:srgbClr val="FFFF00"/>
                </a:solidFill>
                <a:latin typeface="Lucida Bright" panose="02040602050505020304" pitchFamily="18" charset="0"/>
              </a:rPr>
              <a:t>Monitoring</a:t>
            </a:r>
          </a:p>
        </p:txBody>
      </p:sp>
      <p:sp>
        <p:nvSpPr>
          <p:cNvPr id="89108" name="TextBox 89107">
            <a:extLst>
              <a:ext uri="{FF2B5EF4-FFF2-40B4-BE49-F238E27FC236}">
                <a16:creationId xmlns:a16="http://schemas.microsoft.com/office/drawing/2014/main" id="{21C36DF3-4029-102C-BD02-94CEDF881708}"/>
              </a:ext>
            </a:extLst>
          </p:cNvPr>
          <p:cNvSpPr txBox="1"/>
          <p:nvPr/>
        </p:nvSpPr>
        <p:spPr>
          <a:xfrm>
            <a:off x="188495" y="164432"/>
            <a:ext cx="4648200" cy="369332"/>
          </a:xfrm>
          <a:prstGeom prst="rect">
            <a:avLst/>
          </a:prstGeom>
          <a:noFill/>
        </p:spPr>
        <p:txBody>
          <a:bodyPr wrap="square" rtlCol="0">
            <a:spAutoFit/>
          </a:bodyPr>
          <a:lstStyle/>
          <a:p>
            <a:r>
              <a:rPr lang="en-GB" b="1" dirty="0">
                <a:solidFill>
                  <a:srgbClr val="FFFF00"/>
                </a:solidFill>
                <a:latin typeface="Lucida Bright" panose="02040602050505020304" pitchFamily="18" charset="0"/>
              </a:rPr>
              <a:t>Assessment in acutely unwell patients</a:t>
            </a:r>
          </a:p>
        </p:txBody>
      </p:sp>
    </p:spTree>
    <p:extLst>
      <p:ext uri="{BB962C8B-B14F-4D97-AF65-F5344CB8AC3E}">
        <p14:creationId xmlns:p14="http://schemas.microsoft.com/office/powerpoint/2010/main" val="1960703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009383" y="3771758"/>
            <a:ext cx="3227004" cy="2093506"/>
            <a:chOff x="755323" y="2383538"/>
            <a:chExt cx="3227004" cy="2093506"/>
          </a:xfrm>
        </p:grpSpPr>
        <p:sp>
          <p:nvSpPr>
            <p:cNvPr id="9" name="Oval 2"/>
            <p:cNvSpPr>
              <a:spLocks noChangeArrowheads="1"/>
            </p:cNvSpPr>
            <p:nvPr/>
          </p:nvSpPr>
          <p:spPr bwMode="auto">
            <a:xfrm>
              <a:off x="755323" y="2383538"/>
              <a:ext cx="3227004" cy="2093506"/>
            </a:xfrm>
            <a:prstGeom prst="ellipse">
              <a:avLst/>
            </a:prstGeom>
            <a:noFill/>
            <a:ln w="123825">
              <a:solidFill>
                <a:schemeClr val="tx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extBox 10"/>
            <p:cNvSpPr txBox="1"/>
            <p:nvPr/>
          </p:nvSpPr>
          <p:spPr>
            <a:xfrm>
              <a:off x="1185648" y="2707016"/>
              <a:ext cx="2366353" cy="1446550"/>
            </a:xfrm>
            <a:prstGeom prst="rect">
              <a:avLst/>
            </a:prstGeom>
            <a:noFill/>
          </p:spPr>
          <p:txBody>
            <a:bodyPr wrap="none" rtlCol="0">
              <a:spAutoFit/>
            </a:bodyPr>
            <a:lstStyle/>
            <a:p>
              <a:r>
                <a:rPr lang="en-GB" sz="8800" b="1" dirty="0">
                  <a:latin typeface="Tahoma" panose="020B0604030504040204" pitchFamily="34" charset="0"/>
                  <a:ea typeface="Tahoma" panose="020B0604030504040204" pitchFamily="34" charset="0"/>
                  <a:cs typeface="Tahoma" panose="020B0604030504040204" pitchFamily="34" charset="0"/>
                </a:rPr>
                <a:t>4AT</a:t>
              </a:r>
            </a:p>
          </p:txBody>
        </p:sp>
      </p:grpSp>
      <p:sp>
        <p:nvSpPr>
          <p:cNvPr id="15" name="Rounded Rectangle 14"/>
          <p:cNvSpPr/>
          <p:nvPr/>
        </p:nvSpPr>
        <p:spPr>
          <a:xfrm>
            <a:off x="2784913" y="408688"/>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Lucida Bright" panose="02040602050505020304" pitchFamily="18" charset="0"/>
              </a:rPr>
              <a:t>Alertness</a:t>
            </a:r>
          </a:p>
        </p:txBody>
      </p:sp>
      <p:sp>
        <p:nvSpPr>
          <p:cNvPr id="16" name="Rounded Rectangle 15"/>
          <p:cNvSpPr/>
          <p:nvPr/>
        </p:nvSpPr>
        <p:spPr>
          <a:xfrm>
            <a:off x="4975995" y="2009557"/>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Lucida Bright" panose="02040602050505020304" pitchFamily="18" charset="0"/>
              </a:rPr>
              <a:t>AMT4</a:t>
            </a:r>
          </a:p>
        </p:txBody>
      </p:sp>
      <p:sp>
        <p:nvSpPr>
          <p:cNvPr id="17" name="Rounded Rectangle 16"/>
          <p:cNvSpPr/>
          <p:nvPr/>
        </p:nvSpPr>
        <p:spPr>
          <a:xfrm>
            <a:off x="9055100" y="5237706"/>
            <a:ext cx="2527299"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FF00"/>
                </a:solidFill>
                <a:latin typeface="Lucida Bright" panose="02040602050505020304" pitchFamily="18" charset="0"/>
              </a:rPr>
              <a:t> </a:t>
            </a:r>
            <a:r>
              <a:rPr lang="en-GB" sz="2400" b="1" dirty="0">
                <a:latin typeface="Lucida Bright" panose="02040602050505020304" pitchFamily="18" charset="0"/>
              </a:rPr>
              <a:t>Acute change / fluctuation</a:t>
            </a:r>
          </a:p>
        </p:txBody>
      </p:sp>
      <p:sp>
        <p:nvSpPr>
          <p:cNvPr id="18" name="Rounded Rectangle 17"/>
          <p:cNvSpPr/>
          <p:nvPr/>
        </p:nvSpPr>
        <p:spPr>
          <a:xfrm>
            <a:off x="7154665" y="3623373"/>
            <a:ext cx="2155107"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Lucida Bright" panose="02040602050505020304" pitchFamily="18" charset="0"/>
              </a:rPr>
              <a:t>Attention</a:t>
            </a:r>
          </a:p>
        </p:txBody>
      </p:sp>
    </p:spTree>
    <p:extLst>
      <p:ext uri="{BB962C8B-B14F-4D97-AF65-F5344CB8AC3E}">
        <p14:creationId xmlns:p14="http://schemas.microsoft.com/office/powerpoint/2010/main" val="3973982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56162" y="1691597"/>
            <a:ext cx="5646174" cy="4333046"/>
          </a:xfrm>
          <a:prstGeom prst="rect">
            <a:avLst/>
          </a:prstGeom>
          <a:noFill/>
        </p:spPr>
        <p:txBody>
          <a:bodyPr wrap="square" rtlCol="0">
            <a:spAutoFit/>
          </a:bodyPr>
          <a:lstStyle/>
          <a:p>
            <a:pPr>
              <a:lnSpc>
                <a:spcPct val="150000"/>
              </a:lnSpc>
            </a:pPr>
            <a:r>
              <a:rPr lang="en-GB" sz="2400" b="1" dirty="0">
                <a:solidFill>
                  <a:srgbClr val="00FFFF"/>
                </a:solidFill>
                <a:latin typeface="Lucida Bright" panose="02040602050505020304" pitchFamily="18" charset="0"/>
              </a:rPr>
              <a:t>3 bedside items (~1 min total)</a:t>
            </a:r>
          </a:p>
          <a:p>
            <a:pPr>
              <a:lnSpc>
                <a:spcPct val="150000"/>
              </a:lnSpc>
            </a:pPr>
            <a:endParaRPr lang="en-GB" dirty="0">
              <a:latin typeface="Lucida Bright" panose="02040602050505020304" pitchFamily="18" charset="0"/>
            </a:endParaRPr>
          </a:p>
          <a:p>
            <a:pPr>
              <a:lnSpc>
                <a:spcPct val="150000"/>
              </a:lnSpc>
            </a:pPr>
            <a:endParaRPr lang="en-GB" dirty="0">
              <a:latin typeface="Lucida Bright" panose="02040602050505020304" pitchFamily="18" charset="0"/>
            </a:endParaRPr>
          </a:p>
          <a:p>
            <a:pPr>
              <a:lnSpc>
                <a:spcPct val="150000"/>
              </a:lnSpc>
            </a:pPr>
            <a:r>
              <a:rPr lang="en-GB" b="1" dirty="0">
                <a:solidFill>
                  <a:srgbClr val="FFFF00"/>
                </a:solidFill>
                <a:latin typeface="Lucida Bright" panose="02040602050505020304" pitchFamily="18" charset="0"/>
              </a:rPr>
              <a:t>A</a:t>
            </a:r>
            <a:r>
              <a:rPr lang="en-GB" dirty="0">
                <a:latin typeface="Lucida Bright" panose="02040602050505020304" pitchFamily="18" charset="0"/>
              </a:rPr>
              <a:t>lertness (drowsy or hyperactive)</a:t>
            </a:r>
          </a:p>
          <a:p>
            <a:pPr>
              <a:lnSpc>
                <a:spcPct val="150000"/>
              </a:lnSpc>
            </a:pPr>
            <a:endParaRPr lang="en-GB" dirty="0">
              <a:latin typeface="Lucida Bright" panose="02040602050505020304" pitchFamily="18" charset="0"/>
            </a:endParaRPr>
          </a:p>
          <a:p>
            <a:pPr>
              <a:lnSpc>
                <a:spcPct val="150000"/>
              </a:lnSpc>
            </a:pPr>
            <a:endParaRPr lang="en-GB" dirty="0">
              <a:latin typeface="Lucida Bright" panose="02040602050505020304" pitchFamily="18" charset="0"/>
            </a:endParaRPr>
          </a:p>
          <a:p>
            <a:pPr>
              <a:lnSpc>
                <a:spcPct val="150000"/>
              </a:lnSpc>
            </a:pPr>
            <a:r>
              <a:rPr lang="en-GB" b="1" dirty="0">
                <a:solidFill>
                  <a:srgbClr val="FFFF00"/>
                </a:solidFill>
                <a:latin typeface="Lucida Bright" panose="02040602050505020304" pitchFamily="18" charset="0"/>
              </a:rPr>
              <a:t>A</a:t>
            </a:r>
            <a:r>
              <a:rPr lang="en-GB" dirty="0">
                <a:latin typeface="Lucida Bright" panose="02040602050505020304" pitchFamily="18" charset="0"/>
              </a:rPr>
              <a:t>MT4 (age, date of birth, place, current year)</a:t>
            </a:r>
          </a:p>
          <a:p>
            <a:pPr>
              <a:lnSpc>
                <a:spcPct val="150000"/>
              </a:lnSpc>
            </a:pPr>
            <a:endParaRPr lang="en-GB" dirty="0">
              <a:latin typeface="Lucida Bright" panose="02040602050505020304" pitchFamily="18" charset="0"/>
            </a:endParaRPr>
          </a:p>
          <a:p>
            <a:pPr>
              <a:lnSpc>
                <a:spcPct val="150000"/>
              </a:lnSpc>
            </a:pPr>
            <a:endParaRPr lang="en-GB" dirty="0">
              <a:latin typeface="Lucida Bright" panose="02040602050505020304" pitchFamily="18" charset="0"/>
            </a:endParaRPr>
          </a:p>
          <a:p>
            <a:pPr>
              <a:lnSpc>
                <a:spcPct val="150000"/>
              </a:lnSpc>
            </a:pPr>
            <a:r>
              <a:rPr lang="en-GB" b="1" dirty="0">
                <a:solidFill>
                  <a:srgbClr val="FFFF00"/>
                </a:solidFill>
                <a:latin typeface="Lucida Bright" panose="02040602050505020304" pitchFamily="18" charset="0"/>
              </a:rPr>
              <a:t>A</a:t>
            </a:r>
            <a:r>
              <a:rPr lang="en-GB" dirty="0">
                <a:latin typeface="Lucida Bright" panose="02040602050505020304" pitchFamily="18" charset="0"/>
              </a:rPr>
              <a:t>ttention (months backwards)</a:t>
            </a:r>
          </a:p>
        </p:txBody>
      </p:sp>
      <p:sp>
        <p:nvSpPr>
          <p:cNvPr id="17" name="TextBox 16"/>
          <p:cNvSpPr txBox="1"/>
          <p:nvPr/>
        </p:nvSpPr>
        <p:spPr>
          <a:xfrm>
            <a:off x="-171681" y="223310"/>
            <a:ext cx="12179327" cy="646331"/>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4AT (www.the4AT.com)</a:t>
            </a:r>
          </a:p>
        </p:txBody>
      </p:sp>
      <p:cxnSp>
        <p:nvCxnSpPr>
          <p:cNvPr id="13" name="Straight Connector 12"/>
          <p:cNvCxnSpPr/>
          <p:nvPr/>
        </p:nvCxnSpPr>
        <p:spPr>
          <a:xfrm flipV="1">
            <a:off x="-14748" y="1141429"/>
            <a:ext cx="12276944" cy="1571"/>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597318" y="1730414"/>
            <a:ext cx="5943597" cy="2255746"/>
          </a:xfrm>
          <a:prstGeom prst="rect">
            <a:avLst/>
          </a:prstGeom>
          <a:noFill/>
        </p:spPr>
        <p:txBody>
          <a:bodyPr wrap="square" rtlCol="0">
            <a:spAutoFit/>
          </a:bodyPr>
          <a:lstStyle/>
          <a:p>
            <a:pPr>
              <a:lnSpc>
                <a:spcPct val="150000"/>
              </a:lnSpc>
            </a:pPr>
            <a:r>
              <a:rPr lang="en-GB" sz="2400" b="1" dirty="0">
                <a:solidFill>
                  <a:srgbClr val="00FFFF"/>
                </a:solidFill>
                <a:latin typeface="Lucida Bright" panose="02040602050505020304" pitchFamily="18" charset="0"/>
              </a:rPr>
              <a:t>1 onset item (usually &lt;1 min)</a:t>
            </a:r>
          </a:p>
          <a:p>
            <a:pPr>
              <a:lnSpc>
                <a:spcPct val="150000"/>
              </a:lnSpc>
            </a:pPr>
            <a:endParaRPr lang="en-GB" dirty="0">
              <a:latin typeface="Lucida Bright" panose="02040602050505020304" pitchFamily="18" charset="0"/>
            </a:endParaRPr>
          </a:p>
          <a:p>
            <a:pPr>
              <a:lnSpc>
                <a:spcPct val="150000"/>
              </a:lnSpc>
            </a:pPr>
            <a:endParaRPr lang="en-GB" dirty="0">
              <a:latin typeface="Lucida Bright" panose="02040602050505020304" pitchFamily="18" charset="0"/>
            </a:endParaRPr>
          </a:p>
          <a:p>
            <a:pPr>
              <a:lnSpc>
                <a:spcPct val="150000"/>
              </a:lnSpc>
            </a:pPr>
            <a:r>
              <a:rPr lang="en-GB" b="1" dirty="0">
                <a:solidFill>
                  <a:srgbClr val="FFFF00"/>
                </a:solidFill>
                <a:latin typeface="Lucida Bright" panose="02040602050505020304" pitchFamily="18" charset="0"/>
              </a:rPr>
              <a:t>A</a:t>
            </a:r>
            <a:r>
              <a:rPr lang="en-GB" dirty="0">
                <a:latin typeface="Lucida Bright" panose="02040602050505020304" pitchFamily="18" charset="0"/>
              </a:rPr>
              <a:t>cute onset/fluctuation </a:t>
            </a:r>
          </a:p>
          <a:p>
            <a:pPr>
              <a:lnSpc>
                <a:spcPct val="150000"/>
              </a:lnSpc>
            </a:pPr>
            <a:r>
              <a:rPr lang="en-GB" dirty="0">
                <a:latin typeface="Lucida Bright" panose="02040602050505020304" pitchFamily="18" charset="0"/>
              </a:rPr>
              <a:t>	</a:t>
            </a:r>
            <a:r>
              <a:rPr lang="en-GB" i="1" dirty="0">
                <a:solidFill>
                  <a:srgbClr val="FFFF00"/>
                </a:solidFill>
                <a:latin typeface="Lucida Bright" panose="02040602050505020304" pitchFamily="18" charset="0"/>
              </a:rPr>
              <a:t>‘a change in the patient’</a:t>
            </a:r>
          </a:p>
        </p:txBody>
      </p:sp>
      <p:cxnSp>
        <p:nvCxnSpPr>
          <p:cNvPr id="2" name="Straight Connector 1">
            <a:extLst>
              <a:ext uri="{FF2B5EF4-FFF2-40B4-BE49-F238E27FC236}">
                <a16:creationId xmlns:a16="http://schemas.microsoft.com/office/drawing/2014/main" id="{B4369C57-98FA-F34A-FB05-1D44CCA246C4}"/>
              </a:ext>
            </a:extLst>
          </p:cNvPr>
          <p:cNvCxnSpPr/>
          <p:nvPr/>
        </p:nvCxnSpPr>
        <p:spPr>
          <a:xfrm flipH="1">
            <a:off x="6049167" y="1150238"/>
            <a:ext cx="7374" cy="584166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472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3196" y="1018775"/>
            <a:ext cx="10353350" cy="3970318"/>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Score range 0-12</a:t>
            </a:r>
          </a:p>
          <a:p>
            <a:endParaRPr lang="en-GB" sz="2400" b="1" dirty="0">
              <a:latin typeface="Lucida Bright" panose="02040602050505020304" pitchFamily="18" charset="0"/>
            </a:endParaRPr>
          </a:p>
          <a:p>
            <a:endParaRPr lang="en-GB" sz="2400" b="1" dirty="0">
              <a:latin typeface="Lucida Bright" panose="02040602050505020304" pitchFamily="18" charset="0"/>
            </a:endParaRPr>
          </a:p>
          <a:p>
            <a:r>
              <a:rPr lang="en-GB" sz="2400" b="1" dirty="0">
                <a:solidFill>
                  <a:srgbClr val="FFCCCC"/>
                </a:solidFill>
                <a:latin typeface="Lucida Bright" panose="02040602050505020304" pitchFamily="18" charset="0"/>
              </a:rPr>
              <a:t>4/12 or more suggests delirium</a:t>
            </a:r>
          </a:p>
          <a:p>
            <a:endParaRPr lang="en-GB" sz="2400" b="1" dirty="0">
              <a:latin typeface="Lucida Bright" panose="02040602050505020304" pitchFamily="18" charset="0"/>
            </a:endParaRPr>
          </a:p>
          <a:p>
            <a:endParaRPr lang="en-GB" sz="2400" b="1" dirty="0">
              <a:latin typeface="Lucida Bright" panose="02040602050505020304" pitchFamily="18" charset="0"/>
            </a:endParaRPr>
          </a:p>
          <a:p>
            <a:r>
              <a:rPr lang="en-GB" sz="2400" b="1" dirty="0">
                <a:latin typeface="Lucida Bright" panose="02040602050505020304" pitchFamily="18" charset="0"/>
              </a:rPr>
              <a:t>1-3/12 suggests cognitive impairment</a:t>
            </a:r>
          </a:p>
          <a:p>
            <a:endParaRPr lang="en-GB" sz="2400" b="1" dirty="0">
              <a:latin typeface="Lucida Bright" panose="02040602050505020304" pitchFamily="18" charset="0"/>
            </a:endParaRPr>
          </a:p>
          <a:p>
            <a:endParaRPr lang="en-GB" sz="2400" b="1" dirty="0">
              <a:latin typeface="Lucida Bright" panose="02040602050505020304" pitchFamily="18" charset="0"/>
            </a:endParaRPr>
          </a:p>
          <a:p>
            <a:r>
              <a:rPr lang="en-GB" sz="2400" b="1" dirty="0">
                <a:latin typeface="Lucida Bright" panose="02040602050505020304" pitchFamily="18" charset="0"/>
              </a:rPr>
              <a:t>0 suggests no significant cognitive impairment</a:t>
            </a:r>
          </a:p>
        </p:txBody>
      </p:sp>
    </p:spTree>
    <p:extLst>
      <p:ext uri="{BB962C8B-B14F-4D97-AF65-F5344CB8AC3E}">
        <p14:creationId xmlns:p14="http://schemas.microsoft.com/office/powerpoint/2010/main" val="1207707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9290" y="669859"/>
            <a:ext cx="10353350" cy="2677656"/>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Single Question in Delirium (SQiD)</a:t>
            </a:r>
          </a:p>
          <a:p>
            <a:pPr algn="ctr"/>
            <a:endParaRPr lang="en-GB" sz="3600" b="1" dirty="0">
              <a:solidFill>
                <a:srgbClr val="FFFF00"/>
              </a:solidFill>
              <a:latin typeface="Lucida Bright" panose="02040602050505020304" pitchFamily="18" charset="0"/>
            </a:endParaRPr>
          </a:p>
          <a:p>
            <a:endParaRPr lang="en-GB" sz="2400" b="1" dirty="0">
              <a:latin typeface="Lucida Bright" panose="02040602050505020304" pitchFamily="18" charset="0"/>
            </a:endParaRPr>
          </a:p>
          <a:p>
            <a:pPr algn="ctr"/>
            <a:r>
              <a:rPr lang="en-GB" sz="2400" b="1" dirty="0">
                <a:latin typeface="Lucida Bright" panose="02040602050505020304" pitchFamily="18" charset="0"/>
              </a:rPr>
              <a:t>“Is your patient more confused or drowsy than normal?”</a:t>
            </a:r>
          </a:p>
          <a:p>
            <a:endParaRPr lang="en-GB" sz="2400" b="1" dirty="0">
              <a:latin typeface="Lucida Bright" panose="02040602050505020304" pitchFamily="18" charset="0"/>
            </a:endParaRPr>
          </a:p>
          <a:p>
            <a:endParaRPr lang="en-GB" sz="2400" b="1" dirty="0">
              <a:latin typeface="Lucida Bright" panose="02040602050505020304" pitchFamily="18" charset="0"/>
            </a:endParaRPr>
          </a:p>
        </p:txBody>
      </p:sp>
      <p:cxnSp>
        <p:nvCxnSpPr>
          <p:cNvPr id="3" name="Straight Connector 2">
            <a:extLst>
              <a:ext uri="{FF2B5EF4-FFF2-40B4-BE49-F238E27FC236}">
                <a16:creationId xmlns:a16="http://schemas.microsoft.com/office/drawing/2014/main" id="{7530AD64-951A-D15A-9581-DD6DE629B2C8}"/>
              </a:ext>
            </a:extLst>
          </p:cNvPr>
          <p:cNvCxnSpPr/>
          <p:nvPr/>
        </p:nvCxnSpPr>
        <p:spPr>
          <a:xfrm>
            <a:off x="-22120" y="3414025"/>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 name="TextBox 4099">
            <a:extLst>
              <a:ext uri="{FF2B5EF4-FFF2-40B4-BE49-F238E27FC236}">
                <a16:creationId xmlns:a16="http://schemas.microsoft.com/office/drawing/2014/main" id="{EB713211-BA14-653B-8F57-C6082806E4D6}"/>
              </a:ext>
            </a:extLst>
          </p:cNvPr>
          <p:cNvSpPr txBox="1">
            <a:spLocks noChangeArrowheads="1"/>
          </p:cNvSpPr>
          <p:nvPr/>
        </p:nvSpPr>
        <p:spPr bwMode="auto">
          <a:xfrm>
            <a:off x="348525" y="4000705"/>
            <a:ext cx="11590812" cy="2617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ClrTx/>
              <a:buFontTx/>
              <a:buNone/>
              <a:defRPr/>
            </a:pPr>
            <a:r>
              <a:rPr lang="en-GB" altLang="en-US" sz="2400" dirty="0">
                <a:solidFill>
                  <a:srgbClr val="00FFFF"/>
                </a:solidFill>
                <a:latin typeface="Lucida Bright" panose="02040602050505020304" pitchFamily="18" charset="0"/>
              </a:rPr>
              <a:t>SQiD e.g. daily is useful</a:t>
            </a:r>
          </a:p>
          <a:p>
            <a:pPr>
              <a:lnSpc>
                <a:spcPct val="150000"/>
              </a:lnSpc>
              <a:spcBef>
                <a:spcPct val="0"/>
              </a:spcBef>
              <a:buClrTx/>
              <a:buFontTx/>
              <a:buNone/>
              <a:defRPr/>
            </a:pPr>
            <a:endParaRPr lang="en-GB" altLang="en-US" sz="2400" dirty="0">
              <a:solidFill>
                <a:srgbClr val="00FFFF"/>
              </a:solidFill>
              <a:latin typeface="Lucida Bright" panose="02040602050505020304" pitchFamily="18" charset="0"/>
            </a:endParaRPr>
          </a:p>
          <a:p>
            <a:pPr>
              <a:lnSpc>
                <a:spcPct val="150000"/>
              </a:lnSpc>
              <a:spcBef>
                <a:spcPct val="0"/>
              </a:spcBef>
              <a:buClrTx/>
              <a:buFontTx/>
              <a:buNone/>
              <a:defRPr/>
            </a:pPr>
            <a:r>
              <a:rPr lang="en-GB" altLang="en-US" sz="2400" dirty="0">
                <a:solidFill>
                  <a:srgbClr val="00FFFF"/>
                </a:solidFill>
                <a:latin typeface="Lucida Bright" panose="02040602050505020304" pitchFamily="18" charset="0"/>
              </a:rPr>
              <a:t>But main point is that rapid CHANGE in mental function often = delirium </a:t>
            </a:r>
          </a:p>
          <a:p>
            <a:pPr>
              <a:lnSpc>
                <a:spcPct val="150000"/>
              </a:lnSpc>
              <a:spcBef>
                <a:spcPct val="0"/>
              </a:spcBef>
              <a:buClrTx/>
              <a:buFontTx/>
              <a:buNone/>
              <a:defRPr/>
            </a:pPr>
            <a:endParaRPr lang="en-GB" altLang="en-US" sz="2000" dirty="0">
              <a:solidFill>
                <a:srgbClr val="FFFFFF"/>
              </a:solidFill>
              <a:latin typeface="Lucida Bright" panose="02040602050505020304" pitchFamily="18" charset="0"/>
            </a:endParaRPr>
          </a:p>
          <a:p>
            <a:pPr>
              <a:lnSpc>
                <a:spcPct val="150000"/>
              </a:lnSpc>
              <a:spcBef>
                <a:spcPct val="0"/>
              </a:spcBef>
              <a:buClrTx/>
              <a:buFontTx/>
              <a:buNone/>
              <a:defRPr/>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1590334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1411711" y="2547123"/>
            <a:ext cx="9534832" cy="1314226"/>
          </a:xfrm>
          <a:prstGeom prst="rect">
            <a:avLst/>
          </a:prstGeom>
          <a:solidFill>
            <a:srgbClr val="00003A"/>
          </a:solidFill>
          <a:ln w="38100" cmpd="dbl">
            <a:no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a:solidFill>
                  <a:srgbClr val="FFFF00"/>
                </a:solidFill>
                <a:latin typeface="Lucida Bright" panose="02040602050505020304" pitchFamily="18" charset="0"/>
              </a:rPr>
              <a:t>How can we assess for recovery?</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037911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CFBC608-66B8-4AE5-B704-390DA1C23573}"/>
              </a:ext>
            </a:extLst>
          </p:cNvPr>
          <p:cNvSpPr txBox="1">
            <a:spLocks noChangeArrowheads="1"/>
          </p:cNvSpPr>
          <p:nvPr/>
        </p:nvSpPr>
        <p:spPr bwMode="auto">
          <a:xfrm>
            <a:off x="1860465" y="173777"/>
            <a:ext cx="8250237" cy="961699"/>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200" b="1" dirty="0">
                <a:solidFill>
                  <a:srgbClr val="FFFF00"/>
                </a:solidFill>
                <a:latin typeface="Lucida Bright" panose="02040602050505020304" pitchFamily="18" charset="0"/>
              </a:rPr>
              <a:t>Delirium recovery = a patient priority</a:t>
            </a:r>
          </a:p>
        </p:txBody>
      </p:sp>
      <p:sp>
        <p:nvSpPr>
          <p:cNvPr id="2" name="Rectangle 4">
            <a:extLst>
              <a:ext uri="{FF2B5EF4-FFF2-40B4-BE49-F238E27FC236}">
                <a16:creationId xmlns:a16="http://schemas.microsoft.com/office/drawing/2014/main" id="{8ACA041D-A0A0-D351-4806-7758CD7038F2}"/>
              </a:ext>
            </a:extLst>
          </p:cNvPr>
          <p:cNvSpPr>
            <a:spLocks noChangeArrowheads="1"/>
          </p:cNvSpPr>
          <p:nvPr/>
        </p:nvSpPr>
        <p:spPr bwMode="auto">
          <a:xfrm rot="10800000">
            <a:off x="6223327" y="1616149"/>
            <a:ext cx="5443868" cy="5458198"/>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ClrTx/>
              <a:buFontTx/>
              <a:buNone/>
            </a:pPr>
            <a:r>
              <a:rPr lang="en-GB" b="0" dirty="0">
                <a:solidFill>
                  <a:srgbClr val="00FFFF"/>
                </a:solidFill>
              </a:rPr>
              <a:t>‘Through our discussion, I gained a deep appreciation of the importance of “returning to [a new] normal” following an episode of delirium. </a:t>
            </a:r>
          </a:p>
          <a:p>
            <a:pPr>
              <a:lnSpc>
                <a:spcPct val="150000"/>
              </a:lnSpc>
              <a:spcBef>
                <a:spcPct val="0"/>
              </a:spcBef>
              <a:buClrTx/>
              <a:buFontTx/>
              <a:buNone/>
            </a:pPr>
            <a:endParaRPr lang="en-GB" b="0" dirty="0">
              <a:solidFill>
                <a:srgbClr val="00FFFF"/>
              </a:solidFill>
            </a:endParaRPr>
          </a:p>
          <a:p>
            <a:pPr>
              <a:lnSpc>
                <a:spcPct val="150000"/>
              </a:lnSpc>
              <a:spcBef>
                <a:spcPct val="0"/>
              </a:spcBef>
              <a:buClrTx/>
              <a:buFontTx/>
              <a:buNone/>
            </a:pPr>
            <a:r>
              <a:rPr lang="en-GB" b="0" dirty="0">
                <a:solidFill>
                  <a:srgbClr val="00FFFF"/>
                </a:solidFill>
              </a:rPr>
              <a:t>This normality encompassed returning home again following the hospital admission, regaining independence in day-to-day living, and being able to think with the same clarity as before the hospital admission.’</a:t>
            </a:r>
          </a:p>
          <a:p>
            <a:pPr>
              <a:lnSpc>
                <a:spcPct val="150000"/>
              </a:lnSpc>
              <a:spcBef>
                <a:spcPct val="0"/>
              </a:spcBef>
              <a:buClrTx/>
              <a:buFontTx/>
              <a:buNone/>
            </a:pPr>
            <a:endParaRPr lang="en-GB" altLang="en-US" sz="2000" b="0" dirty="0">
              <a:latin typeface="Lucida Bright" panose="02040602050505020304" pitchFamily="18" charset="0"/>
              <a:sym typeface="Wingdings 3" panose="05040102010807070707" pitchFamily="18" charset="2"/>
            </a:endParaRPr>
          </a:p>
          <a:p>
            <a:pPr algn="r">
              <a:lnSpc>
                <a:spcPct val="150000"/>
              </a:lnSpc>
              <a:spcBef>
                <a:spcPct val="0"/>
              </a:spcBef>
              <a:buClrTx/>
              <a:buFontTx/>
              <a:buNone/>
            </a:pPr>
            <a:r>
              <a:rPr lang="en-GB" altLang="en-US" b="0" dirty="0">
                <a:latin typeface="Lucida Bright" panose="02040602050505020304" pitchFamily="18" charset="0"/>
                <a:sym typeface="Wingdings 3" panose="05040102010807070707" pitchFamily="18" charset="2"/>
              </a:rPr>
              <a:t> - Dr Rose Penfold</a:t>
            </a:r>
            <a:endParaRPr lang="en-GB" altLang="en-US" dirty="0">
              <a:latin typeface="Lucida Bright" panose="02040602050505020304" pitchFamily="18" charset="0"/>
              <a:sym typeface="Wingdings 3" panose="05040102010807070707" pitchFamily="18" charset="2"/>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482" y="1860698"/>
            <a:ext cx="5136097" cy="3338623"/>
          </a:xfrm>
          <a:prstGeom prst="rect">
            <a:avLst/>
          </a:prstGeom>
        </p:spPr>
      </p:pic>
    </p:spTree>
    <p:extLst>
      <p:ext uri="{BB962C8B-B14F-4D97-AF65-F5344CB8AC3E}">
        <p14:creationId xmlns:p14="http://schemas.microsoft.com/office/powerpoint/2010/main" val="3761618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147024" y="2771887"/>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What is delirium?</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2790026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CFBC608-66B8-4AE5-B704-390DA1C23573}"/>
              </a:ext>
            </a:extLst>
          </p:cNvPr>
          <p:cNvSpPr txBox="1">
            <a:spLocks noChangeArrowheads="1"/>
          </p:cNvSpPr>
          <p:nvPr/>
        </p:nvSpPr>
        <p:spPr bwMode="auto">
          <a:xfrm>
            <a:off x="1945809" y="404594"/>
            <a:ext cx="8250237" cy="961699"/>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200" b="1" dirty="0">
                <a:solidFill>
                  <a:srgbClr val="FFFF00"/>
                </a:solidFill>
                <a:latin typeface="Lucida Bright" panose="02040602050505020304" pitchFamily="18" charset="0"/>
              </a:rPr>
              <a:t>What is delirium recovery?</a:t>
            </a:r>
          </a:p>
        </p:txBody>
      </p:sp>
      <p:sp>
        <p:nvSpPr>
          <p:cNvPr id="2" name="Rectangle 4">
            <a:extLst>
              <a:ext uri="{FF2B5EF4-FFF2-40B4-BE49-F238E27FC236}">
                <a16:creationId xmlns:a16="http://schemas.microsoft.com/office/drawing/2014/main" id="{8ACA041D-A0A0-D351-4806-7758CD7038F2}"/>
              </a:ext>
            </a:extLst>
          </p:cNvPr>
          <p:cNvSpPr>
            <a:spLocks noChangeArrowheads="1"/>
          </p:cNvSpPr>
          <p:nvPr/>
        </p:nvSpPr>
        <p:spPr bwMode="auto">
          <a:xfrm rot="10800000">
            <a:off x="793523" y="1623086"/>
            <a:ext cx="11666609" cy="5458198"/>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ClrTx/>
              <a:buFontTx/>
              <a:buNone/>
            </a:pPr>
            <a:r>
              <a:rPr lang="en-GB" altLang="en-US" sz="2000" dirty="0">
                <a:latin typeface="Lucida Bright" panose="02040602050505020304" pitchFamily="18" charset="0"/>
              </a:rPr>
              <a:t>Essentially delirium </a:t>
            </a:r>
            <a:r>
              <a:rPr lang="en-GB" altLang="en-US" sz="2000" dirty="0">
                <a:latin typeface="Lucida Bright" panose="02040602050505020304" pitchFamily="18" charset="0"/>
                <a:sym typeface="Wingdings 3" panose="05040102010807070707" pitchFamily="18" charset="2"/>
              </a:rPr>
              <a:t> no delirium</a:t>
            </a:r>
          </a:p>
          <a:p>
            <a:pPr>
              <a:lnSpc>
                <a:spcPct val="150000"/>
              </a:lnSpc>
              <a:spcBef>
                <a:spcPct val="0"/>
              </a:spcBef>
              <a:buClrTx/>
              <a:buFontTx/>
              <a:buNone/>
            </a:pPr>
            <a:endParaRPr lang="en-GB" altLang="en-US" sz="2000" dirty="0">
              <a:latin typeface="Lucida Bright" panose="02040602050505020304" pitchFamily="18" charset="0"/>
              <a:sym typeface="Wingdings 3" panose="05040102010807070707" pitchFamily="18" charset="2"/>
            </a:endParaRPr>
          </a:p>
          <a:p>
            <a:pPr>
              <a:lnSpc>
                <a:spcPct val="150000"/>
              </a:lnSpc>
              <a:spcBef>
                <a:spcPct val="0"/>
              </a:spcBef>
              <a:buClrTx/>
              <a:buFontTx/>
              <a:buNone/>
            </a:pPr>
            <a:r>
              <a:rPr lang="en-GB" altLang="en-US" sz="2000" dirty="0">
                <a:latin typeface="Lucida Bright" panose="02040602050505020304" pitchFamily="18" charset="0"/>
                <a:sym typeface="Wingdings 3" panose="05040102010807070707" pitchFamily="18" charset="2"/>
              </a:rPr>
              <a:t>Depends on (a) </a:t>
            </a:r>
            <a:r>
              <a:rPr lang="en-GB" altLang="en-US" sz="2000" dirty="0" err="1">
                <a:latin typeface="Lucida Bright" panose="02040602050505020304" pitchFamily="18" charset="0"/>
                <a:sym typeface="Wingdings 3" panose="05040102010807070707" pitchFamily="18" charset="2"/>
              </a:rPr>
              <a:t>Dx</a:t>
            </a:r>
            <a:r>
              <a:rPr lang="en-GB" altLang="en-US" sz="2000" dirty="0">
                <a:latin typeface="Lucida Bright" panose="02040602050505020304" pitchFamily="18" charset="0"/>
                <a:sym typeface="Wingdings 3" panose="05040102010807070707" pitchFamily="18" charset="2"/>
              </a:rPr>
              <a:t> of delirium, and (b) process to check if recovered</a:t>
            </a:r>
          </a:p>
          <a:p>
            <a:pPr>
              <a:lnSpc>
                <a:spcPct val="150000"/>
              </a:lnSpc>
              <a:spcBef>
                <a:spcPct val="0"/>
              </a:spcBef>
              <a:buClrTx/>
              <a:buFontTx/>
              <a:buNone/>
            </a:pPr>
            <a:endParaRPr lang="en-GB" altLang="en-US" sz="2000" dirty="0">
              <a:latin typeface="Lucida Bright" panose="02040602050505020304" pitchFamily="18" charset="0"/>
              <a:sym typeface="Wingdings 3" panose="05040102010807070707" pitchFamily="18" charset="2"/>
            </a:endParaRPr>
          </a:p>
          <a:p>
            <a:pPr>
              <a:lnSpc>
                <a:spcPct val="150000"/>
              </a:lnSpc>
              <a:spcBef>
                <a:spcPct val="0"/>
              </a:spcBef>
              <a:buClrTx/>
              <a:buFontTx/>
              <a:buNone/>
            </a:pPr>
            <a:endParaRPr lang="en-GB" altLang="en-US" sz="2000" dirty="0">
              <a:latin typeface="Lucida Bright" panose="02040602050505020304" pitchFamily="18" charset="0"/>
              <a:sym typeface="Wingdings 3" panose="05040102010807070707" pitchFamily="18" charset="2"/>
            </a:endParaRPr>
          </a:p>
          <a:p>
            <a:pPr>
              <a:lnSpc>
                <a:spcPct val="150000"/>
              </a:lnSpc>
              <a:spcBef>
                <a:spcPct val="0"/>
              </a:spcBef>
              <a:buClrTx/>
              <a:buFontTx/>
              <a:buNone/>
            </a:pPr>
            <a:r>
              <a:rPr lang="en-GB" altLang="en-US" sz="2000" dirty="0">
                <a:latin typeface="Lucida Bright" panose="02040602050505020304" pitchFamily="18" charset="0"/>
                <a:sym typeface="Wingdings 3" panose="05040102010807070707" pitchFamily="18" charset="2"/>
              </a:rPr>
              <a:t>What is known about assessment of recovery?</a:t>
            </a:r>
          </a:p>
        </p:txBody>
      </p:sp>
    </p:spTree>
    <p:extLst>
      <p:ext uri="{BB962C8B-B14F-4D97-AF65-F5344CB8AC3E}">
        <p14:creationId xmlns:p14="http://schemas.microsoft.com/office/powerpoint/2010/main" val="2724810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509376" y="242867"/>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sz="3200" dirty="0">
                <a:effectLst/>
              </a:rPr>
              <a:t>Persistent delirium</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2655" y="956719"/>
            <a:ext cx="6063967" cy="5224690"/>
          </a:xfrm>
          <a:prstGeom prst="rect">
            <a:avLst/>
          </a:prstGeom>
        </p:spPr>
      </p:pic>
      <p:sp>
        <p:nvSpPr>
          <p:cNvPr id="5" name="Text Box 4"/>
          <p:cNvSpPr txBox="1">
            <a:spLocks noChangeArrowheads="1"/>
          </p:cNvSpPr>
          <p:nvPr/>
        </p:nvSpPr>
        <p:spPr bwMode="auto">
          <a:xfrm>
            <a:off x="8798122" y="6477749"/>
            <a:ext cx="33938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18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Whitby et al, </a:t>
            </a:r>
            <a:r>
              <a:rPr kumimoji="0" lang="en-GB" altLang="en-US" sz="1800" b="1" i="1"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Delirium </a:t>
            </a:r>
            <a:r>
              <a:rPr kumimoji="0" lang="en-GB" altLang="en-US" sz="18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2022</a:t>
            </a:r>
          </a:p>
        </p:txBody>
      </p:sp>
    </p:spTree>
    <p:extLst>
      <p:ext uri="{BB962C8B-B14F-4D97-AF65-F5344CB8AC3E}">
        <p14:creationId xmlns:p14="http://schemas.microsoft.com/office/powerpoint/2010/main" val="4047380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17764"/>
            <a:ext cx="10515600" cy="1325563"/>
          </a:xfrm>
        </p:spPr>
        <p:txBody>
          <a:bodyPr>
            <a:normAutofit/>
          </a:bodyPr>
          <a:lstStyle/>
          <a:p>
            <a:r>
              <a:rPr lang="en-GB" sz="3200" dirty="0"/>
              <a:t>N=120 study of delirium recovery</a:t>
            </a:r>
          </a:p>
        </p:txBody>
      </p:sp>
      <p:sp>
        <p:nvSpPr>
          <p:cNvPr id="6" name="Text Box 1">
            <a:extLst>
              <a:ext uri="{FF2B5EF4-FFF2-40B4-BE49-F238E27FC236}">
                <a16:creationId xmlns:a16="http://schemas.microsoft.com/office/drawing/2014/main" id="{D056F8AA-D26E-C9E5-0441-19F71CAB282E}"/>
              </a:ext>
            </a:extLst>
          </p:cNvPr>
          <p:cNvSpPr/>
          <p:nvPr/>
        </p:nvSpPr>
        <p:spPr>
          <a:xfrm>
            <a:off x="1412889" y="1732574"/>
            <a:ext cx="9366221" cy="4284178"/>
          </a:xfrm>
          <a:prstGeom prst="roundRect">
            <a:avLst>
              <a:gd name="adj" fmla="val 4653"/>
            </a:avLst>
          </a:prstGeom>
          <a:solidFill>
            <a:schemeClr val="tx1"/>
          </a:solidFill>
          <a:ln w="28575">
            <a:solidFill>
              <a:srgbClr val="70AD47"/>
            </a:solidFill>
          </a:ln>
        </p:spPr>
        <p:txBody>
          <a:bodyPr spcFirstLastPara="0" wrap="square" lIns="91440" tIns="45720" rIns="91440" bIns="45720" anchor="t">
            <a:noAutofit/>
          </a:bodyPr>
          <a:lstStyle/>
          <a:p>
            <a:pPr marL="285750" marR="0" lvl="0" indent="-285750" defTabSz="45720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prstClr val="black"/>
                </a:solidFill>
                <a:effectLst/>
                <a:uLnTx/>
                <a:uFillTx/>
                <a:ea typeface="Calibri"/>
                <a:cs typeface="Calibri"/>
              </a:rPr>
              <a:t>Prospective observational diagnostic accuracy study</a:t>
            </a:r>
          </a:p>
          <a:p>
            <a:pPr marL="285750" marR="0" lvl="0" indent="-285750" defTabSz="45720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prstClr val="black"/>
                </a:solidFill>
                <a:effectLst/>
                <a:uLnTx/>
                <a:uFillTx/>
                <a:ea typeface="Calibri"/>
                <a:cs typeface="Calibri"/>
              </a:rPr>
              <a:t>N=120 hospitalized patients ≥70 years old with delirium</a:t>
            </a:r>
          </a:p>
          <a:p>
            <a:pPr marL="285750" marR="0" lvl="0" indent="-285750" defTabSz="45720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prstClr val="black"/>
                </a:solidFill>
                <a:effectLst/>
                <a:uLnTx/>
                <a:uFillTx/>
                <a:ea typeface="Calibri"/>
                <a:cs typeface="Calibri"/>
              </a:rPr>
              <a:t>Assessed with DSM-5 ref standard &amp; 4AT (independent raters)</a:t>
            </a:r>
          </a:p>
          <a:p>
            <a:pPr marL="285750" marR="0" lvl="0" indent="-285750" defTabSz="45720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prstClr val="black"/>
                </a:solidFill>
                <a:effectLst/>
                <a:uLnTx/>
                <a:uFillTx/>
                <a:ea typeface="Calibri"/>
                <a:cs typeface="Calibri"/>
              </a:rPr>
              <a:t>Assessed 2-4 occasions over ≤9 days</a:t>
            </a:r>
          </a:p>
          <a:p>
            <a:pPr marL="285750" marR="0" lvl="0" indent="-285750" defTabSz="457200" eaLnBrk="1" fontAlgn="auto" latinLnBrk="0" hangingPunct="1">
              <a:lnSpc>
                <a:spcPct val="250000"/>
              </a:lnSpc>
              <a:spcBef>
                <a:spcPts val="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prstClr val="black"/>
                </a:solidFill>
                <a:effectLst/>
                <a:uLnTx/>
                <a:uFillTx/>
                <a:ea typeface="Calibri"/>
                <a:cs typeface="Calibri"/>
              </a:rPr>
              <a:t>Analysis: sensitivity &amp; specificity at repeated assessments</a:t>
            </a:r>
          </a:p>
          <a:p>
            <a:pPr marL="285750" marR="0" lvl="0" indent="-285750" defTabSz="457200" eaLnBrk="1" fontAlgn="auto" latinLnBrk="0" hangingPunct="1">
              <a:lnSpc>
                <a:spcPct val="250000"/>
              </a:lnSpc>
              <a:spcBef>
                <a:spcPts val="0"/>
              </a:spcBef>
              <a:spcAft>
                <a:spcPts val="0"/>
              </a:spcAft>
              <a:buClrTx/>
              <a:buSzTx/>
              <a:buFont typeface="Arial" panose="020B0604020202020204" pitchFamily="34" charset="0"/>
              <a:buChar char="•"/>
              <a:tabLst/>
              <a:defRPr/>
            </a:pPr>
            <a:endParaRPr kumimoji="0" lang="en-GB" sz="2000" b="0" i="0" u="none" strike="noStrike" kern="0" cap="none" spc="0" normalizeH="0" baseline="0" noProof="0" dirty="0">
              <a:ln>
                <a:noFill/>
              </a:ln>
              <a:solidFill>
                <a:prstClr val="black"/>
              </a:solidFill>
              <a:effectLst/>
              <a:uLnTx/>
              <a:uFillTx/>
              <a:ea typeface="Calibri"/>
              <a:cs typeface="Calibri"/>
            </a:endParaRPr>
          </a:p>
          <a:p>
            <a:pPr marL="0" marR="0" lvl="0" indent="0" defTabSz="457200" eaLnBrk="1" fontAlgn="auto" latinLnBrk="0" hangingPunct="1">
              <a:lnSpc>
                <a:spcPct val="25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ea typeface="Calibri"/>
              <a:cs typeface="Calibri"/>
            </a:endParaRPr>
          </a:p>
          <a:p>
            <a:pPr marL="0" marR="0" lvl="0" indent="0" defTabSz="457200" eaLnBrk="1" fontAlgn="auto" latinLnBrk="0" hangingPunct="1">
              <a:lnSpc>
                <a:spcPct val="25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ea typeface="Calibri"/>
              <a:cs typeface="Calibri"/>
            </a:endParaRPr>
          </a:p>
        </p:txBody>
      </p:sp>
    </p:spTree>
    <p:extLst>
      <p:ext uri="{BB962C8B-B14F-4D97-AF65-F5344CB8AC3E}">
        <p14:creationId xmlns:p14="http://schemas.microsoft.com/office/powerpoint/2010/main" val="2994365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17764"/>
            <a:ext cx="10515600" cy="1325563"/>
          </a:xfrm>
        </p:spPr>
        <p:txBody>
          <a:bodyPr>
            <a:normAutofit/>
          </a:bodyPr>
          <a:lstStyle/>
          <a:p>
            <a:r>
              <a:rPr lang="en-GB" sz="3200"/>
              <a:t>4AT in assessing delirium </a:t>
            </a:r>
            <a:r>
              <a:rPr lang="en-GB" sz="3200" dirty="0"/>
              <a:t>recovery</a:t>
            </a:r>
          </a:p>
        </p:txBody>
      </p:sp>
      <p:sp>
        <p:nvSpPr>
          <p:cNvPr id="7" name="Content Placeholder 2">
            <a:extLst>
              <a:ext uri="{FF2B5EF4-FFF2-40B4-BE49-F238E27FC236}">
                <a16:creationId xmlns:a16="http://schemas.microsoft.com/office/drawing/2014/main" id="{AF8577C3-71C9-DFAD-987F-0785B7DDDA98}"/>
              </a:ext>
            </a:extLst>
          </p:cNvPr>
          <p:cNvSpPr txBox="1">
            <a:spLocks/>
          </p:cNvSpPr>
          <p:nvPr/>
        </p:nvSpPr>
        <p:spPr>
          <a:xfrm>
            <a:off x="2737669" y="1930508"/>
            <a:ext cx="6916694" cy="3449566"/>
          </a:xfrm>
          <a:prstGeom prst="rect">
            <a:avLst/>
          </a:prstGeom>
          <a:solidFill>
            <a:schemeClr val="tx1"/>
          </a:solidFill>
        </p:spPr>
        <p:txBody>
          <a:bodyPr vert="horz" lIns="91440" tIns="45720" rIns="91440" bIns="45720" rtlCol="0" anchor="t">
            <a:noAutofit/>
          </a:bodyPr>
          <a:lstStyle>
            <a:lvl1pPr marL="0" indent="0" algn="ctr" defTabSz="1828800" rtl="0" eaLnBrk="1" latinLnBrk="0" hangingPunct="1">
              <a:lnSpc>
                <a:spcPct val="90000"/>
              </a:lnSpc>
              <a:spcBef>
                <a:spcPts val="2000"/>
              </a:spcBef>
              <a:buFont typeface="Arial" panose="020B0604020202020204" pitchFamily="34" charset="0"/>
              <a:buNone/>
              <a:defRPr sz="4800" kern="1200">
                <a:solidFill>
                  <a:schemeClr val="tx1"/>
                </a:solidFill>
                <a:latin typeface="+mn-lt"/>
                <a:ea typeface="+mn-ea"/>
                <a:cs typeface="+mn-cs"/>
              </a:defRPr>
            </a:lvl1pPr>
            <a:lvl2pPr marL="914400" indent="0" algn="ctr" defTabSz="1828800" rtl="0" eaLnBrk="1" latinLnBrk="0" hangingPunct="1">
              <a:lnSpc>
                <a:spcPct val="90000"/>
              </a:lnSpc>
              <a:spcBef>
                <a:spcPts val="1000"/>
              </a:spcBef>
              <a:buFont typeface="Arial" panose="020B0604020202020204" pitchFamily="34" charset="0"/>
              <a:buNone/>
              <a:defRPr sz="4000" kern="1200">
                <a:solidFill>
                  <a:schemeClr val="tx1"/>
                </a:solidFill>
                <a:latin typeface="+mn-lt"/>
                <a:ea typeface="+mn-ea"/>
                <a:cs typeface="+mn-cs"/>
              </a:defRPr>
            </a:lvl2pPr>
            <a:lvl3pPr marL="1828800" indent="0" algn="ctr"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2743200" indent="0" algn="ctr" defTabSz="18288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4pPr>
            <a:lvl5pPr marL="3657600" indent="0" algn="ctr" defTabSz="18288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5pPr>
            <a:lvl6pPr marL="4572000" indent="0" algn="ctr" defTabSz="18288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6pPr>
            <a:lvl7pPr marL="5486400" indent="0" algn="ctr" defTabSz="18288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7pPr>
            <a:lvl8pPr marL="6400800" indent="0" algn="ctr" defTabSz="18288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8pPr>
            <a:lvl9pPr marL="7315200" indent="0" algn="ctr" defTabSz="18288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9pPr>
          </a:lstStyle>
          <a:p>
            <a:pPr algn="l"/>
            <a:r>
              <a:rPr lang="en-US" sz="2000" dirty="0">
                <a:solidFill>
                  <a:prstClr val="black"/>
                </a:solidFill>
                <a:ea typeface="+mn-lt"/>
                <a:cs typeface="Calibri" panose="020F0502020204030204"/>
              </a:rPr>
              <a:t>2-4 assessments over ≤9 days (mean = 5 days, range 2-9 days)</a:t>
            </a:r>
          </a:p>
          <a:p>
            <a:pPr algn="l"/>
            <a:endParaRPr lang="en-US" sz="2000" dirty="0">
              <a:solidFill>
                <a:prstClr val="black"/>
              </a:solidFill>
              <a:ea typeface="+mn-lt"/>
              <a:cs typeface="Calibri" panose="020F0502020204030204"/>
            </a:endParaRPr>
          </a:p>
          <a:p>
            <a:pPr algn="l"/>
            <a:r>
              <a:rPr lang="en-US" sz="2000" dirty="0">
                <a:solidFill>
                  <a:prstClr val="black"/>
                </a:solidFill>
                <a:ea typeface="+mn-lt"/>
                <a:cs typeface="Calibri" panose="020F0502020204030204"/>
              </a:rPr>
              <a:t>2</a:t>
            </a:r>
            <a:r>
              <a:rPr lang="en-US" sz="2000" baseline="30000" dirty="0">
                <a:solidFill>
                  <a:prstClr val="black"/>
                </a:solidFill>
                <a:ea typeface="+mn-lt"/>
                <a:cs typeface="Calibri" panose="020F0502020204030204"/>
              </a:rPr>
              <a:t>nd</a:t>
            </a:r>
            <a:r>
              <a:rPr lang="en-US" sz="2000" dirty="0">
                <a:solidFill>
                  <a:prstClr val="black"/>
                </a:solidFill>
                <a:ea typeface="+mn-lt"/>
                <a:cs typeface="Calibri" panose="020F0502020204030204"/>
              </a:rPr>
              <a:t> assessment: 	sensitivity </a:t>
            </a:r>
            <a:r>
              <a:rPr lang="en-US" sz="2000" b="1" dirty="0">
                <a:solidFill>
                  <a:prstClr val="black"/>
                </a:solidFill>
                <a:ea typeface="+mn-lt"/>
                <a:cs typeface="Calibri" panose="020F0502020204030204"/>
              </a:rPr>
              <a:t>95% </a:t>
            </a:r>
            <a:r>
              <a:rPr lang="en-US" sz="2000" dirty="0">
                <a:solidFill>
                  <a:prstClr val="black"/>
                </a:solidFill>
                <a:ea typeface="+mn-lt"/>
                <a:cs typeface="Calibri" panose="020F0502020204030204"/>
              </a:rPr>
              <a:t>	specificity </a:t>
            </a:r>
            <a:r>
              <a:rPr lang="en-US" sz="2000" b="1" dirty="0">
                <a:solidFill>
                  <a:prstClr val="black"/>
                </a:solidFill>
                <a:ea typeface="+mn-lt"/>
                <a:cs typeface="Calibri" panose="020F0502020204030204"/>
              </a:rPr>
              <a:t>67%*</a:t>
            </a:r>
            <a:r>
              <a:rPr lang="en-US" sz="2000" b="1" baseline="30000" dirty="0">
                <a:solidFill>
                  <a:prstClr val="black"/>
                </a:solidFill>
                <a:ea typeface="+mn-lt"/>
                <a:cs typeface="Calibri" panose="020F0502020204030204"/>
              </a:rPr>
              <a:t>1</a:t>
            </a:r>
            <a:r>
              <a:rPr lang="en-US" sz="2000" b="1" dirty="0">
                <a:solidFill>
                  <a:prstClr val="black"/>
                </a:solidFill>
                <a:ea typeface="+mn-lt"/>
                <a:cs typeface="Calibri" panose="020F0502020204030204"/>
              </a:rPr>
              <a:t> </a:t>
            </a:r>
            <a:endParaRPr lang="en-US" sz="2000" dirty="0">
              <a:solidFill>
                <a:prstClr val="black"/>
              </a:solidFill>
              <a:ea typeface="+mn-lt"/>
              <a:cs typeface="Calibri" panose="020F0502020204030204"/>
            </a:endParaRPr>
          </a:p>
          <a:p>
            <a:pPr algn="l"/>
            <a:r>
              <a:rPr lang="en-US" sz="2000" dirty="0">
                <a:solidFill>
                  <a:prstClr val="black"/>
                </a:solidFill>
                <a:ea typeface="+mn-lt"/>
                <a:cs typeface="Calibri" panose="020F0502020204030204"/>
              </a:rPr>
              <a:t>3</a:t>
            </a:r>
            <a:r>
              <a:rPr lang="en-US" sz="2000" baseline="30000" dirty="0">
                <a:solidFill>
                  <a:prstClr val="black"/>
                </a:solidFill>
                <a:ea typeface="+mn-lt"/>
                <a:cs typeface="Calibri" panose="020F0502020204030204"/>
              </a:rPr>
              <a:t>rd</a:t>
            </a:r>
            <a:r>
              <a:rPr lang="en-US" sz="2000" dirty="0">
                <a:solidFill>
                  <a:prstClr val="black"/>
                </a:solidFill>
                <a:ea typeface="+mn-lt"/>
                <a:cs typeface="Calibri" panose="020F0502020204030204"/>
              </a:rPr>
              <a:t> assessment: 	sensitivity </a:t>
            </a:r>
            <a:r>
              <a:rPr lang="en-US" sz="2000" b="1" dirty="0">
                <a:solidFill>
                  <a:prstClr val="black"/>
                </a:solidFill>
                <a:ea typeface="+mn-lt"/>
                <a:cs typeface="Calibri" panose="020F0502020204030204"/>
              </a:rPr>
              <a:t>96% </a:t>
            </a:r>
            <a:r>
              <a:rPr lang="en-US" sz="2000" dirty="0">
                <a:solidFill>
                  <a:prstClr val="black"/>
                </a:solidFill>
                <a:ea typeface="+mn-lt"/>
                <a:cs typeface="Calibri" panose="020F0502020204030204"/>
              </a:rPr>
              <a:t>	specificity </a:t>
            </a:r>
            <a:r>
              <a:rPr lang="en-US" sz="2000" b="1" dirty="0">
                <a:solidFill>
                  <a:prstClr val="black"/>
                </a:solidFill>
                <a:ea typeface="+mn-lt"/>
                <a:cs typeface="Calibri" panose="020F0502020204030204"/>
              </a:rPr>
              <a:t>89%*</a:t>
            </a:r>
            <a:r>
              <a:rPr lang="en-US" sz="2000" b="1" baseline="30000" dirty="0">
                <a:solidFill>
                  <a:prstClr val="black"/>
                </a:solidFill>
                <a:ea typeface="+mn-lt"/>
                <a:cs typeface="Calibri" panose="020F0502020204030204"/>
              </a:rPr>
              <a:t>2</a:t>
            </a:r>
            <a:endParaRPr lang="en-US" sz="2000" baseline="30000" dirty="0">
              <a:solidFill>
                <a:prstClr val="black"/>
              </a:solidFill>
              <a:ea typeface="+mn-lt"/>
              <a:cs typeface="Calibri" panose="020F0502020204030204"/>
            </a:endParaRPr>
          </a:p>
          <a:p>
            <a:pPr algn="l"/>
            <a:r>
              <a:rPr lang="en-US" sz="2000" dirty="0">
                <a:solidFill>
                  <a:prstClr val="black"/>
                </a:solidFill>
                <a:ea typeface="+mn-lt"/>
                <a:cs typeface="Calibri" panose="020F0502020204030204"/>
              </a:rPr>
              <a:t>4</a:t>
            </a:r>
            <a:r>
              <a:rPr lang="en-US" sz="2000" baseline="30000" dirty="0">
                <a:solidFill>
                  <a:prstClr val="black"/>
                </a:solidFill>
                <a:ea typeface="+mn-lt"/>
                <a:cs typeface="Calibri" panose="020F0502020204030204"/>
              </a:rPr>
              <a:t>th</a:t>
            </a:r>
            <a:r>
              <a:rPr lang="en-US" sz="2000" dirty="0">
                <a:solidFill>
                  <a:prstClr val="black"/>
                </a:solidFill>
                <a:ea typeface="+mn-lt"/>
                <a:cs typeface="Calibri" panose="020F0502020204030204"/>
              </a:rPr>
              <a:t> assessment: 	sensitivity </a:t>
            </a:r>
            <a:r>
              <a:rPr lang="en-US" sz="2000" b="1" dirty="0">
                <a:solidFill>
                  <a:prstClr val="black"/>
                </a:solidFill>
                <a:ea typeface="+mn-lt"/>
                <a:cs typeface="Calibri" panose="020F0502020204030204"/>
              </a:rPr>
              <a:t>94%</a:t>
            </a:r>
            <a:r>
              <a:rPr lang="en-US" sz="2000" dirty="0">
                <a:solidFill>
                  <a:prstClr val="black"/>
                </a:solidFill>
                <a:ea typeface="+mn-lt"/>
                <a:cs typeface="Calibri" panose="020F0502020204030204"/>
              </a:rPr>
              <a:t>	specificity </a:t>
            </a:r>
            <a:r>
              <a:rPr lang="en-US" sz="2000" b="1" dirty="0">
                <a:solidFill>
                  <a:prstClr val="black"/>
                </a:solidFill>
                <a:ea typeface="+mn-lt"/>
                <a:cs typeface="Calibri" panose="020F0502020204030204"/>
              </a:rPr>
              <a:t>100%</a:t>
            </a:r>
          </a:p>
          <a:p>
            <a:pPr algn="l"/>
            <a:endParaRPr lang="en-US" sz="2000" b="1" dirty="0">
              <a:solidFill>
                <a:prstClr val="black"/>
              </a:solidFill>
              <a:ea typeface="+mn-lt"/>
              <a:cs typeface="Calibri" panose="020F0502020204030204"/>
            </a:endParaRPr>
          </a:p>
          <a:p>
            <a:pPr algn="l"/>
            <a:r>
              <a:rPr lang="en-US" sz="1600" dirty="0">
                <a:solidFill>
                  <a:prstClr val="black"/>
                </a:solidFill>
                <a:ea typeface="+mn-lt"/>
                <a:cs typeface="Calibri" panose="020F0502020204030204"/>
              </a:rPr>
              <a:t>*Lower limit of 95% confidence intervals all &gt;0.87, except </a:t>
            </a:r>
            <a:r>
              <a:rPr lang="en-US" sz="1600" baseline="30000" dirty="0">
                <a:solidFill>
                  <a:prstClr val="black"/>
                </a:solidFill>
                <a:ea typeface="+mn-lt"/>
                <a:cs typeface="Calibri" panose="020F0502020204030204"/>
              </a:rPr>
              <a:t>1</a:t>
            </a:r>
            <a:r>
              <a:rPr lang="en-US" sz="1600" dirty="0">
                <a:solidFill>
                  <a:prstClr val="black"/>
                </a:solidFill>
                <a:ea typeface="+mn-lt"/>
                <a:cs typeface="Calibri" panose="020F0502020204030204"/>
              </a:rPr>
              <a:t>(0.13-1), &amp; </a:t>
            </a:r>
            <a:r>
              <a:rPr lang="en-US" sz="1600" baseline="30000" dirty="0">
                <a:solidFill>
                  <a:prstClr val="black"/>
                </a:solidFill>
                <a:ea typeface="+mn-lt"/>
                <a:cs typeface="Calibri" panose="020F0502020204030204"/>
              </a:rPr>
              <a:t>2</a:t>
            </a:r>
            <a:r>
              <a:rPr lang="en-US" sz="1600" dirty="0">
                <a:solidFill>
                  <a:prstClr val="black"/>
                </a:solidFill>
                <a:ea typeface="+mn-lt"/>
                <a:cs typeface="Calibri" panose="020F0502020204030204"/>
              </a:rPr>
              <a:t>(0.71-1)</a:t>
            </a:r>
          </a:p>
        </p:txBody>
      </p:sp>
    </p:spTree>
    <p:extLst>
      <p:ext uri="{BB962C8B-B14F-4D97-AF65-F5344CB8AC3E}">
        <p14:creationId xmlns:p14="http://schemas.microsoft.com/office/powerpoint/2010/main" val="2858395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CFBC608-66B8-4AE5-B704-390DA1C23573}"/>
              </a:ext>
            </a:extLst>
          </p:cNvPr>
          <p:cNvSpPr txBox="1">
            <a:spLocks noChangeArrowheads="1"/>
          </p:cNvSpPr>
          <p:nvPr/>
        </p:nvSpPr>
        <p:spPr bwMode="auto">
          <a:xfrm>
            <a:off x="1970618" y="193554"/>
            <a:ext cx="8250237" cy="961699"/>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200" b="1">
                <a:solidFill>
                  <a:srgbClr val="FFFF00"/>
                </a:solidFill>
                <a:latin typeface="Lucida Bright" panose="02040602050505020304" pitchFamily="18" charset="0"/>
              </a:rPr>
              <a:t>Delirium recovery: practice </a:t>
            </a:r>
            <a:r>
              <a:rPr lang="en-GB" sz="3200" b="1" dirty="0">
                <a:solidFill>
                  <a:srgbClr val="FFFF00"/>
                </a:solidFill>
                <a:latin typeface="Lucida Bright" panose="02040602050505020304" pitchFamily="18" charset="0"/>
              </a:rPr>
              <a:t>points</a:t>
            </a:r>
          </a:p>
        </p:txBody>
      </p:sp>
      <p:sp>
        <p:nvSpPr>
          <p:cNvPr id="2" name="Rectangle 4">
            <a:extLst>
              <a:ext uri="{FF2B5EF4-FFF2-40B4-BE49-F238E27FC236}">
                <a16:creationId xmlns:a16="http://schemas.microsoft.com/office/drawing/2014/main" id="{8ACA041D-A0A0-D351-4806-7758CD7038F2}"/>
              </a:ext>
            </a:extLst>
          </p:cNvPr>
          <p:cNvSpPr>
            <a:spLocks noChangeArrowheads="1"/>
          </p:cNvSpPr>
          <p:nvPr/>
        </p:nvSpPr>
        <p:spPr bwMode="auto">
          <a:xfrm rot="10800000">
            <a:off x="679542" y="1158362"/>
            <a:ext cx="11666609" cy="5498470"/>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250000"/>
              </a:lnSpc>
              <a:spcBef>
                <a:spcPct val="0"/>
              </a:spcBef>
              <a:buClrTx/>
              <a:buFontTx/>
              <a:buNone/>
            </a:pPr>
            <a:r>
              <a:rPr lang="en-GB" altLang="en-US" sz="2000" dirty="0">
                <a:latin typeface="Lucida Bright" panose="02040602050505020304" pitchFamily="18" charset="0"/>
              </a:rPr>
              <a:t>First step is detection, using the word ‘delirium’</a:t>
            </a:r>
          </a:p>
          <a:p>
            <a:pPr>
              <a:lnSpc>
                <a:spcPct val="250000"/>
              </a:lnSpc>
              <a:spcBef>
                <a:spcPct val="0"/>
              </a:spcBef>
              <a:buClrTx/>
              <a:buFontTx/>
              <a:buNone/>
            </a:pPr>
            <a:r>
              <a:rPr lang="en-GB" altLang="en-US" sz="2000">
                <a:latin typeface="Lucida Bright" panose="02040602050505020304" pitchFamily="18" charset="0"/>
              </a:rPr>
              <a:t>Then include </a:t>
            </a:r>
            <a:r>
              <a:rPr lang="en-GB" altLang="en-US" sz="2000" dirty="0">
                <a:latin typeface="Lucida Bright" panose="02040602050505020304" pitchFamily="18" charset="0"/>
              </a:rPr>
              <a:t>plan for reassessments</a:t>
            </a:r>
          </a:p>
          <a:p>
            <a:pPr>
              <a:lnSpc>
                <a:spcPct val="250000"/>
              </a:lnSpc>
              <a:spcBef>
                <a:spcPct val="0"/>
              </a:spcBef>
              <a:buClrTx/>
              <a:buFontTx/>
              <a:buNone/>
            </a:pPr>
            <a:r>
              <a:rPr lang="en-GB" altLang="en-US" sz="2000">
                <a:latin typeface="Lucida Bright" panose="02040602050505020304" pitchFamily="18" charset="0"/>
              </a:rPr>
              <a:t>Monitor specific features, e.g. </a:t>
            </a:r>
            <a:endParaRPr lang="en-GB" altLang="en-US" sz="2000" dirty="0">
              <a:latin typeface="Lucida Bright" panose="02040602050505020304" pitchFamily="18" charset="0"/>
            </a:endParaRPr>
          </a:p>
          <a:p>
            <a:pPr marL="1085850" lvl="1" indent="-342900">
              <a:lnSpc>
                <a:spcPct val="250000"/>
              </a:lnSpc>
              <a:spcBef>
                <a:spcPct val="0"/>
              </a:spcBef>
              <a:buFont typeface="Arial" panose="020B0604020202020204" pitchFamily="34" charset="0"/>
              <a:buChar char="•"/>
            </a:pPr>
            <a:r>
              <a:rPr lang="en-GB" altLang="en-US" sz="1600">
                <a:solidFill>
                  <a:srgbClr val="00FFFF"/>
                </a:solidFill>
                <a:latin typeface="Lucida Bright" panose="02040602050505020304" pitchFamily="18" charset="0"/>
              </a:rPr>
              <a:t>‘patient </a:t>
            </a:r>
            <a:r>
              <a:rPr lang="en-GB" altLang="en-US" sz="1600" dirty="0">
                <a:solidFill>
                  <a:srgbClr val="00FFFF"/>
                </a:solidFill>
                <a:latin typeface="Lucida Bright" panose="02040602050505020304" pitchFamily="18" charset="0"/>
              </a:rPr>
              <a:t>still drowsy’ / ‘patient now more awake’</a:t>
            </a:r>
          </a:p>
          <a:p>
            <a:pPr marL="1085850" lvl="1" indent="-342900">
              <a:lnSpc>
                <a:spcPct val="250000"/>
              </a:lnSpc>
              <a:spcBef>
                <a:spcPct val="0"/>
              </a:spcBef>
              <a:buFont typeface="Arial" panose="020B0604020202020204" pitchFamily="34" charset="0"/>
              <a:buChar char="•"/>
            </a:pPr>
            <a:r>
              <a:rPr lang="en-GB" altLang="en-US" sz="1800">
                <a:solidFill>
                  <a:srgbClr val="00FFFF"/>
                </a:solidFill>
                <a:latin typeface="Lucida Bright" panose="02040602050505020304" pitchFamily="18" charset="0"/>
              </a:rPr>
              <a:t>‘patient </a:t>
            </a:r>
            <a:r>
              <a:rPr lang="en-GB" altLang="en-US" sz="1800" dirty="0">
                <a:solidFill>
                  <a:srgbClr val="00FFFF"/>
                </a:solidFill>
                <a:latin typeface="Lucida Bright" panose="02040602050505020304" pitchFamily="18" charset="0"/>
              </a:rPr>
              <a:t>still distressed &amp; hallucinating’ / ‘less distressed. Denies hallucinations’</a:t>
            </a:r>
          </a:p>
          <a:p>
            <a:pPr>
              <a:lnSpc>
                <a:spcPct val="250000"/>
              </a:lnSpc>
              <a:spcBef>
                <a:spcPct val="0"/>
              </a:spcBef>
              <a:buClrTx/>
              <a:buFontTx/>
              <a:buNone/>
            </a:pPr>
            <a:r>
              <a:rPr lang="en-GB" altLang="en-US" sz="2000" dirty="0">
                <a:latin typeface="Lucida Bright" panose="02040602050505020304" pitchFamily="18" charset="0"/>
              </a:rPr>
              <a:t>Document resolution or persistence in transfers </a:t>
            </a:r>
            <a:r>
              <a:rPr lang="en-GB" altLang="en-US" sz="2000">
                <a:latin typeface="Lucida Bright" panose="02040602050505020304" pitchFamily="18" charset="0"/>
              </a:rPr>
              <a:t>of care</a:t>
            </a:r>
          </a:p>
          <a:p>
            <a:pPr>
              <a:lnSpc>
                <a:spcPct val="250000"/>
              </a:lnSpc>
              <a:spcBef>
                <a:spcPct val="0"/>
              </a:spcBef>
              <a:buClrTx/>
              <a:buFontTx/>
              <a:buNone/>
            </a:pPr>
            <a:r>
              <a:rPr lang="en-GB" altLang="en-US" sz="2000">
                <a:latin typeface="Lucida Bright" panose="02040602050505020304" pitchFamily="18" charset="0"/>
              </a:rPr>
              <a:t>4AT provides a useful tool to assist in tracking recovery</a:t>
            </a:r>
            <a:endParaRPr lang="en-GB" altLang="en-US" sz="2000" dirty="0">
              <a:latin typeface="Lucida Bright" panose="02040602050505020304" pitchFamily="18" charset="0"/>
            </a:endParaRPr>
          </a:p>
        </p:txBody>
      </p:sp>
    </p:spTree>
    <p:extLst>
      <p:ext uri="{BB962C8B-B14F-4D97-AF65-F5344CB8AC3E}">
        <p14:creationId xmlns:p14="http://schemas.microsoft.com/office/powerpoint/2010/main" val="4060454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322870" y="2558846"/>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Treatment</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51602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1AC75B6-69B8-4803-A8B3-65F3E2EEB21B}"/>
              </a:ext>
            </a:extLst>
          </p:cNvPr>
          <p:cNvSpPr/>
          <p:nvPr/>
        </p:nvSpPr>
        <p:spPr>
          <a:xfrm>
            <a:off x="4590437" y="2924944"/>
            <a:ext cx="2847975" cy="1123950"/>
          </a:xfrm>
          <a:custGeom>
            <a:avLst/>
            <a:gdLst>
              <a:gd name="connsiteX0" fmla="*/ 0 w 3318971"/>
              <a:gd name="connsiteY0" fmla="*/ 334681 h 2008043"/>
              <a:gd name="connsiteX1" fmla="*/ 334681 w 3318971"/>
              <a:gd name="connsiteY1" fmla="*/ 0 h 2008043"/>
              <a:gd name="connsiteX2" fmla="*/ 2984290 w 3318971"/>
              <a:gd name="connsiteY2" fmla="*/ 0 h 2008043"/>
              <a:gd name="connsiteX3" fmla="*/ 3318971 w 3318971"/>
              <a:gd name="connsiteY3" fmla="*/ 334681 h 2008043"/>
              <a:gd name="connsiteX4" fmla="*/ 3318971 w 3318971"/>
              <a:gd name="connsiteY4" fmla="*/ 1673362 h 2008043"/>
              <a:gd name="connsiteX5" fmla="*/ 2984290 w 3318971"/>
              <a:gd name="connsiteY5" fmla="*/ 2008043 h 2008043"/>
              <a:gd name="connsiteX6" fmla="*/ 334681 w 3318971"/>
              <a:gd name="connsiteY6" fmla="*/ 2008043 h 2008043"/>
              <a:gd name="connsiteX7" fmla="*/ 0 w 3318971"/>
              <a:gd name="connsiteY7" fmla="*/ 1673362 h 2008043"/>
              <a:gd name="connsiteX8" fmla="*/ 0 w 3318971"/>
              <a:gd name="connsiteY8" fmla="*/ 334681 h 200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971" h="2008043">
                <a:moveTo>
                  <a:pt x="0" y="334681"/>
                </a:moveTo>
                <a:cubicBezTo>
                  <a:pt x="0" y="149842"/>
                  <a:pt x="149842" y="0"/>
                  <a:pt x="334681" y="0"/>
                </a:cubicBezTo>
                <a:lnTo>
                  <a:pt x="2984290" y="0"/>
                </a:lnTo>
                <a:cubicBezTo>
                  <a:pt x="3169129" y="0"/>
                  <a:pt x="3318971" y="149842"/>
                  <a:pt x="3318971" y="334681"/>
                </a:cubicBezTo>
                <a:lnTo>
                  <a:pt x="3318971" y="1673362"/>
                </a:lnTo>
                <a:cubicBezTo>
                  <a:pt x="3318971" y="1858201"/>
                  <a:pt x="3169129" y="2008043"/>
                  <a:pt x="2984290" y="2008043"/>
                </a:cubicBezTo>
                <a:lnTo>
                  <a:pt x="334681" y="2008043"/>
                </a:lnTo>
                <a:cubicBezTo>
                  <a:pt x="149842" y="2008043"/>
                  <a:pt x="0" y="1858201"/>
                  <a:pt x="0" y="1673362"/>
                </a:cubicBezTo>
                <a:lnTo>
                  <a:pt x="0" y="334681"/>
                </a:lnTo>
                <a:close/>
              </a:path>
            </a:pathLst>
          </a:custGeom>
          <a:solidFill>
            <a:schemeClr val="bg1"/>
          </a:solidFill>
          <a:ln w="114300">
            <a:solidFill>
              <a:srgbClr val="FFFF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69145" tIns="169145" rIns="169145" bIns="169145" spcCol="1270" anchor="ctr"/>
          <a:lstStyle/>
          <a:p>
            <a:pPr marL="0" marR="0" lvl="0" indent="0" algn="ctr" defTabSz="1244600" rtl="0" eaLnBrk="0" fontAlgn="base" latinLnBrk="0" hangingPunct="0">
              <a:lnSpc>
                <a:spcPct val="90000"/>
              </a:lnSpc>
              <a:spcBef>
                <a:spcPct val="0"/>
              </a:spcBef>
              <a:spcAft>
                <a:spcPct val="3500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Tahoma"/>
                <a:ea typeface="+mn-ea"/>
                <a:cs typeface="+mn-cs"/>
              </a:rPr>
              <a:t>Delirium 8</a:t>
            </a:r>
          </a:p>
        </p:txBody>
      </p:sp>
      <p:sp>
        <p:nvSpPr>
          <p:cNvPr id="6" name="Freeform 5">
            <a:extLst>
              <a:ext uri="{FF2B5EF4-FFF2-40B4-BE49-F238E27FC236}">
                <a16:creationId xmlns:a16="http://schemas.microsoft.com/office/drawing/2014/main" id="{5B4FCA25-6EBA-479B-A2BB-0B786C0BF578}"/>
              </a:ext>
            </a:extLst>
          </p:cNvPr>
          <p:cNvSpPr/>
          <p:nvPr/>
        </p:nvSpPr>
        <p:spPr>
          <a:xfrm rot="12541455">
            <a:off x="3727450" y="2384425"/>
            <a:ext cx="565150" cy="0"/>
          </a:xfrm>
          <a:custGeom>
            <a:avLst/>
            <a:gdLst/>
            <a:ahLst/>
            <a:cxnLst/>
            <a:rect l="0" t="0" r="0" b="0"/>
            <a:pathLst>
              <a:path>
                <a:moveTo>
                  <a:pt x="0" y="0"/>
                </a:moveTo>
                <a:lnTo>
                  <a:pt x="565269"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 name="Freeform 6">
            <a:extLst>
              <a:ext uri="{FF2B5EF4-FFF2-40B4-BE49-F238E27FC236}">
                <a16:creationId xmlns:a16="http://schemas.microsoft.com/office/drawing/2014/main" id="{4C08E2E9-BB3B-459D-992D-55AC7D57A829}"/>
              </a:ext>
            </a:extLst>
          </p:cNvPr>
          <p:cNvSpPr/>
          <p:nvPr/>
        </p:nvSpPr>
        <p:spPr>
          <a:xfrm>
            <a:off x="2028769" y="1077913"/>
            <a:ext cx="2106612" cy="1306512"/>
          </a:xfrm>
          <a:custGeom>
            <a:avLst/>
            <a:gdLst>
              <a:gd name="connsiteX0" fmla="*/ 0 w 1933375"/>
              <a:gd name="connsiteY0" fmla="*/ 169508 h 1017027"/>
              <a:gd name="connsiteX1" fmla="*/ 169508 w 1933375"/>
              <a:gd name="connsiteY1" fmla="*/ 0 h 1017027"/>
              <a:gd name="connsiteX2" fmla="*/ 1763867 w 1933375"/>
              <a:gd name="connsiteY2" fmla="*/ 0 h 1017027"/>
              <a:gd name="connsiteX3" fmla="*/ 1933375 w 1933375"/>
              <a:gd name="connsiteY3" fmla="*/ 169508 h 1017027"/>
              <a:gd name="connsiteX4" fmla="*/ 1933375 w 1933375"/>
              <a:gd name="connsiteY4" fmla="*/ 847519 h 1017027"/>
              <a:gd name="connsiteX5" fmla="*/ 1763867 w 1933375"/>
              <a:gd name="connsiteY5" fmla="*/ 1017027 h 1017027"/>
              <a:gd name="connsiteX6" fmla="*/ 169508 w 1933375"/>
              <a:gd name="connsiteY6" fmla="*/ 1017027 h 1017027"/>
              <a:gd name="connsiteX7" fmla="*/ 0 w 1933375"/>
              <a:gd name="connsiteY7" fmla="*/ 847519 h 1017027"/>
              <a:gd name="connsiteX8" fmla="*/ 0 w 1933375"/>
              <a:gd name="connsiteY8" fmla="*/ 169508 h 101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5" h="1017027">
                <a:moveTo>
                  <a:pt x="0" y="169508"/>
                </a:moveTo>
                <a:cubicBezTo>
                  <a:pt x="0" y="75891"/>
                  <a:pt x="75891" y="0"/>
                  <a:pt x="169508" y="0"/>
                </a:cubicBezTo>
                <a:lnTo>
                  <a:pt x="1763867" y="0"/>
                </a:lnTo>
                <a:cubicBezTo>
                  <a:pt x="1857484" y="0"/>
                  <a:pt x="1933375" y="75891"/>
                  <a:pt x="1933375" y="169508"/>
                </a:cubicBezTo>
                <a:lnTo>
                  <a:pt x="1933375" y="847519"/>
                </a:lnTo>
                <a:cubicBezTo>
                  <a:pt x="1933375" y="941136"/>
                  <a:pt x="1857484" y="1017027"/>
                  <a:pt x="1763867" y="1017027"/>
                </a:cubicBezTo>
                <a:lnTo>
                  <a:pt x="169508" y="1017027"/>
                </a:lnTo>
                <a:cubicBezTo>
                  <a:pt x="75891" y="1017027"/>
                  <a:pt x="0" y="941136"/>
                  <a:pt x="0" y="847519"/>
                </a:cubicBezTo>
                <a:lnTo>
                  <a:pt x="0" y="169508"/>
                </a:lnTo>
                <a:close/>
              </a:path>
            </a:pathLst>
          </a:custGeom>
          <a:solidFill>
            <a:schemeClr val="bg1"/>
          </a:solidFill>
          <a:ln w="6350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287" tIns="90287" rIns="90287" bIns="90287"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0000"/>
                </a:solidFill>
                <a:effectLst/>
                <a:uLnTx/>
                <a:uFillTx/>
                <a:latin typeface="Tahoma"/>
                <a:ea typeface="+mn-ea"/>
                <a:cs typeface="+mn-cs"/>
              </a:rPr>
              <a:t>Initial check for acute, life-threatening causes</a:t>
            </a:r>
          </a:p>
        </p:txBody>
      </p:sp>
      <p:sp>
        <p:nvSpPr>
          <p:cNvPr id="8" name="Freeform 7">
            <a:extLst>
              <a:ext uri="{FF2B5EF4-FFF2-40B4-BE49-F238E27FC236}">
                <a16:creationId xmlns:a16="http://schemas.microsoft.com/office/drawing/2014/main" id="{3E4153C5-2EA2-4A21-851A-FA8C240488FC}"/>
              </a:ext>
            </a:extLst>
          </p:cNvPr>
          <p:cNvSpPr/>
          <p:nvPr/>
        </p:nvSpPr>
        <p:spPr>
          <a:xfrm rot="15904531">
            <a:off x="5437188" y="2078038"/>
            <a:ext cx="723900" cy="0"/>
          </a:xfrm>
          <a:custGeom>
            <a:avLst/>
            <a:gdLst/>
            <a:ahLst/>
            <a:cxnLst/>
            <a:rect l="0" t="0" r="0" b="0"/>
            <a:pathLst>
              <a:path>
                <a:moveTo>
                  <a:pt x="0" y="0"/>
                </a:moveTo>
                <a:lnTo>
                  <a:pt x="723254"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Freeform 8">
            <a:extLst>
              <a:ext uri="{FF2B5EF4-FFF2-40B4-BE49-F238E27FC236}">
                <a16:creationId xmlns:a16="http://schemas.microsoft.com/office/drawing/2014/main" id="{3E738DBB-F986-4FFB-AFBA-BD2D5CCDDA64}"/>
              </a:ext>
            </a:extLst>
          </p:cNvPr>
          <p:cNvSpPr/>
          <p:nvPr/>
        </p:nvSpPr>
        <p:spPr>
          <a:xfrm>
            <a:off x="4796458" y="563836"/>
            <a:ext cx="2379663" cy="1497012"/>
          </a:xfrm>
          <a:custGeom>
            <a:avLst/>
            <a:gdLst>
              <a:gd name="connsiteX0" fmla="*/ 0 w 2379216"/>
              <a:gd name="connsiteY0" fmla="*/ 173148 h 1038870"/>
              <a:gd name="connsiteX1" fmla="*/ 173148 w 2379216"/>
              <a:gd name="connsiteY1" fmla="*/ 0 h 1038870"/>
              <a:gd name="connsiteX2" fmla="*/ 2206068 w 2379216"/>
              <a:gd name="connsiteY2" fmla="*/ 0 h 1038870"/>
              <a:gd name="connsiteX3" fmla="*/ 2379216 w 2379216"/>
              <a:gd name="connsiteY3" fmla="*/ 173148 h 1038870"/>
              <a:gd name="connsiteX4" fmla="*/ 2379216 w 2379216"/>
              <a:gd name="connsiteY4" fmla="*/ 865722 h 1038870"/>
              <a:gd name="connsiteX5" fmla="*/ 2206068 w 2379216"/>
              <a:gd name="connsiteY5" fmla="*/ 1038870 h 1038870"/>
              <a:gd name="connsiteX6" fmla="*/ 173148 w 2379216"/>
              <a:gd name="connsiteY6" fmla="*/ 1038870 h 1038870"/>
              <a:gd name="connsiteX7" fmla="*/ 0 w 2379216"/>
              <a:gd name="connsiteY7" fmla="*/ 865722 h 1038870"/>
              <a:gd name="connsiteX8" fmla="*/ 0 w 2379216"/>
              <a:gd name="connsiteY8" fmla="*/ 173148 h 103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9216" h="1038870">
                <a:moveTo>
                  <a:pt x="0" y="173148"/>
                </a:moveTo>
                <a:cubicBezTo>
                  <a:pt x="0" y="77521"/>
                  <a:pt x="77521" y="0"/>
                  <a:pt x="173148" y="0"/>
                </a:cubicBezTo>
                <a:lnTo>
                  <a:pt x="2206068" y="0"/>
                </a:lnTo>
                <a:cubicBezTo>
                  <a:pt x="2301695" y="0"/>
                  <a:pt x="2379216" y="77521"/>
                  <a:pt x="2379216" y="173148"/>
                </a:cubicBezTo>
                <a:lnTo>
                  <a:pt x="2379216" y="865722"/>
                </a:lnTo>
                <a:cubicBezTo>
                  <a:pt x="2379216" y="961349"/>
                  <a:pt x="2301695" y="1038870"/>
                  <a:pt x="2206068" y="1038870"/>
                </a:cubicBezTo>
                <a:lnTo>
                  <a:pt x="173148" y="1038870"/>
                </a:lnTo>
                <a:cubicBezTo>
                  <a:pt x="77521" y="1038870"/>
                  <a:pt x="0" y="961349"/>
                  <a:pt x="0" y="865722"/>
                </a:cubicBezTo>
                <a:lnTo>
                  <a:pt x="0" y="173148"/>
                </a:lnTo>
                <a:close/>
              </a:path>
            </a:pathLst>
          </a:custGeom>
          <a:solidFill>
            <a:schemeClr val="bg1"/>
          </a:solidFill>
          <a:ln w="63500">
            <a:solidFill>
              <a:srgbClr val="FFC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1353" tIns="91353" rIns="91353" bIns="9135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Identify &amp; treat causes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Optimise conditions for brain recovery</a:t>
            </a:r>
          </a:p>
        </p:txBody>
      </p:sp>
      <p:sp>
        <p:nvSpPr>
          <p:cNvPr id="10" name="Freeform 9">
            <a:extLst>
              <a:ext uri="{FF2B5EF4-FFF2-40B4-BE49-F238E27FC236}">
                <a16:creationId xmlns:a16="http://schemas.microsoft.com/office/drawing/2014/main" id="{66E115AB-A849-40FC-9BB4-492F5EBC8F40}"/>
              </a:ext>
            </a:extLst>
          </p:cNvPr>
          <p:cNvSpPr/>
          <p:nvPr/>
        </p:nvSpPr>
        <p:spPr>
          <a:xfrm rot="2368140">
            <a:off x="7013576" y="4789488"/>
            <a:ext cx="1077913" cy="0"/>
          </a:xfrm>
          <a:custGeom>
            <a:avLst/>
            <a:gdLst/>
            <a:ahLst/>
            <a:cxnLst/>
            <a:rect l="0" t="0" r="0" b="0"/>
            <a:pathLst>
              <a:path>
                <a:moveTo>
                  <a:pt x="0" y="0"/>
                </a:moveTo>
                <a:lnTo>
                  <a:pt x="107764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Freeform 10">
            <a:extLst>
              <a:ext uri="{FF2B5EF4-FFF2-40B4-BE49-F238E27FC236}">
                <a16:creationId xmlns:a16="http://schemas.microsoft.com/office/drawing/2014/main" id="{8184E518-D8D5-44E4-AC64-1BE814C1F540}"/>
              </a:ext>
            </a:extLst>
          </p:cNvPr>
          <p:cNvSpPr/>
          <p:nvPr/>
        </p:nvSpPr>
        <p:spPr>
          <a:xfrm>
            <a:off x="8151541" y="3019908"/>
            <a:ext cx="1955800" cy="1001712"/>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00B0F0"/>
                </a:solidFill>
                <a:effectLst/>
                <a:uLnTx/>
                <a:uFillTx/>
                <a:latin typeface="Tahoma"/>
                <a:ea typeface="+mn-ea"/>
                <a:cs typeface="+mn-cs"/>
              </a:rPr>
              <a:t>Prevent complications</a:t>
            </a:r>
          </a:p>
        </p:txBody>
      </p:sp>
      <p:sp>
        <p:nvSpPr>
          <p:cNvPr id="12" name="Freeform 11">
            <a:extLst>
              <a:ext uri="{FF2B5EF4-FFF2-40B4-BE49-F238E27FC236}">
                <a16:creationId xmlns:a16="http://schemas.microsoft.com/office/drawing/2014/main" id="{251D0302-DDB5-4B8A-A390-A50BD429E2F8}"/>
              </a:ext>
            </a:extLst>
          </p:cNvPr>
          <p:cNvSpPr/>
          <p:nvPr/>
        </p:nvSpPr>
        <p:spPr>
          <a:xfrm rot="163440">
            <a:off x="7577138" y="3535363"/>
            <a:ext cx="614362" cy="0"/>
          </a:xfrm>
          <a:custGeom>
            <a:avLst/>
            <a:gdLst/>
            <a:ahLst/>
            <a:cxnLst/>
            <a:rect l="0" t="0" r="0" b="0"/>
            <a:pathLst>
              <a:path>
                <a:moveTo>
                  <a:pt x="0" y="0"/>
                </a:moveTo>
                <a:lnTo>
                  <a:pt x="6154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3" name="Freeform 12">
            <a:extLst>
              <a:ext uri="{FF2B5EF4-FFF2-40B4-BE49-F238E27FC236}">
                <a16:creationId xmlns:a16="http://schemas.microsoft.com/office/drawing/2014/main" id="{E2139A9A-9852-4112-BF83-859854EE0B5A}"/>
              </a:ext>
            </a:extLst>
          </p:cNvPr>
          <p:cNvSpPr/>
          <p:nvPr/>
        </p:nvSpPr>
        <p:spPr>
          <a:xfrm>
            <a:off x="7783577" y="1309274"/>
            <a:ext cx="2201333" cy="998899"/>
          </a:xfrm>
          <a:custGeom>
            <a:avLst/>
            <a:gdLst>
              <a:gd name="connsiteX0" fmla="*/ 0 w 2125148"/>
              <a:gd name="connsiteY0" fmla="*/ 213898 h 1283364"/>
              <a:gd name="connsiteX1" fmla="*/ 213898 w 2125148"/>
              <a:gd name="connsiteY1" fmla="*/ 0 h 1283364"/>
              <a:gd name="connsiteX2" fmla="*/ 1911250 w 2125148"/>
              <a:gd name="connsiteY2" fmla="*/ 0 h 1283364"/>
              <a:gd name="connsiteX3" fmla="*/ 2125148 w 2125148"/>
              <a:gd name="connsiteY3" fmla="*/ 213898 h 1283364"/>
              <a:gd name="connsiteX4" fmla="*/ 2125148 w 2125148"/>
              <a:gd name="connsiteY4" fmla="*/ 1069466 h 1283364"/>
              <a:gd name="connsiteX5" fmla="*/ 1911250 w 2125148"/>
              <a:gd name="connsiteY5" fmla="*/ 1283364 h 1283364"/>
              <a:gd name="connsiteX6" fmla="*/ 213898 w 2125148"/>
              <a:gd name="connsiteY6" fmla="*/ 1283364 h 1283364"/>
              <a:gd name="connsiteX7" fmla="*/ 0 w 2125148"/>
              <a:gd name="connsiteY7" fmla="*/ 1069466 h 1283364"/>
              <a:gd name="connsiteX8" fmla="*/ 0 w 2125148"/>
              <a:gd name="connsiteY8" fmla="*/ 213898 h 128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5148" h="1283364">
                <a:moveTo>
                  <a:pt x="0" y="213898"/>
                </a:moveTo>
                <a:cubicBezTo>
                  <a:pt x="0" y="95765"/>
                  <a:pt x="95765" y="0"/>
                  <a:pt x="213898" y="0"/>
                </a:cubicBezTo>
                <a:lnTo>
                  <a:pt x="1911250" y="0"/>
                </a:lnTo>
                <a:cubicBezTo>
                  <a:pt x="2029383" y="0"/>
                  <a:pt x="2125148" y="95765"/>
                  <a:pt x="2125148" y="213898"/>
                </a:cubicBezTo>
                <a:lnTo>
                  <a:pt x="2125148" y="1069466"/>
                </a:lnTo>
                <a:cubicBezTo>
                  <a:pt x="2125148" y="1187599"/>
                  <a:pt x="2029383" y="1283364"/>
                  <a:pt x="1911250" y="1283364"/>
                </a:cubicBezTo>
                <a:lnTo>
                  <a:pt x="213898" y="1283364"/>
                </a:lnTo>
                <a:cubicBezTo>
                  <a:pt x="95765" y="1283364"/>
                  <a:pt x="0" y="1187599"/>
                  <a:pt x="0" y="1069466"/>
                </a:cubicBezTo>
                <a:lnTo>
                  <a:pt x="0" y="213898"/>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03289" tIns="103289" rIns="103289" bIns="103289"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66FF33"/>
                </a:solidFill>
                <a:effectLst/>
                <a:uLnTx/>
                <a:uFillTx/>
                <a:latin typeface="Tahoma"/>
                <a:ea typeface="+mn-ea"/>
                <a:cs typeface="+mn-cs"/>
              </a:rPr>
              <a:t>Detect &amp; treat distress</a:t>
            </a:r>
          </a:p>
        </p:txBody>
      </p:sp>
      <p:sp>
        <p:nvSpPr>
          <p:cNvPr id="14" name="Freeform 13">
            <a:extLst>
              <a:ext uri="{FF2B5EF4-FFF2-40B4-BE49-F238E27FC236}">
                <a16:creationId xmlns:a16="http://schemas.microsoft.com/office/drawing/2014/main" id="{85860489-D81C-4DB6-A8A5-75318E4092B8}"/>
              </a:ext>
            </a:extLst>
          </p:cNvPr>
          <p:cNvSpPr/>
          <p:nvPr/>
        </p:nvSpPr>
        <p:spPr>
          <a:xfrm rot="9112582">
            <a:off x="3633789" y="4486275"/>
            <a:ext cx="663575" cy="0"/>
          </a:xfrm>
          <a:custGeom>
            <a:avLst/>
            <a:gdLst/>
            <a:ahLst/>
            <a:cxnLst/>
            <a:rect l="0" t="0" r="0" b="0"/>
            <a:pathLst>
              <a:path>
                <a:moveTo>
                  <a:pt x="0" y="0"/>
                </a:moveTo>
                <a:lnTo>
                  <a:pt x="662854"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5" name="Freeform 14">
            <a:extLst>
              <a:ext uri="{FF2B5EF4-FFF2-40B4-BE49-F238E27FC236}">
                <a16:creationId xmlns:a16="http://schemas.microsoft.com/office/drawing/2014/main" id="{0A04CBF6-314A-4C4C-9A21-EB2238A33A2F}"/>
              </a:ext>
            </a:extLst>
          </p:cNvPr>
          <p:cNvSpPr/>
          <p:nvPr/>
        </p:nvSpPr>
        <p:spPr>
          <a:xfrm>
            <a:off x="5180192" y="5013176"/>
            <a:ext cx="1668463" cy="1090638"/>
          </a:xfrm>
          <a:custGeom>
            <a:avLst/>
            <a:gdLst>
              <a:gd name="connsiteX0" fmla="*/ 0 w 1668142"/>
              <a:gd name="connsiteY0" fmla="*/ 171024 h 1026126"/>
              <a:gd name="connsiteX1" fmla="*/ 171024 w 1668142"/>
              <a:gd name="connsiteY1" fmla="*/ 0 h 1026126"/>
              <a:gd name="connsiteX2" fmla="*/ 1497118 w 1668142"/>
              <a:gd name="connsiteY2" fmla="*/ 0 h 1026126"/>
              <a:gd name="connsiteX3" fmla="*/ 1668142 w 1668142"/>
              <a:gd name="connsiteY3" fmla="*/ 171024 h 1026126"/>
              <a:gd name="connsiteX4" fmla="*/ 1668142 w 1668142"/>
              <a:gd name="connsiteY4" fmla="*/ 855102 h 1026126"/>
              <a:gd name="connsiteX5" fmla="*/ 1497118 w 1668142"/>
              <a:gd name="connsiteY5" fmla="*/ 1026126 h 1026126"/>
              <a:gd name="connsiteX6" fmla="*/ 171024 w 1668142"/>
              <a:gd name="connsiteY6" fmla="*/ 1026126 h 1026126"/>
              <a:gd name="connsiteX7" fmla="*/ 0 w 1668142"/>
              <a:gd name="connsiteY7" fmla="*/ 855102 h 1026126"/>
              <a:gd name="connsiteX8" fmla="*/ 0 w 1668142"/>
              <a:gd name="connsiteY8" fmla="*/ 171024 h 102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8142" h="1026126">
                <a:moveTo>
                  <a:pt x="0" y="171024"/>
                </a:moveTo>
                <a:cubicBezTo>
                  <a:pt x="0" y="76570"/>
                  <a:pt x="76570" y="0"/>
                  <a:pt x="171024" y="0"/>
                </a:cubicBezTo>
                <a:lnTo>
                  <a:pt x="1497118" y="0"/>
                </a:lnTo>
                <a:cubicBezTo>
                  <a:pt x="1591572" y="0"/>
                  <a:pt x="1668142" y="76570"/>
                  <a:pt x="1668142" y="171024"/>
                </a:cubicBezTo>
                <a:lnTo>
                  <a:pt x="1668142" y="855102"/>
                </a:lnTo>
                <a:cubicBezTo>
                  <a:pt x="1668142" y="949556"/>
                  <a:pt x="1591572" y="1026126"/>
                  <a:pt x="1497118" y="1026126"/>
                </a:cubicBezTo>
                <a:lnTo>
                  <a:pt x="171024" y="1026126"/>
                </a:lnTo>
                <a:cubicBezTo>
                  <a:pt x="76570" y="1026126"/>
                  <a:pt x="0" y="949556"/>
                  <a:pt x="0" y="855102"/>
                </a:cubicBezTo>
                <a:lnTo>
                  <a:pt x="0" y="171024"/>
                </a:lnTo>
                <a:close/>
              </a:path>
            </a:pathLst>
          </a:custGeom>
          <a:solidFill>
            <a:schemeClr val="bg1"/>
          </a:solidFill>
          <a:ln w="63500">
            <a:solidFill>
              <a:srgbClr val="CC00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731" tIns="90731" rIns="90731" bIns="9073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Monitor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for recovery</a:t>
            </a:r>
            <a:endParaRPr kumimoji="0" lang="en-GB" sz="1600" b="1" i="0" u="none" strike="noStrike" kern="1200" cap="none" spc="0" normalizeH="0" baseline="0" noProof="0" dirty="0">
              <a:ln>
                <a:noFill/>
              </a:ln>
              <a:solidFill>
                <a:srgbClr val="CC00FF"/>
              </a:solidFill>
              <a:effectLst/>
              <a:uLnTx/>
              <a:uFillTx/>
              <a:latin typeface="Tahoma"/>
              <a:ea typeface="+mn-ea"/>
              <a:cs typeface="+mn-cs"/>
            </a:endParaRPr>
          </a:p>
        </p:txBody>
      </p:sp>
      <p:sp>
        <p:nvSpPr>
          <p:cNvPr id="16" name="Freeform 15">
            <a:extLst>
              <a:ext uri="{FF2B5EF4-FFF2-40B4-BE49-F238E27FC236}">
                <a16:creationId xmlns:a16="http://schemas.microsoft.com/office/drawing/2014/main" id="{056D0D41-C92A-4B8B-B17D-2E69190EADD9}"/>
              </a:ext>
            </a:extLst>
          </p:cNvPr>
          <p:cNvSpPr/>
          <p:nvPr/>
        </p:nvSpPr>
        <p:spPr>
          <a:xfrm rot="5980061">
            <a:off x="5321301" y="4805363"/>
            <a:ext cx="727075" cy="0"/>
          </a:xfrm>
          <a:custGeom>
            <a:avLst/>
            <a:gdLst/>
            <a:ahLst/>
            <a:cxnLst/>
            <a:rect l="0" t="0" r="0" b="0"/>
            <a:pathLst>
              <a:path>
                <a:moveTo>
                  <a:pt x="0" y="0"/>
                </a:moveTo>
                <a:lnTo>
                  <a:pt x="72827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7" name="Freeform 16">
            <a:extLst>
              <a:ext uri="{FF2B5EF4-FFF2-40B4-BE49-F238E27FC236}">
                <a16:creationId xmlns:a16="http://schemas.microsoft.com/office/drawing/2014/main" id="{A2E0967C-5C5E-4C22-90B3-3AE6A35C890B}"/>
              </a:ext>
            </a:extLst>
          </p:cNvPr>
          <p:cNvSpPr/>
          <p:nvPr/>
        </p:nvSpPr>
        <p:spPr>
          <a:xfrm>
            <a:off x="2616210" y="4919659"/>
            <a:ext cx="1835150" cy="1008063"/>
          </a:xfrm>
          <a:custGeom>
            <a:avLst/>
            <a:gdLst>
              <a:gd name="connsiteX0" fmla="*/ 0 w 1835993"/>
              <a:gd name="connsiteY0" fmla="*/ 168051 h 1008287"/>
              <a:gd name="connsiteX1" fmla="*/ 168051 w 1835993"/>
              <a:gd name="connsiteY1" fmla="*/ 0 h 1008287"/>
              <a:gd name="connsiteX2" fmla="*/ 1667942 w 1835993"/>
              <a:gd name="connsiteY2" fmla="*/ 0 h 1008287"/>
              <a:gd name="connsiteX3" fmla="*/ 1835993 w 1835993"/>
              <a:gd name="connsiteY3" fmla="*/ 168051 h 1008287"/>
              <a:gd name="connsiteX4" fmla="*/ 1835993 w 1835993"/>
              <a:gd name="connsiteY4" fmla="*/ 840236 h 1008287"/>
              <a:gd name="connsiteX5" fmla="*/ 1667942 w 1835993"/>
              <a:gd name="connsiteY5" fmla="*/ 1008287 h 1008287"/>
              <a:gd name="connsiteX6" fmla="*/ 168051 w 1835993"/>
              <a:gd name="connsiteY6" fmla="*/ 1008287 h 1008287"/>
              <a:gd name="connsiteX7" fmla="*/ 0 w 1835993"/>
              <a:gd name="connsiteY7" fmla="*/ 840236 h 1008287"/>
              <a:gd name="connsiteX8" fmla="*/ 0 w 1835993"/>
              <a:gd name="connsiteY8" fmla="*/ 168051 h 100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5993" h="1008287">
                <a:moveTo>
                  <a:pt x="0" y="168051"/>
                </a:moveTo>
                <a:cubicBezTo>
                  <a:pt x="0" y="75239"/>
                  <a:pt x="75239" y="0"/>
                  <a:pt x="168051" y="0"/>
                </a:cubicBezTo>
                <a:lnTo>
                  <a:pt x="1667942" y="0"/>
                </a:lnTo>
                <a:cubicBezTo>
                  <a:pt x="1760754" y="0"/>
                  <a:pt x="1835993" y="75239"/>
                  <a:pt x="1835993" y="168051"/>
                </a:cubicBezTo>
                <a:lnTo>
                  <a:pt x="1835993" y="840236"/>
                </a:lnTo>
                <a:cubicBezTo>
                  <a:pt x="1835993" y="933048"/>
                  <a:pt x="1760754" y="1008287"/>
                  <a:pt x="1667942" y="1008287"/>
                </a:cubicBezTo>
                <a:lnTo>
                  <a:pt x="168051" y="1008287"/>
                </a:lnTo>
                <a:cubicBezTo>
                  <a:pt x="75239" y="1008287"/>
                  <a:pt x="0" y="933048"/>
                  <a:pt x="0" y="840236"/>
                </a:cubicBezTo>
                <a:lnTo>
                  <a:pt x="0" y="168051"/>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861" tIns="89861" rIns="89861" bIns="8986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92D050"/>
                </a:solidFill>
                <a:effectLst/>
                <a:uLnTx/>
                <a:uFillTx/>
                <a:latin typeface="Tahoma"/>
                <a:ea typeface="+mn-ea"/>
                <a:cs typeface="+mn-cs"/>
              </a:rPr>
              <a:t>Rehabilitation during delirium</a:t>
            </a:r>
          </a:p>
        </p:txBody>
      </p:sp>
      <p:sp>
        <p:nvSpPr>
          <p:cNvPr id="18" name="Freeform 17">
            <a:extLst>
              <a:ext uri="{FF2B5EF4-FFF2-40B4-BE49-F238E27FC236}">
                <a16:creationId xmlns:a16="http://schemas.microsoft.com/office/drawing/2014/main" id="{B37B660E-87E9-43EF-B006-F3DAFC898C07}"/>
              </a:ext>
            </a:extLst>
          </p:cNvPr>
          <p:cNvSpPr/>
          <p:nvPr/>
        </p:nvSpPr>
        <p:spPr>
          <a:xfrm rot="19653118">
            <a:off x="7435850" y="2230438"/>
            <a:ext cx="776288" cy="0"/>
          </a:xfrm>
          <a:custGeom>
            <a:avLst/>
            <a:gdLst/>
            <a:ahLst/>
            <a:cxnLst/>
            <a:rect l="0" t="0" r="0" b="0"/>
            <a:pathLst>
              <a:path>
                <a:moveTo>
                  <a:pt x="0" y="0"/>
                </a:moveTo>
                <a:lnTo>
                  <a:pt x="7762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Freeform 18">
            <a:extLst>
              <a:ext uri="{FF2B5EF4-FFF2-40B4-BE49-F238E27FC236}">
                <a16:creationId xmlns:a16="http://schemas.microsoft.com/office/drawing/2014/main" id="{51E9E963-389B-4416-90C7-62A5E6851054}"/>
              </a:ext>
            </a:extLst>
          </p:cNvPr>
          <p:cNvSpPr/>
          <p:nvPr/>
        </p:nvSpPr>
        <p:spPr>
          <a:xfrm>
            <a:off x="7577485" y="4815574"/>
            <a:ext cx="2389870" cy="1003300"/>
          </a:xfrm>
          <a:custGeom>
            <a:avLst/>
            <a:gdLst>
              <a:gd name="connsiteX0" fmla="*/ 0 w 2241947"/>
              <a:gd name="connsiteY0" fmla="*/ 167375 h 1004232"/>
              <a:gd name="connsiteX1" fmla="*/ 167375 w 2241947"/>
              <a:gd name="connsiteY1" fmla="*/ 0 h 1004232"/>
              <a:gd name="connsiteX2" fmla="*/ 2074572 w 2241947"/>
              <a:gd name="connsiteY2" fmla="*/ 0 h 1004232"/>
              <a:gd name="connsiteX3" fmla="*/ 2241947 w 2241947"/>
              <a:gd name="connsiteY3" fmla="*/ 167375 h 1004232"/>
              <a:gd name="connsiteX4" fmla="*/ 2241947 w 2241947"/>
              <a:gd name="connsiteY4" fmla="*/ 836857 h 1004232"/>
              <a:gd name="connsiteX5" fmla="*/ 2074572 w 2241947"/>
              <a:gd name="connsiteY5" fmla="*/ 1004232 h 1004232"/>
              <a:gd name="connsiteX6" fmla="*/ 167375 w 2241947"/>
              <a:gd name="connsiteY6" fmla="*/ 1004232 h 1004232"/>
              <a:gd name="connsiteX7" fmla="*/ 0 w 2241947"/>
              <a:gd name="connsiteY7" fmla="*/ 836857 h 1004232"/>
              <a:gd name="connsiteX8" fmla="*/ 0 w 2241947"/>
              <a:gd name="connsiteY8" fmla="*/ 167375 h 100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1947" h="1004232">
                <a:moveTo>
                  <a:pt x="0" y="167375"/>
                </a:moveTo>
                <a:cubicBezTo>
                  <a:pt x="0" y="74936"/>
                  <a:pt x="74936" y="0"/>
                  <a:pt x="167375" y="0"/>
                </a:cubicBezTo>
                <a:lnTo>
                  <a:pt x="2074572" y="0"/>
                </a:lnTo>
                <a:cubicBezTo>
                  <a:pt x="2167011" y="0"/>
                  <a:pt x="2241947" y="74936"/>
                  <a:pt x="2241947" y="167375"/>
                </a:cubicBezTo>
                <a:lnTo>
                  <a:pt x="2241947" y="836857"/>
                </a:lnTo>
                <a:cubicBezTo>
                  <a:pt x="2241947" y="929296"/>
                  <a:pt x="2167011" y="1004232"/>
                  <a:pt x="2074572" y="1004232"/>
                </a:cubicBezTo>
                <a:lnTo>
                  <a:pt x="167375" y="1004232"/>
                </a:lnTo>
                <a:cubicBezTo>
                  <a:pt x="74936" y="1004232"/>
                  <a:pt x="0" y="929296"/>
                  <a:pt x="0" y="836857"/>
                </a:cubicBezTo>
                <a:lnTo>
                  <a:pt x="0" y="167375"/>
                </a:lnTo>
                <a:close/>
              </a:path>
            </a:pathLst>
          </a:custGeom>
          <a:solidFill>
            <a:schemeClr val="bg1"/>
          </a:solidFill>
          <a:ln w="63500">
            <a:solidFill>
              <a:srgbClr val="FFFF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663" tIns="89663" rIns="89663" bIns="8966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FF00"/>
                </a:solidFill>
                <a:effectLst/>
                <a:uLnTx/>
                <a:uFillTx/>
                <a:latin typeface="Tahoma"/>
                <a:ea typeface="+mn-ea"/>
                <a:cs typeface="+mn-cs"/>
              </a:rPr>
              <a:t>Communicate with patient &amp; carers</a:t>
            </a:r>
          </a:p>
        </p:txBody>
      </p:sp>
      <p:sp>
        <p:nvSpPr>
          <p:cNvPr id="20" name="Freeform 19">
            <a:extLst>
              <a:ext uri="{FF2B5EF4-FFF2-40B4-BE49-F238E27FC236}">
                <a16:creationId xmlns:a16="http://schemas.microsoft.com/office/drawing/2014/main" id="{1D004CBB-B5E8-4196-AB1F-206D66F757B2}"/>
              </a:ext>
            </a:extLst>
          </p:cNvPr>
          <p:cNvSpPr/>
          <p:nvPr/>
        </p:nvSpPr>
        <p:spPr>
          <a:xfrm>
            <a:off x="2028769" y="2909602"/>
            <a:ext cx="1722638" cy="1416473"/>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FFCCC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dementia</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follow-up</a:t>
            </a:r>
          </a:p>
        </p:txBody>
      </p:sp>
    </p:spTree>
    <p:extLst>
      <p:ext uri="{BB962C8B-B14F-4D97-AF65-F5344CB8AC3E}">
        <p14:creationId xmlns:p14="http://schemas.microsoft.com/office/powerpoint/2010/main" val="4257094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80219" y="291880"/>
            <a:ext cx="11385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marR="0" lvl="0" indent="-457200" algn="ctr" defTabSz="914400" rtl="0" eaLnBrk="1" fontAlgn="auto" latinLnBrk="0" hangingPunct="1">
              <a:lnSpc>
                <a:spcPct val="100000"/>
              </a:lnSpc>
              <a:spcBef>
                <a:spcPct val="0"/>
              </a:spcBef>
              <a:spcAft>
                <a:spcPts val="0"/>
              </a:spcAft>
              <a:buClrTx/>
              <a:buSzTx/>
              <a:buFont typeface="Monotype Sorts" charset="2"/>
              <a:buNone/>
              <a:tabLst/>
              <a:defRPr/>
            </a:pPr>
            <a:r>
              <a:rPr kumimoji="0" lang="en-GB" altLang="en-US" sz="36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Identify &amp; treat causes </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1088599" y="1699150"/>
            <a:ext cx="8785225" cy="9020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250000"/>
              </a:lnSpc>
              <a:spcBef>
                <a:spcPct val="0"/>
              </a:spcBef>
              <a:spcAft>
                <a:spcPts val="0"/>
              </a:spcAft>
              <a:buClrTx/>
              <a:buSzTx/>
              <a:buFontTx/>
              <a:buNone/>
              <a:tabLst/>
              <a:defRPr/>
            </a:pPr>
            <a:r>
              <a:rPr kumimoji="0" lang="en-GB" altLang="en-US" sz="2800" b="1" i="0" u="none" strike="noStrike" kern="1200" cap="none" spc="0" normalizeH="0" baseline="0" noProof="0" dirty="0">
                <a:ln>
                  <a:noFill/>
                </a:ln>
                <a:solidFill>
                  <a:prstClr val="white"/>
                </a:solidFill>
                <a:effectLst/>
                <a:uLnTx/>
                <a:uFillTx/>
                <a:latin typeface="Lucida Bright" panose="02040602050505020304" pitchFamily="18" charset="0"/>
                <a:ea typeface="+mn-ea"/>
                <a:cs typeface="+mn-cs"/>
              </a:rPr>
              <a:t>“Treat the cause” ?</a:t>
            </a:r>
          </a:p>
          <a:p>
            <a:pPr marL="457200" marR="0" lvl="1" indent="0" algn="l" defTabSz="914400" rtl="0" eaLnBrk="1" fontAlgn="auto" latinLnBrk="0" hangingPunct="1">
              <a:lnSpc>
                <a:spcPct val="250000"/>
              </a:lnSpc>
              <a:spcBef>
                <a:spcPct val="0"/>
              </a:spcBef>
              <a:spcAft>
                <a:spcPts val="0"/>
              </a:spcAft>
              <a:buClrTx/>
              <a:buSzTx/>
              <a:buFontTx/>
              <a:buNone/>
              <a:tabLst/>
              <a:defRPr/>
            </a:pPr>
            <a:r>
              <a:rPr kumimoji="0" lang="en-GB" altLang="en-US" sz="20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Single cause of delirium found in &lt; 50% of cases</a:t>
            </a:r>
          </a:p>
          <a:p>
            <a:pPr marL="457200" marR="0" lvl="1" indent="0" algn="l" defTabSz="914400" rtl="0" eaLnBrk="1" fontAlgn="auto" latinLnBrk="0" hangingPunct="1">
              <a:lnSpc>
                <a:spcPct val="250000"/>
              </a:lnSpc>
              <a:spcBef>
                <a:spcPct val="0"/>
              </a:spcBef>
              <a:spcAft>
                <a:spcPts val="0"/>
              </a:spcAft>
              <a:buClrTx/>
              <a:buSzTx/>
              <a:buFontTx/>
              <a:buNone/>
              <a:tabLst/>
              <a:defRPr/>
            </a:pPr>
            <a:r>
              <a:rPr kumimoji="0" lang="en-GB" altLang="en-US" sz="20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Multiple possible pathways to delirium</a:t>
            </a:r>
          </a:p>
          <a:p>
            <a:pPr marL="457200" marR="0" lvl="1" indent="0" algn="l" defTabSz="914400" rtl="0" eaLnBrk="1" fontAlgn="auto" latinLnBrk="0" hangingPunct="1">
              <a:lnSpc>
                <a:spcPct val="250000"/>
              </a:lnSpc>
              <a:spcBef>
                <a:spcPct val="0"/>
              </a:spcBef>
              <a:spcAft>
                <a:spcPts val="0"/>
              </a:spcAft>
              <a:buClrTx/>
              <a:buSzTx/>
              <a:buFontTx/>
              <a:buNone/>
              <a:tabLst/>
              <a:defRPr/>
            </a:pPr>
            <a:r>
              <a:rPr kumimoji="0" lang="en-GB" altLang="en-US" sz="2000" b="0" i="0" u="none" strike="noStrike" kern="1200" cap="none" spc="0" normalizeH="0" baseline="0" noProof="0" dirty="0">
                <a:ln>
                  <a:noFill/>
                </a:ln>
                <a:solidFill>
                  <a:srgbClr val="FBA3FD"/>
                </a:solidFill>
                <a:effectLst/>
                <a:uLnTx/>
                <a:uFillTx/>
                <a:latin typeface="Lucida Bright" panose="02040602050505020304" pitchFamily="18" charset="0"/>
                <a:ea typeface="+mn-ea"/>
                <a:cs typeface="+mn-cs"/>
                <a:sym typeface="Wingdings 3" panose="05040102010807070707" pitchFamily="18" charset="2"/>
              </a:rPr>
              <a:t></a:t>
            </a:r>
            <a:r>
              <a:rPr kumimoji="0" lang="en-GB" altLang="en-US" sz="2000" b="0" i="0" u="none" strike="noStrike" kern="1200" cap="none" spc="0" normalizeH="0" baseline="0" noProof="0" dirty="0">
                <a:ln>
                  <a:noFill/>
                </a:ln>
                <a:solidFill>
                  <a:srgbClr val="FBA3FD"/>
                </a:solidFill>
                <a:effectLst/>
                <a:uLnTx/>
                <a:uFillTx/>
                <a:latin typeface="Lucida Bright" panose="02040602050505020304" pitchFamily="18" charset="0"/>
                <a:ea typeface="+mn-ea"/>
                <a:cs typeface="+mn-cs"/>
                <a:sym typeface="Wingdings" panose="05000000000000000000" pitchFamily="2" charset="2"/>
              </a:rPr>
              <a:t> </a:t>
            </a:r>
            <a:r>
              <a:rPr kumimoji="0" lang="en-GB" altLang="en-US" sz="2000" b="0" i="0" u="sng" strike="noStrike" kern="1200" cap="none" spc="0" normalizeH="0" baseline="0" noProof="0" dirty="0">
                <a:ln>
                  <a:noFill/>
                </a:ln>
                <a:solidFill>
                  <a:srgbClr val="FBA3FD"/>
                </a:solidFill>
                <a:effectLst/>
                <a:uLnTx/>
                <a:uFillTx/>
                <a:latin typeface="Lucida Bright" panose="02040602050505020304" pitchFamily="18" charset="0"/>
                <a:ea typeface="+mn-ea"/>
                <a:cs typeface="+mn-cs"/>
                <a:sym typeface="Wingdings" panose="05000000000000000000" pitchFamily="2" charset="2"/>
              </a:rPr>
              <a:t>TREAT THE CAUSES</a:t>
            </a:r>
          </a:p>
          <a:p>
            <a:pPr marL="0" marR="0" lvl="0" indent="0" algn="l" defTabSz="914400" rtl="0" eaLnBrk="1" fontAlgn="auto" latinLnBrk="0" hangingPunct="1">
              <a:lnSpc>
                <a:spcPct val="250000"/>
              </a:lnSpc>
              <a:spcBef>
                <a:spcPct val="0"/>
              </a:spcBef>
              <a:spcAft>
                <a:spcPts val="0"/>
              </a:spcAft>
              <a:buClrTx/>
              <a:buSzTx/>
              <a:buFontTx/>
              <a:buChar char="•"/>
              <a:tabLst/>
              <a:defRPr/>
            </a:pPr>
            <a:endParaRPr kumimoji="0" lang="en-GB" altLang="en-US" sz="2400" b="1" i="0" u="none" strike="noStrike" kern="1200" cap="none" spc="0" normalizeH="0" baseline="0" noProof="0" dirty="0">
              <a:ln>
                <a:noFill/>
              </a:ln>
              <a:solidFill>
                <a:srgbClr val="00FFFF"/>
              </a:solidFill>
              <a:effectLst/>
              <a:uLnTx/>
              <a:uFillTx/>
              <a:latin typeface="Tahoma" panose="020B0604030504040204" pitchFamily="34" charset="0"/>
              <a:ea typeface="+mn-ea"/>
              <a:cs typeface="+mn-cs"/>
            </a:endParaRPr>
          </a:p>
          <a:p>
            <a:pPr marL="0" marR="0" lvl="0" indent="0" algn="l" defTabSz="914400" rtl="0" eaLnBrk="1" fontAlgn="auto" latinLnBrk="0" hangingPunct="1">
              <a:lnSpc>
                <a:spcPct val="250000"/>
              </a:lnSpc>
              <a:spcBef>
                <a:spcPct val="0"/>
              </a:spcBef>
              <a:spcAft>
                <a:spcPts val="0"/>
              </a:spcAft>
              <a:buClrTx/>
              <a:buSzTx/>
              <a:buFontTx/>
              <a:buChar char="•"/>
              <a:tabLst/>
              <a:defRPr/>
            </a:pPr>
            <a:endParaRPr kumimoji="0" lang="en-GB" altLang="en-US"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mn-cs"/>
            </a:endParaRPr>
          </a:p>
          <a:p>
            <a:pPr marL="0" marR="0" lvl="0" indent="0" algn="l" defTabSz="914400" rtl="0" eaLnBrk="1" fontAlgn="auto" latinLnBrk="0" hangingPunct="1">
              <a:lnSpc>
                <a:spcPct val="250000"/>
              </a:lnSpc>
              <a:spcBef>
                <a:spcPct val="0"/>
              </a:spcBef>
              <a:spcAft>
                <a:spcPts val="0"/>
              </a:spcAft>
              <a:buClrTx/>
              <a:buSzTx/>
              <a:buFontTx/>
              <a:buNone/>
              <a:tabLst/>
              <a:defRPr/>
            </a:pPr>
            <a:endParaRPr kumimoji="0" lang="en-GB" altLang="en-US" sz="2400" b="1" i="0" u="none" strike="noStrike" kern="1200" cap="none" spc="0" normalizeH="0" baseline="0" noProof="0" dirty="0">
              <a:ln>
                <a:noFill/>
              </a:ln>
              <a:solidFill>
                <a:srgbClr val="FFFFFF"/>
              </a:solidFill>
              <a:effectLst/>
              <a:uLnTx/>
              <a:uFillTx/>
              <a:latin typeface="Tahoma" panose="020B0604030504040204" pitchFamily="34" charset="0"/>
              <a:ea typeface="+mn-ea"/>
              <a:cs typeface="+mn-cs"/>
            </a:endParaRPr>
          </a:p>
          <a:p>
            <a:pPr marL="0" marR="0" lvl="0" indent="0" algn="l" defTabSz="914400" rtl="0" eaLnBrk="1" fontAlgn="auto" latinLnBrk="0" hangingPunct="1">
              <a:lnSpc>
                <a:spcPct val="250000"/>
              </a:lnSpc>
              <a:spcBef>
                <a:spcPct val="0"/>
              </a:spcBef>
              <a:spcAft>
                <a:spcPts val="0"/>
              </a:spcAft>
              <a:buClrTx/>
              <a:buSzTx/>
              <a:buFontTx/>
              <a:buNone/>
              <a:tabLst/>
              <a:defRPr/>
            </a:pPr>
            <a:endParaRPr kumimoji="0" lang="en-GB" altLang="en-US" sz="2400" b="0" i="0" u="none" strike="noStrike" kern="1200" cap="none" spc="0" normalizeH="0" baseline="0" noProof="0" dirty="0">
              <a:ln>
                <a:noFill/>
              </a:ln>
              <a:solidFill>
                <a:srgbClr val="FFFFFF"/>
              </a:solidFill>
              <a:effectLst/>
              <a:uLnTx/>
              <a:uFillTx/>
              <a:latin typeface="Tahoma" panose="020B0604030504040204" pitchFamily="34" charset="0"/>
              <a:ea typeface="+mn-ea"/>
              <a:cs typeface="+mn-cs"/>
            </a:endParaRPr>
          </a:p>
          <a:p>
            <a:pPr marL="0" marR="0" lvl="0" indent="0" algn="l" defTabSz="914400" rtl="0" eaLnBrk="1" fontAlgn="auto" latinLnBrk="0" hangingPunct="1">
              <a:lnSpc>
                <a:spcPct val="250000"/>
              </a:lnSpc>
              <a:spcBef>
                <a:spcPct val="0"/>
              </a:spcBef>
              <a:spcAft>
                <a:spcPts val="0"/>
              </a:spcAft>
              <a:buClrTx/>
              <a:buSzTx/>
              <a:buFontTx/>
              <a:buNone/>
              <a:tabLst/>
              <a:defRPr/>
            </a:pPr>
            <a:endParaRPr kumimoji="0" lang="en-GB" altLang="en-US" sz="2400" b="0" i="0" u="none" strike="noStrike" kern="1200" cap="none" spc="0" normalizeH="0" baseline="0" noProof="0" dirty="0">
              <a:ln>
                <a:noFill/>
              </a:ln>
              <a:solidFill>
                <a:srgbClr val="FFFFFF"/>
              </a:solidFill>
              <a:effectLst/>
              <a:uLnTx/>
              <a:uFillTx/>
              <a:latin typeface="Tahoma" panose="020B0604030504040204" pitchFamily="34" charset="0"/>
              <a:ea typeface="+mn-ea"/>
              <a:cs typeface="+mn-cs"/>
            </a:endParaRPr>
          </a:p>
          <a:p>
            <a:pPr marL="0" marR="0" lvl="0" indent="0" algn="l" defTabSz="914400" rtl="0" eaLnBrk="1" fontAlgn="auto" latinLnBrk="0" hangingPunct="1">
              <a:lnSpc>
                <a:spcPct val="250000"/>
              </a:lnSpc>
              <a:spcBef>
                <a:spcPct val="0"/>
              </a:spcBef>
              <a:spcAft>
                <a:spcPts val="0"/>
              </a:spcAft>
              <a:buClrTx/>
              <a:buSzTx/>
              <a:buFontTx/>
              <a:buNone/>
              <a:tabLst/>
              <a:defRPr/>
            </a:pPr>
            <a:endParaRPr kumimoji="0" lang="en-GB" altLang="en-US" sz="2400" b="0" i="0" u="none" strike="noStrike" kern="1200" cap="none" spc="0" normalizeH="0" baseline="0" noProof="0" dirty="0">
              <a:ln>
                <a:noFill/>
              </a:ln>
              <a:solidFill>
                <a:srgbClr val="FFFFFF"/>
              </a:solidFill>
              <a:effectLst/>
              <a:uLnTx/>
              <a:uFillTx/>
              <a:latin typeface="Tahoma" panose="020B0604030504040204" pitchFamily="34" charset="0"/>
              <a:ea typeface="+mn-ea"/>
              <a:cs typeface="+mn-cs"/>
            </a:endParaRPr>
          </a:p>
        </p:txBody>
      </p:sp>
    </p:spTree>
    <p:extLst>
      <p:ext uri="{BB962C8B-B14F-4D97-AF65-F5344CB8AC3E}">
        <p14:creationId xmlns:p14="http://schemas.microsoft.com/office/powerpoint/2010/main" val="130935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378069" y="486175"/>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Common causes of delirium</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675187" y="1533465"/>
            <a:ext cx="8484085"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Infection (UTI, chest, skin, cholecystitis, etc.)</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Dehydration / acute kidney injury</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Constipation</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Drug changes (starting or stopping)</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Injuries </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Psychological stress</a:t>
            </a:r>
          </a:p>
          <a:p>
            <a:pPr>
              <a:spcBef>
                <a:spcPct val="0"/>
              </a:spcBef>
              <a:buClrTx/>
              <a:buFontTx/>
              <a:buNone/>
            </a:pPr>
            <a:endParaRPr lang="en-GB" altLang="en-US" sz="2000" dirty="0">
              <a:solidFill>
                <a:srgbClr val="FFFFFF"/>
              </a:solidFill>
              <a:latin typeface="Lucida Bright" panose="02040602050505020304" pitchFamily="18" charset="0"/>
            </a:endParaRPr>
          </a:p>
        </p:txBody>
      </p:sp>
      <p:cxnSp>
        <p:nvCxnSpPr>
          <p:cNvPr id="2" name="Straight Connector 1">
            <a:extLst>
              <a:ext uri="{FF2B5EF4-FFF2-40B4-BE49-F238E27FC236}">
                <a16:creationId xmlns:a16="http://schemas.microsoft.com/office/drawing/2014/main" id="{E835EF91-124A-E685-4AFF-1308954D261C}"/>
              </a:ext>
            </a:extLst>
          </p:cNvPr>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065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378069" y="546333"/>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Help the brain recover</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771440" y="2060813"/>
            <a:ext cx="848408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Fluids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br>
              <a:rPr lang="en-GB" altLang="en-US" sz="2000" dirty="0">
                <a:solidFill>
                  <a:srgbClr val="FFFFFF"/>
                </a:solidFill>
                <a:latin typeface="Lucida Bright" panose="02040602050505020304" pitchFamily="18" charset="0"/>
              </a:rPr>
            </a:br>
            <a:r>
              <a:rPr lang="en-GB" altLang="en-US" sz="2000" dirty="0">
                <a:solidFill>
                  <a:srgbClr val="FFFFFF"/>
                </a:solidFill>
                <a:latin typeface="Lucida Bright" panose="02040602050505020304" pitchFamily="18" charset="0"/>
              </a:rPr>
              <a:t>Food</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BP</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Engagement</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Mobilisation</a:t>
            </a:r>
          </a:p>
          <a:p>
            <a:pPr>
              <a:spcBef>
                <a:spcPct val="0"/>
              </a:spcBef>
              <a:buClrTx/>
              <a:buFontTx/>
              <a:buNone/>
            </a:pPr>
            <a:endParaRPr lang="en-GB" altLang="en-US" sz="2000" dirty="0">
              <a:solidFill>
                <a:srgbClr val="FFFFFF"/>
              </a:solidFill>
              <a:latin typeface="Lucida Bright" panose="02040602050505020304" pitchFamily="18" charset="0"/>
            </a:endParaRPr>
          </a:p>
        </p:txBody>
      </p:sp>
      <p:cxnSp>
        <p:nvCxnSpPr>
          <p:cNvPr id="2" name="Straight Connector 1">
            <a:extLst>
              <a:ext uri="{FF2B5EF4-FFF2-40B4-BE49-F238E27FC236}">
                <a16:creationId xmlns:a16="http://schemas.microsoft.com/office/drawing/2014/main" id="{1730E26C-6378-C182-A182-D7EC8202E90E}"/>
              </a:ext>
            </a:extLst>
          </p:cNvPr>
          <p:cNvCxnSpPr/>
          <p:nvPr/>
        </p:nvCxnSpPr>
        <p:spPr>
          <a:xfrm>
            <a:off x="-22120" y="1487122"/>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326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69BEE2B-E700-468F-8CD8-23BEBB346EDD}"/>
              </a:ext>
            </a:extLst>
          </p:cNvPr>
          <p:cNvSpPr txBox="1">
            <a:spLocks noChangeArrowheads="1"/>
          </p:cNvSpPr>
          <p:nvPr/>
        </p:nvSpPr>
        <p:spPr>
          <a:xfrm>
            <a:off x="1981200" y="417513"/>
            <a:ext cx="8229600" cy="5289550"/>
          </a:xfrm>
          <a:prstGeom prst="rect">
            <a:avLst/>
          </a:prstGeom>
          <a:noFill/>
          <a:ln/>
        </p:spPr>
        <p:txBody>
          <a:bodyPr/>
          <a:lstStyle>
            <a:lvl1pPr marL="342900" indent="-342900" algn="l" rtl="0" eaLnBrk="0" fontAlgn="base" hangingPunct="0">
              <a:spcBef>
                <a:spcPct val="20000"/>
              </a:spcBef>
              <a:spcAft>
                <a:spcPct val="0"/>
              </a:spcAft>
              <a:buClr>
                <a:schemeClr val="accent1"/>
              </a:buClr>
              <a:buFont typeface="Monotype Sorts" pitchFamily="2" charset="2"/>
              <a:buChar char="è"/>
              <a:defRPr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Mrs PT, an 85 year old lady, is living at home independently. She has some concerns about her memory but generally manages with day to day activities. </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Unfortunately Mrs PT has a fall at home and finds that she can’t get up. She calls an ambulance. In the hospital an X-ray shows a broken hip. </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Her son comes to visit that evening and finds her to be very confused, which is different from her normal self. She is upset and agitated, and can’t concentrate on a normal conversation.</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Mrs PT does not believe that she has a broken hip, and she keeps trying to get out of bed so that she can return home. She tells her son that she has been wrongfully arrested and has been locked up in a police station. Mrs PT asks her son to help her escape.</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The son and the staff note that Mrs PT is frightened and distressed.</a:t>
            </a:r>
          </a:p>
          <a:p>
            <a:pPr marL="0" indent="0">
              <a:buNone/>
              <a:defRPr/>
            </a:pPr>
            <a:endParaRPr lang="en-US" altLang="en-US" sz="2000" kern="0">
              <a:solidFill>
                <a:srgbClr val="FFFFFF"/>
              </a:solidFill>
            </a:endParaRP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val="3174509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1AC75B6-69B8-4803-A8B3-65F3E2EEB21B}"/>
              </a:ext>
            </a:extLst>
          </p:cNvPr>
          <p:cNvSpPr/>
          <p:nvPr/>
        </p:nvSpPr>
        <p:spPr>
          <a:xfrm>
            <a:off x="4590437" y="2924944"/>
            <a:ext cx="2847975" cy="1123950"/>
          </a:xfrm>
          <a:custGeom>
            <a:avLst/>
            <a:gdLst>
              <a:gd name="connsiteX0" fmla="*/ 0 w 3318971"/>
              <a:gd name="connsiteY0" fmla="*/ 334681 h 2008043"/>
              <a:gd name="connsiteX1" fmla="*/ 334681 w 3318971"/>
              <a:gd name="connsiteY1" fmla="*/ 0 h 2008043"/>
              <a:gd name="connsiteX2" fmla="*/ 2984290 w 3318971"/>
              <a:gd name="connsiteY2" fmla="*/ 0 h 2008043"/>
              <a:gd name="connsiteX3" fmla="*/ 3318971 w 3318971"/>
              <a:gd name="connsiteY3" fmla="*/ 334681 h 2008043"/>
              <a:gd name="connsiteX4" fmla="*/ 3318971 w 3318971"/>
              <a:gd name="connsiteY4" fmla="*/ 1673362 h 2008043"/>
              <a:gd name="connsiteX5" fmla="*/ 2984290 w 3318971"/>
              <a:gd name="connsiteY5" fmla="*/ 2008043 h 2008043"/>
              <a:gd name="connsiteX6" fmla="*/ 334681 w 3318971"/>
              <a:gd name="connsiteY6" fmla="*/ 2008043 h 2008043"/>
              <a:gd name="connsiteX7" fmla="*/ 0 w 3318971"/>
              <a:gd name="connsiteY7" fmla="*/ 1673362 h 2008043"/>
              <a:gd name="connsiteX8" fmla="*/ 0 w 3318971"/>
              <a:gd name="connsiteY8" fmla="*/ 334681 h 200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971" h="2008043">
                <a:moveTo>
                  <a:pt x="0" y="334681"/>
                </a:moveTo>
                <a:cubicBezTo>
                  <a:pt x="0" y="149842"/>
                  <a:pt x="149842" y="0"/>
                  <a:pt x="334681" y="0"/>
                </a:cubicBezTo>
                <a:lnTo>
                  <a:pt x="2984290" y="0"/>
                </a:lnTo>
                <a:cubicBezTo>
                  <a:pt x="3169129" y="0"/>
                  <a:pt x="3318971" y="149842"/>
                  <a:pt x="3318971" y="334681"/>
                </a:cubicBezTo>
                <a:lnTo>
                  <a:pt x="3318971" y="1673362"/>
                </a:lnTo>
                <a:cubicBezTo>
                  <a:pt x="3318971" y="1858201"/>
                  <a:pt x="3169129" y="2008043"/>
                  <a:pt x="2984290" y="2008043"/>
                </a:cubicBezTo>
                <a:lnTo>
                  <a:pt x="334681" y="2008043"/>
                </a:lnTo>
                <a:cubicBezTo>
                  <a:pt x="149842" y="2008043"/>
                  <a:pt x="0" y="1858201"/>
                  <a:pt x="0" y="1673362"/>
                </a:cubicBezTo>
                <a:lnTo>
                  <a:pt x="0" y="334681"/>
                </a:lnTo>
                <a:close/>
              </a:path>
            </a:pathLst>
          </a:custGeom>
          <a:solidFill>
            <a:schemeClr val="bg1"/>
          </a:solidFill>
          <a:ln w="114300">
            <a:solidFill>
              <a:srgbClr val="FFFF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69145" tIns="169145" rIns="169145" bIns="169145" spcCol="1270" anchor="ctr"/>
          <a:lstStyle/>
          <a:p>
            <a:pPr marL="0" marR="0" lvl="0" indent="0" algn="ctr" defTabSz="1244600" rtl="0" eaLnBrk="0" fontAlgn="base" latinLnBrk="0" hangingPunct="0">
              <a:lnSpc>
                <a:spcPct val="90000"/>
              </a:lnSpc>
              <a:spcBef>
                <a:spcPct val="0"/>
              </a:spcBef>
              <a:spcAft>
                <a:spcPct val="3500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Tahoma"/>
                <a:ea typeface="+mn-ea"/>
                <a:cs typeface="+mn-cs"/>
              </a:rPr>
              <a:t>Delirium 8</a:t>
            </a:r>
          </a:p>
        </p:txBody>
      </p:sp>
      <p:sp>
        <p:nvSpPr>
          <p:cNvPr id="6" name="Freeform 5">
            <a:extLst>
              <a:ext uri="{FF2B5EF4-FFF2-40B4-BE49-F238E27FC236}">
                <a16:creationId xmlns:a16="http://schemas.microsoft.com/office/drawing/2014/main" id="{5B4FCA25-6EBA-479B-A2BB-0B786C0BF578}"/>
              </a:ext>
            </a:extLst>
          </p:cNvPr>
          <p:cNvSpPr/>
          <p:nvPr/>
        </p:nvSpPr>
        <p:spPr>
          <a:xfrm rot="12541455">
            <a:off x="3727450" y="2384425"/>
            <a:ext cx="565150" cy="0"/>
          </a:xfrm>
          <a:custGeom>
            <a:avLst/>
            <a:gdLst/>
            <a:ahLst/>
            <a:cxnLst/>
            <a:rect l="0" t="0" r="0" b="0"/>
            <a:pathLst>
              <a:path>
                <a:moveTo>
                  <a:pt x="0" y="0"/>
                </a:moveTo>
                <a:lnTo>
                  <a:pt x="565269"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 name="Freeform 6">
            <a:extLst>
              <a:ext uri="{FF2B5EF4-FFF2-40B4-BE49-F238E27FC236}">
                <a16:creationId xmlns:a16="http://schemas.microsoft.com/office/drawing/2014/main" id="{4C08E2E9-BB3B-459D-992D-55AC7D57A829}"/>
              </a:ext>
            </a:extLst>
          </p:cNvPr>
          <p:cNvSpPr/>
          <p:nvPr/>
        </p:nvSpPr>
        <p:spPr>
          <a:xfrm>
            <a:off x="2028769" y="1077913"/>
            <a:ext cx="2106612" cy="1306512"/>
          </a:xfrm>
          <a:custGeom>
            <a:avLst/>
            <a:gdLst>
              <a:gd name="connsiteX0" fmla="*/ 0 w 1933375"/>
              <a:gd name="connsiteY0" fmla="*/ 169508 h 1017027"/>
              <a:gd name="connsiteX1" fmla="*/ 169508 w 1933375"/>
              <a:gd name="connsiteY1" fmla="*/ 0 h 1017027"/>
              <a:gd name="connsiteX2" fmla="*/ 1763867 w 1933375"/>
              <a:gd name="connsiteY2" fmla="*/ 0 h 1017027"/>
              <a:gd name="connsiteX3" fmla="*/ 1933375 w 1933375"/>
              <a:gd name="connsiteY3" fmla="*/ 169508 h 1017027"/>
              <a:gd name="connsiteX4" fmla="*/ 1933375 w 1933375"/>
              <a:gd name="connsiteY4" fmla="*/ 847519 h 1017027"/>
              <a:gd name="connsiteX5" fmla="*/ 1763867 w 1933375"/>
              <a:gd name="connsiteY5" fmla="*/ 1017027 h 1017027"/>
              <a:gd name="connsiteX6" fmla="*/ 169508 w 1933375"/>
              <a:gd name="connsiteY6" fmla="*/ 1017027 h 1017027"/>
              <a:gd name="connsiteX7" fmla="*/ 0 w 1933375"/>
              <a:gd name="connsiteY7" fmla="*/ 847519 h 1017027"/>
              <a:gd name="connsiteX8" fmla="*/ 0 w 1933375"/>
              <a:gd name="connsiteY8" fmla="*/ 169508 h 101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5" h="1017027">
                <a:moveTo>
                  <a:pt x="0" y="169508"/>
                </a:moveTo>
                <a:cubicBezTo>
                  <a:pt x="0" y="75891"/>
                  <a:pt x="75891" y="0"/>
                  <a:pt x="169508" y="0"/>
                </a:cubicBezTo>
                <a:lnTo>
                  <a:pt x="1763867" y="0"/>
                </a:lnTo>
                <a:cubicBezTo>
                  <a:pt x="1857484" y="0"/>
                  <a:pt x="1933375" y="75891"/>
                  <a:pt x="1933375" y="169508"/>
                </a:cubicBezTo>
                <a:lnTo>
                  <a:pt x="1933375" y="847519"/>
                </a:lnTo>
                <a:cubicBezTo>
                  <a:pt x="1933375" y="941136"/>
                  <a:pt x="1857484" y="1017027"/>
                  <a:pt x="1763867" y="1017027"/>
                </a:cubicBezTo>
                <a:lnTo>
                  <a:pt x="169508" y="1017027"/>
                </a:lnTo>
                <a:cubicBezTo>
                  <a:pt x="75891" y="1017027"/>
                  <a:pt x="0" y="941136"/>
                  <a:pt x="0" y="847519"/>
                </a:cubicBezTo>
                <a:lnTo>
                  <a:pt x="0" y="169508"/>
                </a:lnTo>
                <a:close/>
              </a:path>
            </a:pathLst>
          </a:custGeom>
          <a:solidFill>
            <a:schemeClr val="bg1"/>
          </a:solidFill>
          <a:ln w="6350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287" tIns="90287" rIns="90287" bIns="90287"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0000"/>
                </a:solidFill>
                <a:effectLst/>
                <a:uLnTx/>
                <a:uFillTx/>
                <a:latin typeface="Tahoma"/>
                <a:ea typeface="+mn-ea"/>
                <a:cs typeface="+mn-cs"/>
              </a:rPr>
              <a:t>Initial check for acute, life-threatening causes</a:t>
            </a:r>
          </a:p>
        </p:txBody>
      </p:sp>
      <p:sp>
        <p:nvSpPr>
          <p:cNvPr id="8" name="Freeform 7">
            <a:extLst>
              <a:ext uri="{FF2B5EF4-FFF2-40B4-BE49-F238E27FC236}">
                <a16:creationId xmlns:a16="http://schemas.microsoft.com/office/drawing/2014/main" id="{3E4153C5-2EA2-4A21-851A-FA8C240488FC}"/>
              </a:ext>
            </a:extLst>
          </p:cNvPr>
          <p:cNvSpPr/>
          <p:nvPr/>
        </p:nvSpPr>
        <p:spPr>
          <a:xfrm rot="15904531">
            <a:off x="5437188" y="2078038"/>
            <a:ext cx="723900" cy="0"/>
          </a:xfrm>
          <a:custGeom>
            <a:avLst/>
            <a:gdLst/>
            <a:ahLst/>
            <a:cxnLst/>
            <a:rect l="0" t="0" r="0" b="0"/>
            <a:pathLst>
              <a:path>
                <a:moveTo>
                  <a:pt x="0" y="0"/>
                </a:moveTo>
                <a:lnTo>
                  <a:pt x="723254"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Freeform 8">
            <a:extLst>
              <a:ext uri="{FF2B5EF4-FFF2-40B4-BE49-F238E27FC236}">
                <a16:creationId xmlns:a16="http://schemas.microsoft.com/office/drawing/2014/main" id="{3E738DBB-F986-4FFB-AFBA-BD2D5CCDDA64}"/>
              </a:ext>
            </a:extLst>
          </p:cNvPr>
          <p:cNvSpPr/>
          <p:nvPr/>
        </p:nvSpPr>
        <p:spPr>
          <a:xfrm>
            <a:off x="4796458" y="563836"/>
            <a:ext cx="2379663" cy="1497012"/>
          </a:xfrm>
          <a:custGeom>
            <a:avLst/>
            <a:gdLst>
              <a:gd name="connsiteX0" fmla="*/ 0 w 2379216"/>
              <a:gd name="connsiteY0" fmla="*/ 173148 h 1038870"/>
              <a:gd name="connsiteX1" fmla="*/ 173148 w 2379216"/>
              <a:gd name="connsiteY1" fmla="*/ 0 h 1038870"/>
              <a:gd name="connsiteX2" fmla="*/ 2206068 w 2379216"/>
              <a:gd name="connsiteY2" fmla="*/ 0 h 1038870"/>
              <a:gd name="connsiteX3" fmla="*/ 2379216 w 2379216"/>
              <a:gd name="connsiteY3" fmla="*/ 173148 h 1038870"/>
              <a:gd name="connsiteX4" fmla="*/ 2379216 w 2379216"/>
              <a:gd name="connsiteY4" fmla="*/ 865722 h 1038870"/>
              <a:gd name="connsiteX5" fmla="*/ 2206068 w 2379216"/>
              <a:gd name="connsiteY5" fmla="*/ 1038870 h 1038870"/>
              <a:gd name="connsiteX6" fmla="*/ 173148 w 2379216"/>
              <a:gd name="connsiteY6" fmla="*/ 1038870 h 1038870"/>
              <a:gd name="connsiteX7" fmla="*/ 0 w 2379216"/>
              <a:gd name="connsiteY7" fmla="*/ 865722 h 1038870"/>
              <a:gd name="connsiteX8" fmla="*/ 0 w 2379216"/>
              <a:gd name="connsiteY8" fmla="*/ 173148 h 103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9216" h="1038870">
                <a:moveTo>
                  <a:pt x="0" y="173148"/>
                </a:moveTo>
                <a:cubicBezTo>
                  <a:pt x="0" y="77521"/>
                  <a:pt x="77521" y="0"/>
                  <a:pt x="173148" y="0"/>
                </a:cubicBezTo>
                <a:lnTo>
                  <a:pt x="2206068" y="0"/>
                </a:lnTo>
                <a:cubicBezTo>
                  <a:pt x="2301695" y="0"/>
                  <a:pt x="2379216" y="77521"/>
                  <a:pt x="2379216" y="173148"/>
                </a:cubicBezTo>
                <a:lnTo>
                  <a:pt x="2379216" y="865722"/>
                </a:lnTo>
                <a:cubicBezTo>
                  <a:pt x="2379216" y="961349"/>
                  <a:pt x="2301695" y="1038870"/>
                  <a:pt x="2206068" y="1038870"/>
                </a:cubicBezTo>
                <a:lnTo>
                  <a:pt x="173148" y="1038870"/>
                </a:lnTo>
                <a:cubicBezTo>
                  <a:pt x="77521" y="1038870"/>
                  <a:pt x="0" y="961349"/>
                  <a:pt x="0" y="865722"/>
                </a:cubicBezTo>
                <a:lnTo>
                  <a:pt x="0" y="173148"/>
                </a:lnTo>
                <a:close/>
              </a:path>
            </a:pathLst>
          </a:custGeom>
          <a:solidFill>
            <a:schemeClr val="bg1"/>
          </a:solidFill>
          <a:ln w="63500">
            <a:solidFill>
              <a:srgbClr val="FFC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1353" tIns="91353" rIns="91353" bIns="9135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Identify &amp; treat causes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Optimise conditions for brain recovery</a:t>
            </a:r>
          </a:p>
        </p:txBody>
      </p:sp>
      <p:sp>
        <p:nvSpPr>
          <p:cNvPr id="10" name="Freeform 9">
            <a:extLst>
              <a:ext uri="{FF2B5EF4-FFF2-40B4-BE49-F238E27FC236}">
                <a16:creationId xmlns:a16="http://schemas.microsoft.com/office/drawing/2014/main" id="{66E115AB-A849-40FC-9BB4-492F5EBC8F40}"/>
              </a:ext>
            </a:extLst>
          </p:cNvPr>
          <p:cNvSpPr/>
          <p:nvPr/>
        </p:nvSpPr>
        <p:spPr>
          <a:xfrm rot="2368140">
            <a:off x="7013576" y="4789488"/>
            <a:ext cx="1077913" cy="0"/>
          </a:xfrm>
          <a:custGeom>
            <a:avLst/>
            <a:gdLst/>
            <a:ahLst/>
            <a:cxnLst/>
            <a:rect l="0" t="0" r="0" b="0"/>
            <a:pathLst>
              <a:path>
                <a:moveTo>
                  <a:pt x="0" y="0"/>
                </a:moveTo>
                <a:lnTo>
                  <a:pt x="107764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Freeform 10">
            <a:extLst>
              <a:ext uri="{FF2B5EF4-FFF2-40B4-BE49-F238E27FC236}">
                <a16:creationId xmlns:a16="http://schemas.microsoft.com/office/drawing/2014/main" id="{8184E518-D8D5-44E4-AC64-1BE814C1F540}"/>
              </a:ext>
            </a:extLst>
          </p:cNvPr>
          <p:cNvSpPr/>
          <p:nvPr/>
        </p:nvSpPr>
        <p:spPr>
          <a:xfrm>
            <a:off x="8151541" y="3019908"/>
            <a:ext cx="1955800" cy="1001712"/>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00B0F0"/>
                </a:solidFill>
                <a:effectLst/>
                <a:uLnTx/>
                <a:uFillTx/>
                <a:latin typeface="Tahoma"/>
                <a:ea typeface="+mn-ea"/>
                <a:cs typeface="+mn-cs"/>
              </a:rPr>
              <a:t>Prevent complications</a:t>
            </a:r>
          </a:p>
        </p:txBody>
      </p:sp>
      <p:sp>
        <p:nvSpPr>
          <p:cNvPr id="12" name="Freeform 11">
            <a:extLst>
              <a:ext uri="{FF2B5EF4-FFF2-40B4-BE49-F238E27FC236}">
                <a16:creationId xmlns:a16="http://schemas.microsoft.com/office/drawing/2014/main" id="{251D0302-DDB5-4B8A-A390-A50BD429E2F8}"/>
              </a:ext>
            </a:extLst>
          </p:cNvPr>
          <p:cNvSpPr/>
          <p:nvPr/>
        </p:nvSpPr>
        <p:spPr>
          <a:xfrm rot="163440">
            <a:off x="7577138" y="3535363"/>
            <a:ext cx="614362" cy="0"/>
          </a:xfrm>
          <a:custGeom>
            <a:avLst/>
            <a:gdLst/>
            <a:ahLst/>
            <a:cxnLst/>
            <a:rect l="0" t="0" r="0" b="0"/>
            <a:pathLst>
              <a:path>
                <a:moveTo>
                  <a:pt x="0" y="0"/>
                </a:moveTo>
                <a:lnTo>
                  <a:pt x="6154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3" name="Freeform 12">
            <a:extLst>
              <a:ext uri="{FF2B5EF4-FFF2-40B4-BE49-F238E27FC236}">
                <a16:creationId xmlns:a16="http://schemas.microsoft.com/office/drawing/2014/main" id="{E2139A9A-9852-4112-BF83-859854EE0B5A}"/>
              </a:ext>
            </a:extLst>
          </p:cNvPr>
          <p:cNvSpPr/>
          <p:nvPr/>
        </p:nvSpPr>
        <p:spPr>
          <a:xfrm>
            <a:off x="7783577" y="1309274"/>
            <a:ext cx="2201333" cy="998899"/>
          </a:xfrm>
          <a:custGeom>
            <a:avLst/>
            <a:gdLst>
              <a:gd name="connsiteX0" fmla="*/ 0 w 2125148"/>
              <a:gd name="connsiteY0" fmla="*/ 213898 h 1283364"/>
              <a:gd name="connsiteX1" fmla="*/ 213898 w 2125148"/>
              <a:gd name="connsiteY1" fmla="*/ 0 h 1283364"/>
              <a:gd name="connsiteX2" fmla="*/ 1911250 w 2125148"/>
              <a:gd name="connsiteY2" fmla="*/ 0 h 1283364"/>
              <a:gd name="connsiteX3" fmla="*/ 2125148 w 2125148"/>
              <a:gd name="connsiteY3" fmla="*/ 213898 h 1283364"/>
              <a:gd name="connsiteX4" fmla="*/ 2125148 w 2125148"/>
              <a:gd name="connsiteY4" fmla="*/ 1069466 h 1283364"/>
              <a:gd name="connsiteX5" fmla="*/ 1911250 w 2125148"/>
              <a:gd name="connsiteY5" fmla="*/ 1283364 h 1283364"/>
              <a:gd name="connsiteX6" fmla="*/ 213898 w 2125148"/>
              <a:gd name="connsiteY6" fmla="*/ 1283364 h 1283364"/>
              <a:gd name="connsiteX7" fmla="*/ 0 w 2125148"/>
              <a:gd name="connsiteY7" fmla="*/ 1069466 h 1283364"/>
              <a:gd name="connsiteX8" fmla="*/ 0 w 2125148"/>
              <a:gd name="connsiteY8" fmla="*/ 213898 h 128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5148" h="1283364">
                <a:moveTo>
                  <a:pt x="0" y="213898"/>
                </a:moveTo>
                <a:cubicBezTo>
                  <a:pt x="0" y="95765"/>
                  <a:pt x="95765" y="0"/>
                  <a:pt x="213898" y="0"/>
                </a:cubicBezTo>
                <a:lnTo>
                  <a:pt x="1911250" y="0"/>
                </a:lnTo>
                <a:cubicBezTo>
                  <a:pt x="2029383" y="0"/>
                  <a:pt x="2125148" y="95765"/>
                  <a:pt x="2125148" y="213898"/>
                </a:cubicBezTo>
                <a:lnTo>
                  <a:pt x="2125148" y="1069466"/>
                </a:lnTo>
                <a:cubicBezTo>
                  <a:pt x="2125148" y="1187599"/>
                  <a:pt x="2029383" y="1283364"/>
                  <a:pt x="1911250" y="1283364"/>
                </a:cubicBezTo>
                <a:lnTo>
                  <a:pt x="213898" y="1283364"/>
                </a:lnTo>
                <a:cubicBezTo>
                  <a:pt x="95765" y="1283364"/>
                  <a:pt x="0" y="1187599"/>
                  <a:pt x="0" y="1069466"/>
                </a:cubicBezTo>
                <a:lnTo>
                  <a:pt x="0" y="213898"/>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03289" tIns="103289" rIns="103289" bIns="103289"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66FF33"/>
                </a:solidFill>
                <a:effectLst/>
                <a:uLnTx/>
                <a:uFillTx/>
                <a:latin typeface="Tahoma"/>
                <a:ea typeface="+mn-ea"/>
                <a:cs typeface="+mn-cs"/>
              </a:rPr>
              <a:t>Detect &amp; treat distress</a:t>
            </a:r>
          </a:p>
        </p:txBody>
      </p:sp>
      <p:sp>
        <p:nvSpPr>
          <p:cNvPr id="14" name="Freeform 13">
            <a:extLst>
              <a:ext uri="{FF2B5EF4-FFF2-40B4-BE49-F238E27FC236}">
                <a16:creationId xmlns:a16="http://schemas.microsoft.com/office/drawing/2014/main" id="{85860489-D81C-4DB6-A8A5-75318E4092B8}"/>
              </a:ext>
            </a:extLst>
          </p:cNvPr>
          <p:cNvSpPr/>
          <p:nvPr/>
        </p:nvSpPr>
        <p:spPr>
          <a:xfrm rot="9112582">
            <a:off x="3633789" y="4486275"/>
            <a:ext cx="663575" cy="0"/>
          </a:xfrm>
          <a:custGeom>
            <a:avLst/>
            <a:gdLst/>
            <a:ahLst/>
            <a:cxnLst/>
            <a:rect l="0" t="0" r="0" b="0"/>
            <a:pathLst>
              <a:path>
                <a:moveTo>
                  <a:pt x="0" y="0"/>
                </a:moveTo>
                <a:lnTo>
                  <a:pt x="662854"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5" name="Freeform 14">
            <a:extLst>
              <a:ext uri="{FF2B5EF4-FFF2-40B4-BE49-F238E27FC236}">
                <a16:creationId xmlns:a16="http://schemas.microsoft.com/office/drawing/2014/main" id="{0A04CBF6-314A-4C4C-9A21-EB2238A33A2F}"/>
              </a:ext>
            </a:extLst>
          </p:cNvPr>
          <p:cNvSpPr/>
          <p:nvPr/>
        </p:nvSpPr>
        <p:spPr>
          <a:xfrm>
            <a:off x="5180192" y="5013176"/>
            <a:ext cx="1668463" cy="1090638"/>
          </a:xfrm>
          <a:custGeom>
            <a:avLst/>
            <a:gdLst>
              <a:gd name="connsiteX0" fmla="*/ 0 w 1668142"/>
              <a:gd name="connsiteY0" fmla="*/ 171024 h 1026126"/>
              <a:gd name="connsiteX1" fmla="*/ 171024 w 1668142"/>
              <a:gd name="connsiteY1" fmla="*/ 0 h 1026126"/>
              <a:gd name="connsiteX2" fmla="*/ 1497118 w 1668142"/>
              <a:gd name="connsiteY2" fmla="*/ 0 h 1026126"/>
              <a:gd name="connsiteX3" fmla="*/ 1668142 w 1668142"/>
              <a:gd name="connsiteY3" fmla="*/ 171024 h 1026126"/>
              <a:gd name="connsiteX4" fmla="*/ 1668142 w 1668142"/>
              <a:gd name="connsiteY4" fmla="*/ 855102 h 1026126"/>
              <a:gd name="connsiteX5" fmla="*/ 1497118 w 1668142"/>
              <a:gd name="connsiteY5" fmla="*/ 1026126 h 1026126"/>
              <a:gd name="connsiteX6" fmla="*/ 171024 w 1668142"/>
              <a:gd name="connsiteY6" fmla="*/ 1026126 h 1026126"/>
              <a:gd name="connsiteX7" fmla="*/ 0 w 1668142"/>
              <a:gd name="connsiteY7" fmla="*/ 855102 h 1026126"/>
              <a:gd name="connsiteX8" fmla="*/ 0 w 1668142"/>
              <a:gd name="connsiteY8" fmla="*/ 171024 h 102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8142" h="1026126">
                <a:moveTo>
                  <a:pt x="0" y="171024"/>
                </a:moveTo>
                <a:cubicBezTo>
                  <a:pt x="0" y="76570"/>
                  <a:pt x="76570" y="0"/>
                  <a:pt x="171024" y="0"/>
                </a:cubicBezTo>
                <a:lnTo>
                  <a:pt x="1497118" y="0"/>
                </a:lnTo>
                <a:cubicBezTo>
                  <a:pt x="1591572" y="0"/>
                  <a:pt x="1668142" y="76570"/>
                  <a:pt x="1668142" y="171024"/>
                </a:cubicBezTo>
                <a:lnTo>
                  <a:pt x="1668142" y="855102"/>
                </a:lnTo>
                <a:cubicBezTo>
                  <a:pt x="1668142" y="949556"/>
                  <a:pt x="1591572" y="1026126"/>
                  <a:pt x="1497118" y="1026126"/>
                </a:cubicBezTo>
                <a:lnTo>
                  <a:pt x="171024" y="1026126"/>
                </a:lnTo>
                <a:cubicBezTo>
                  <a:pt x="76570" y="1026126"/>
                  <a:pt x="0" y="949556"/>
                  <a:pt x="0" y="855102"/>
                </a:cubicBezTo>
                <a:lnTo>
                  <a:pt x="0" y="171024"/>
                </a:lnTo>
                <a:close/>
              </a:path>
            </a:pathLst>
          </a:custGeom>
          <a:solidFill>
            <a:schemeClr val="bg1"/>
          </a:solidFill>
          <a:ln w="63500">
            <a:solidFill>
              <a:srgbClr val="CC00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731" tIns="90731" rIns="90731" bIns="9073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Monitor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for recovery</a:t>
            </a:r>
            <a:endParaRPr kumimoji="0" lang="en-GB" sz="1600" b="1" i="0" u="none" strike="noStrike" kern="1200" cap="none" spc="0" normalizeH="0" baseline="0" noProof="0" dirty="0">
              <a:ln>
                <a:noFill/>
              </a:ln>
              <a:solidFill>
                <a:srgbClr val="CC00FF"/>
              </a:solidFill>
              <a:effectLst/>
              <a:uLnTx/>
              <a:uFillTx/>
              <a:latin typeface="Tahoma"/>
              <a:ea typeface="+mn-ea"/>
              <a:cs typeface="+mn-cs"/>
            </a:endParaRPr>
          </a:p>
        </p:txBody>
      </p:sp>
      <p:sp>
        <p:nvSpPr>
          <p:cNvPr id="16" name="Freeform 15">
            <a:extLst>
              <a:ext uri="{FF2B5EF4-FFF2-40B4-BE49-F238E27FC236}">
                <a16:creationId xmlns:a16="http://schemas.microsoft.com/office/drawing/2014/main" id="{056D0D41-C92A-4B8B-B17D-2E69190EADD9}"/>
              </a:ext>
            </a:extLst>
          </p:cNvPr>
          <p:cNvSpPr/>
          <p:nvPr/>
        </p:nvSpPr>
        <p:spPr>
          <a:xfrm rot="5980061">
            <a:off x="5321301" y="4805363"/>
            <a:ext cx="727075" cy="0"/>
          </a:xfrm>
          <a:custGeom>
            <a:avLst/>
            <a:gdLst/>
            <a:ahLst/>
            <a:cxnLst/>
            <a:rect l="0" t="0" r="0" b="0"/>
            <a:pathLst>
              <a:path>
                <a:moveTo>
                  <a:pt x="0" y="0"/>
                </a:moveTo>
                <a:lnTo>
                  <a:pt x="72827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7" name="Freeform 16">
            <a:extLst>
              <a:ext uri="{FF2B5EF4-FFF2-40B4-BE49-F238E27FC236}">
                <a16:creationId xmlns:a16="http://schemas.microsoft.com/office/drawing/2014/main" id="{A2E0967C-5C5E-4C22-90B3-3AE6A35C890B}"/>
              </a:ext>
            </a:extLst>
          </p:cNvPr>
          <p:cNvSpPr/>
          <p:nvPr/>
        </p:nvSpPr>
        <p:spPr>
          <a:xfrm>
            <a:off x="2616210" y="4919659"/>
            <a:ext cx="1835150" cy="1008063"/>
          </a:xfrm>
          <a:custGeom>
            <a:avLst/>
            <a:gdLst>
              <a:gd name="connsiteX0" fmla="*/ 0 w 1835993"/>
              <a:gd name="connsiteY0" fmla="*/ 168051 h 1008287"/>
              <a:gd name="connsiteX1" fmla="*/ 168051 w 1835993"/>
              <a:gd name="connsiteY1" fmla="*/ 0 h 1008287"/>
              <a:gd name="connsiteX2" fmla="*/ 1667942 w 1835993"/>
              <a:gd name="connsiteY2" fmla="*/ 0 h 1008287"/>
              <a:gd name="connsiteX3" fmla="*/ 1835993 w 1835993"/>
              <a:gd name="connsiteY3" fmla="*/ 168051 h 1008287"/>
              <a:gd name="connsiteX4" fmla="*/ 1835993 w 1835993"/>
              <a:gd name="connsiteY4" fmla="*/ 840236 h 1008287"/>
              <a:gd name="connsiteX5" fmla="*/ 1667942 w 1835993"/>
              <a:gd name="connsiteY5" fmla="*/ 1008287 h 1008287"/>
              <a:gd name="connsiteX6" fmla="*/ 168051 w 1835993"/>
              <a:gd name="connsiteY6" fmla="*/ 1008287 h 1008287"/>
              <a:gd name="connsiteX7" fmla="*/ 0 w 1835993"/>
              <a:gd name="connsiteY7" fmla="*/ 840236 h 1008287"/>
              <a:gd name="connsiteX8" fmla="*/ 0 w 1835993"/>
              <a:gd name="connsiteY8" fmla="*/ 168051 h 100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5993" h="1008287">
                <a:moveTo>
                  <a:pt x="0" y="168051"/>
                </a:moveTo>
                <a:cubicBezTo>
                  <a:pt x="0" y="75239"/>
                  <a:pt x="75239" y="0"/>
                  <a:pt x="168051" y="0"/>
                </a:cubicBezTo>
                <a:lnTo>
                  <a:pt x="1667942" y="0"/>
                </a:lnTo>
                <a:cubicBezTo>
                  <a:pt x="1760754" y="0"/>
                  <a:pt x="1835993" y="75239"/>
                  <a:pt x="1835993" y="168051"/>
                </a:cubicBezTo>
                <a:lnTo>
                  <a:pt x="1835993" y="840236"/>
                </a:lnTo>
                <a:cubicBezTo>
                  <a:pt x="1835993" y="933048"/>
                  <a:pt x="1760754" y="1008287"/>
                  <a:pt x="1667942" y="1008287"/>
                </a:cubicBezTo>
                <a:lnTo>
                  <a:pt x="168051" y="1008287"/>
                </a:lnTo>
                <a:cubicBezTo>
                  <a:pt x="75239" y="1008287"/>
                  <a:pt x="0" y="933048"/>
                  <a:pt x="0" y="840236"/>
                </a:cubicBezTo>
                <a:lnTo>
                  <a:pt x="0" y="168051"/>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861" tIns="89861" rIns="89861" bIns="8986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92D050"/>
                </a:solidFill>
                <a:effectLst/>
                <a:uLnTx/>
                <a:uFillTx/>
                <a:latin typeface="Tahoma"/>
                <a:ea typeface="+mn-ea"/>
                <a:cs typeface="+mn-cs"/>
              </a:rPr>
              <a:t>Rehabilitation during delirium</a:t>
            </a:r>
          </a:p>
        </p:txBody>
      </p:sp>
      <p:sp>
        <p:nvSpPr>
          <p:cNvPr id="18" name="Freeform 17">
            <a:extLst>
              <a:ext uri="{FF2B5EF4-FFF2-40B4-BE49-F238E27FC236}">
                <a16:creationId xmlns:a16="http://schemas.microsoft.com/office/drawing/2014/main" id="{B37B660E-87E9-43EF-B006-F3DAFC898C07}"/>
              </a:ext>
            </a:extLst>
          </p:cNvPr>
          <p:cNvSpPr/>
          <p:nvPr/>
        </p:nvSpPr>
        <p:spPr>
          <a:xfrm rot="19653118">
            <a:off x="7435850" y="2230438"/>
            <a:ext cx="776288" cy="0"/>
          </a:xfrm>
          <a:custGeom>
            <a:avLst/>
            <a:gdLst/>
            <a:ahLst/>
            <a:cxnLst/>
            <a:rect l="0" t="0" r="0" b="0"/>
            <a:pathLst>
              <a:path>
                <a:moveTo>
                  <a:pt x="0" y="0"/>
                </a:moveTo>
                <a:lnTo>
                  <a:pt x="7762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Freeform 18">
            <a:extLst>
              <a:ext uri="{FF2B5EF4-FFF2-40B4-BE49-F238E27FC236}">
                <a16:creationId xmlns:a16="http://schemas.microsoft.com/office/drawing/2014/main" id="{51E9E963-389B-4416-90C7-62A5E6851054}"/>
              </a:ext>
            </a:extLst>
          </p:cNvPr>
          <p:cNvSpPr/>
          <p:nvPr/>
        </p:nvSpPr>
        <p:spPr>
          <a:xfrm>
            <a:off x="7577485" y="4815574"/>
            <a:ext cx="2389870" cy="1003300"/>
          </a:xfrm>
          <a:custGeom>
            <a:avLst/>
            <a:gdLst>
              <a:gd name="connsiteX0" fmla="*/ 0 w 2241947"/>
              <a:gd name="connsiteY0" fmla="*/ 167375 h 1004232"/>
              <a:gd name="connsiteX1" fmla="*/ 167375 w 2241947"/>
              <a:gd name="connsiteY1" fmla="*/ 0 h 1004232"/>
              <a:gd name="connsiteX2" fmla="*/ 2074572 w 2241947"/>
              <a:gd name="connsiteY2" fmla="*/ 0 h 1004232"/>
              <a:gd name="connsiteX3" fmla="*/ 2241947 w 2241947"/>
              <a:gd name="connsiteY3" fmla="*/ 167375 h 1004232"/>
              <a:gd name="connsiteX4" fmla="*/ 2241947 w 2241947"/>
              <a:gd name="connsiteY4" fmla="*/ 836857 h 1004232"/>
              <a:gd name="connsiteX5" fmla="*/ 2074572 w 2241947"/>
              <a:gd name="connsiteY5" fmla="*/ 1004232 h 1004232"/>
              <a:gd name="connsiteX6" fmla="*/ 167375 w 2241947"/>
              <a:gd name="connsiteY6" fmla="*/ 1004232 h 1004232"/>
              <a:gd name="connsiteX7" fmla="*/ 0 w 2241947"/>
              <a:gd name="connsiteY7" fmla="*/ 836857 h 1004232"/>
              <a:gd name="connsiteX8" fmla="*/ 0 w 2241947"/>
              <a:gd name="connsiteY8" fmla="*/ 167375 h 100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1947" h="1004232">
                <a:moveTo>
                  <a:pt x="0" y="167375"/>
                </a:moveTo>
                <a:cubicBezTo>
                  <a:pt x="0" y="74936"/>
                  <a:pt x="74936" y="0"/>
                  <a:pt x="167375" y="0"/>
                </a:cubicBezTo>
                <a:lnTo>
                  <a:pt x="2074572" y="0"/>
                </a:lnTo>
                <a:cubicBezTo>
                  <a:pt x="2167011" y="0"/>
                  <a:pt x="2241947" y="74936"/>
                  <a:pt x="2241947" y="167375"/>
                </a:cubicBezTo>
                <a:lnTo>
                  <a:pt x="2241947" y="836857"/>
                </a:lnTo>
                <a:cubicBezTo>
                  <a:pt x="2241947" y="929296"/>
                  <a:pt x="2167011" y="1004232"/>
                  <a:pt x="2074572" y="1004232"/>
                </a:cubicBezTo>
                <a:lnTo>
                  <a:pt x="167375" y="1004232"/>
                </a:lnTo>
                <a:cubicBezTo>
                  <a:pt x="74936" y="1004232"/>
                  <a:pt x="0" y="929296"/>
                  <a:pt x="0" y="836857"/>
                </a:cubicBezTo>
                <a:lnTo>
                  <a:pt x="0" y="167375"/>
                </a:lnTo>
                <a:close/>
              </a:path>
            </a:pathLst>
          </a:custGeom>
          <a:solidFill>
            <a:schemeClr val="bg1"/>
          </a:solidFill>
          <a:ln w="63500">
            <a:solidFill>
              <a:srgbClr val="FFFF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663" tIns="89663" rIns="89663" bIns="8966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FF00"/>
                </a:solidFill>
                <a:effectLst/>
                <a:uLnTx/>
                <a:uFillTx/>
                <a:latin typeface="Tahoma"/>
                <a:ea typeface="+mn-ea"/>
                <a:cs typeface="+mn-cs"/>
              </a:rPr>
              <a:t>Communicate with patient &amp; carers</a:t>
            </a:r>
          </a:p>
        </p:txBody>
      </p:sp>
      <p:sp>
        <p:nvSpPr>
          <p:cNvPr id="20" name="Freeform 19">
            <a:extLst>
              <a:ext uri="{FF2B5EF4-FFF2-40B4-BE49-F238E27FC236}">
                <a16:creationId xmlns:a16="http://schemas.microsoft.com/office/drawing/2014/main" id="{1D004CBB-B5E8-4196-AB1F-206D66F757B2}"/>
              </a:ext>
            </a:extLst>
          </p:cNvPr>
          <p:cNvSpPr/>
          <p:nvPr/>
        </p:nvSpPr>
        <p:spPr>
          <a:xfrm>
            <a:off x="2028769" y="2909602"/>
            <a:ext cx="1722638" cy="1416473"/>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FFCCC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dementia</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follow-up</a:t>
            </a:r>
          </a:p>
        </p:txBody>
      </p:sp>
    </p:spTree>
    <p:extLst>
      <p:ext uri="{BB962C8B-B14F-4D97-AF65-F5344CB8AC3E}">
        <p14:creationId xmlns:p14="http://schemas.microsoft.com/office/powerpoint/2010/main" val="3961517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80219" y="291880"/>
            <a:ext cx="11385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marR="0" lvl="0" indent="-457200" algn="ctr" defTabSz="914400" rtl="0" eaLnBrk="1" fontAlgn="auto" latinLnBrk="0" hangingPunct="1">
              <a:lnSpc>
                <a:spcPct val="100000"/>
              </a:lnSpc>
              <a:spcBef>
                <a:spcPct val="0"/>
              </a:spcBef>
              <a:spcAft>
                <a:spcPts val="0"/>
              </a:spcAft>
              <a:buClrTx/>
              <a:buSzTx/>
              <a:buFont typeface="Monotype Sorts" charset="2"/>
              <a:buNone/>
              <a:tabLst/>
              <a:defRPr/>
            </a:pPr>
            <a:r>
              <a:rPr kumimoji="0" lang="en-GB" altLang="en-US" sz="36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Detect &amp; treat distress</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73740" y="1598995"/>
            <a:ext cx="5294722" cy="6065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400" b="1"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Find out why:</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	</a:t>
            </a: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Urinary retention (very common)</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Pain (very common)</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Constipation	</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Dehydration</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Fear, anxiety</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Psychosis</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p:txBody>
      </p:sp>
      <p:sp>
        <p:nvSpPr>
          <p:cNvPr id="6" name="Text Box 2"/>
          <p:cNvSpPr txBox="1">
            <a:spLocks noChangeArrowheads="1"/>
          </p:cNvSpPr>
          <p:nvPr/>
        </p:nvSpPr>
        <p:spPr bwMode="auto">
          <a:xfrm>
            <a:off x="5220982" y="1597694"/>
            <a:ext cx="6290238" cy="4464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400" b="1"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Then address remediable causes</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400" b="1"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Also specifically treat distress: </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	</a:t>
            </a: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Reassurance</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Family involvement</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One-to-one nursing</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Drugs only if necessary …</a:t>
            </a: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28873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p:cNvPicPr>
            <a:picLocks noChangeAspect="1"/>
          </p:cNvPicPr>
          <p:nvPr/>
        </p:nvPicPr>
        <p:blipFill>
          <a:blip r:embed="rId2">
            <a:extLst>
              <a:ext uri="{28A0092B-C50C-407E-A947-70E740481C1C}">
                <a14:useLocalDpi xmlns:a14="http://schemas.microsoft.com/office/drawing/2010/main" val="0"/>
              </a:ext>
            </a:extLst>
          </a:blip>
          <a:srcRect r="8731"/>
          <a:stretch>
            <a:fillRect/>
          </a:stretch>
        </p:blipFill>
        <p:spPr bwMode="auto">
          <a:xfrm>
            <a:off x="535223" y="1305232"/>
            <a:ext cx="11035307" cy="420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0444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86308" y="328825"/>
            <a:ext cx="119972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None/>
            </a:pPr>
            <a:r>
              <a:rPr lang="en-GB" altLang="en-US" sz="3600" dirty="0">
                <a:solidFill>
                  <a:srgbClr val="FFFF00"/>
                </a:solidFill>
                <a:latin typeface="Lucida Bright" panose="02040602050505020304" pitchFamily="18" charset="0"/>
              </a:rPr>
              <a:t>Speaking therapeutically to a person with delirium</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331289" y="1780498"/>
            <a:ext cx="12278573" cy="5388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2">
              <a:spcBef>
                <a:spcPct val="0"/>
              </a:spcBef>
              <a:spcAft>
                <a:spcPts val="600"/>
              </a:spcAft>
              <a:buClr>
                <a:srgbClr val="00FFFF"/>
              </a:buClr>
              <a:buFontTx/>
              <a:buNone/>
            </a:pPr>
            <a:r>
              <a:rPr lang="en-GB" altLang="en-US" b="1" dirty="0">
                <a:solidFill>
                  <a:srgbClr val="FFFFFF"/>
                </a:solidFill>
                <a:latin typeface="Lucida Bright" panose="02040602050505020304" pitchFamily="18" charset="0"/>
              </a:rPr>
              <a:t>Multiple accounts from people with delirium: </a:t>
            </a:r>
          </a:p>
          <a:p>
            <a:pPr lvl="2">
              <a:spcBef>
                <a:spcPct val="0"/>
              </a:spcBef>
              <a:spcAft>
                <a:spcPts val="600"/>
              </a:spcAft>
              <a:buClr>
                <a:srgbClr val="00FFFF"/>
              </a:buClr>
              <a:buFontTx/>
              <a:buNone/>
            </a:pPr>
            <a:r>
              <a:rPr lang="en-GB" altLang="en-US" sz="2000" dirty="0">
                <a:solidFill>
                  <a:srgbClr val="FFFFFF"/>
                </a:solidFill>
                <a:latin typeface="Lucida Bright" panose="02040602050505020304" pitchFamily="18" charset="0"/>
              </a:rPr>
              <a:t>	</a:t>
            </a: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Wide range in the way staff speak to them</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Unhelpful: silence, no info, speaking about them with others, no introduction, doing things like taking blood without explaining</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Helpful: friendly, warm, encouraging, reassuring, introducing self, providing clear explanations, explaining what is going on</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i="1" dirty="0">
                <a:solidFill>
                  <a:srgbClr val="66FF33"/>
                </a:solidFill>
                <a:latin typeface="Lucida Bright" panose="02040602050505020304" pitchFamily="18" charset="0"/>
              </a:rPr>
              <a:t>	“You can’t be too orientated.”</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a:t>
            </a:r>
            <a:r>
              <a:rPr lang="en-GB" altLang="en-US" sz="1800" i="1" dirty="0">
                <a:solidFill>
                  <a:srgbClr val="66FF33"/>
                </a:solidFill>
                <a:latin typeface="Lucida Bright" panose="02040602050505020304" pitchFamily="18" charset="0"/>
              </a:rPr>
              <a:t>“That porter was so kind that if I won the lottery I would give him my winnings.”</a:t>
            </a:r>
            <a:endParaRPr lang="en-GB" altLang="en-US" sz="2000" i="1" dirty="0">
              <a:solidFill>
                <a:srgbClr val="66FF33"/>
              </a:solidFill>
              <a:latin typeface="Lucida Bright" panose="02040602050505020304" pitchFamily="18" charset="0"/>
            </a:endParaRPr>
          </a:p>
          <a:p>
            <a:pPr lvl="2">
              <a:spcBef>
                <a:spcPct val="0"/>
              </a:spcBef>
              <a:spcAft>
                <a:spcPts val="600"/>
              </a:spcAft>
              <a:buClr>
                <a:srgbClr val="00FFFF"/>
              </a:buClr>
              <a:buFontTx/>
              <a:buNone/>
            </a:pPr>
            <a:endParaRPr lang="en-GB" altLang="en-US" sz="2000" dirty="0">
              <a:solidFill>
                <a:srgbClr val="FFFFFF"/>
              </a:solidFill>
              <a:latin typeface="Lucida Bright" panose="02040602050505020304" pitchFamily="18" charset="0"/>
            </a:endParaRPr>
          </a:p>
          <a:p>
            <a:pPr lvl="2">
              <a:spcBef>
                <a:spcPct val="0"/>
              </a:spcBef>
              <a:spcAft>
                <a:spcPts val="600"/>
              </a:spcAft>
              <a:buClr>
                <a:srgbClr val="00FFFF"/>
              </a:buClr>
              <a:buFontTx/>
              <a:buNone/>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4013369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453318" y="200672"/>
            <a:ext cx="11385755" cy="8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defRPr/>
            </a:pPr>
            <a:r>
              <a:rPr lang="en-GB" altLang="en-US" sz="3600" dirty="0">
                <a:solidFill>
                  <a:srgbClr val="FFFF00"/>
                </a:solidFill>
                <a:latin typeface="Lucida Bright" panose="02040602050505020304" pitchFamily="18" charset="0"/>
              </a:rPr>
              <a:t>What is the role of drugs in delirium treatment?</a:t>
            </a:r>
          </a:p>
        </p:txBody>
      </p:sp>
      <p:sp>
        <p:nvSpPr>
          <p:cNvPr id="6" name="TextBox 5"/>
          <p:cNvSpPr txBox="1"/>
          <p:nvPr/>
        </p:nvSpPr>
        <p:spPr>
          <a:xfrm>
            <a:off x="557775" y="1748250"/>
            <a:ext cx="11260392" cy="4308872"/>
          </a:xfrm>
          <a:prstGeom prst="rect">
            <a:avLst/>
          </a:prstGeom>
          <a:noFill/>
        </p:spPr>
        <p:txBody>
          <a:bodyPr wrap="square" rtlCol="0">
            <a:spAutoFit/>
          </a:bodyPr>
          <a:lstStyle/>
          <a:p>
            <a:pPr lvl="0">
              <a:lnSpc>
                <a:spcPct val="200000"/>
              </a:lnSpc>
              <a:spcBef>
                <a:spcPct val="0"/>
              </a:spcBef>
              <a:defRPr/>
            </a:pPr>
            <a:r>
              <a:rPr lang="en-GB" altLang="en-US" sz="2400" b="1" dirty="0">
                <a:solidFill>
                  <a:srgbClr val="00FFFF"/>
                </a:solidFill>
                <a:latin typeface="Lucida Bright" panose="02040602050505020304" pitchFamily="18" charset="0"/>
              </a:rPr>
              <a:t>No evidence of overall delirium treatment effect, so … </a:t>
            </a:r>
          </a:p>
          <a:p>
            <a:pPr lvl="0">
              <a:lnSpc>
                <a:spcPct val="200000"/>
              </a:lnSpc>
              <a:spcBef>
                <a:spcPct val="0"/>
              </a:spcBef>
              <a:defRPr/>
            </a:pPr>
            <a:r>
              <a:rPr lang="en-GB" altLang="en-US" sz="2400" b="1" dirty="0">
                <a:solidFill>
                  <a:srgbClr val="FBA3FD"/>
                </a:solidFill>
                <a:latin typeface="Lucida Bright" panose="02040602050505020304" pitchFamily="18" charset="0"/>
              </a:rPr>
              <a:t>No prescription just for delirium diagnosis</a:t>
            </a:r>
          </a:p>
          <a:p>
            <a:pPr lvl="0">
              <a:lnSpc>
                <a:spcPct val="200000"/>
              </a:lnSpc>
              <a:spcBef>
                <a:spcPct val="0"/>
              </a:spcBef>
              <a:defRPr/>
            </a:pPr>
            <a:endParaRPr lang="en-GB" altLang="en-US" sz="2400" b="1" dirty="0">
              <a:solidFill>
                <a:srgbClr val="FBA3FD"/>
              </a:solidFill>
              <a:latin typeface="Lucida Bright" panose="02040602050505020304" pitchFamily="18" charset="0"/>
            </a:endParaRPr>
          </a:p>
          <a:p>
            <a:pPr lvl="0">
              <a:lnSpc>
                <a:spcPct val="200000"/>
              </a:lnSpc>
              <a:spcBef>
                <a:spcPct val="0"/>
              </a:spcBef>
              <a:defRPr/>
            </a:pPr>
            <a:r>
              <a:rPr lang="en-GB" altLang="en-US" sz="2400" b="1" dirty="0">
                <a:solidFill>
                  <a:srgbClr val="00FFFF"/>
                </a:solidFill>
                <a:latin typeface="Lucida Bright" panose="02040602050505020304" pitchFamily="18" charset="0"/>
              </a:rPr>
              <a:t>If severe distress/danger - no evidence, but expert consensus:</a:t>
            </a:r>
            <a:endParaRPr lang="en-GB" altLang="en-US" dirty="0">
              <a:solidFill>
                <a:srgbClr val="00FFFF"/>
              </a:solidFill>
              <a:latin typeface="Tahoma" panose="020B0604030504040204" pitchFamily="34" charset="0"/>
            </a:endParaRPr>
          </a:p>
          <a:p>
            <a:pPr marL="285750" indent="-285750">
              <a:lnSpc>
                <a:spcPct val="200000"/>
              </a:lnSpc>
              <a:spcBef>
                <a:spcPct val="0"/>
              </a:spcBef>
              <a:spcAft>
                <a:spcPts val="1200"/>
              </a:spcAft>
              <a:buClrTx/>
              <a:buFont typeface="Arial" panose="020B0604020202020204" pitchFamily="34" charset="0"/>
              <a:buChar char="•"/>
              <a:defRPr/>
            </a:pPr>
            <a:r>
              <a:rPr lang="en-GB" altLang="en-US" dirty="0">
                <a:solidFill>
                  <a:srgbClr val="FFFFFF"/>
                </a:solidFill>
                <a:latin typeface="Lucida Bright" panose="02040602050505020304" pitchFamily="18" charset="0"/>
              </a:rPr>
              <a:t>Consider single doses or 1-2 days of risperidone, haloperidol, etc. Low doses!</a:t>
            </a:r>
          </a:p>
          <a:p>
            <a:pPr marL="285750" indent="-285750">
              <a:lnSpc>
                <a:spcPct val="200000"/>
              </a:lnSpc>
              <a:spcBef>
                <a:spcPct val="0"/>
              </a:spcBef>
              <a:spcAft>
                <a:spcPts val="1200"/>
              </a:spcAft>
              <a:buClrTx/>
              <a:buFont typeface="Arial" panose="020B0604020202020204" pitchFamily="34" charset="0"/>
              <a:buChar char="•"/>
              <a:defRPr/>
            </a:pPr>
            <a:r>
              <a:rPr lang="en-GB" altLang="en-US" dirty="0">
                <a:solidFill>
                  <a:srgbClr val="FFFFFF"/>
                </a:solidFill>
                <a:latin typeface="Lucida Bright" panose="02040602050505020304" pitchFamily="18" charset="0"/>
                <a:sym typeface="Wingdings 3" panose="05040102010807070707" pitchFamily="18" charset="2"/>
              </a:rPr>
              <a:t>Benzos 2</a:t>
            </a:r>
            <a:r>
              <a:rPr lang="en-GB" altLang="en-US" baseline="30000" dirty="0">
                <a:solidFill>
                  <a:srgbClr val="FFFFFF"/>
                </a:solidFill>
                <a:latin typeface="Lucida Bright" panose="02040602050505020304" pitchFamily="18" charset="0"/>
                <a:sym typeface="Wingdings 3" panose="05040102010807070707" pitchFamily="18" charset="2"/>
              </a:rPr>
              <a:t>nd</a:t>
            </a:r>
            <a:r>
              <a:rPr lang="en-GB" altLang="en-US" dirty="0">
                <a:solidFill>
                  <a:srgbClr val="FFFFFF"/>
                </a:solidFill>
                <a:latin typeface="Lucida Bright" panose="02040602050505020304" pitchFamily="18" charset="0"/>
                <a:sym typeface="Wingdings 3" panose="05040102010807070707" pitchFamily="18" charset="2"/>
              </a:rPr>
              <a:t> line or alcohol etc., if antipsychotics contraindicated</a:t>
            </a:r>
          </a:p>
        </p:txBody>
      </p:sp>
      <p:cxnSp>
        <p:nvCxnSpPr>
          <p:cNvPr id="10" name="Straight Connector 9"/>
          <p:cNvCxnSpPr/>
          <p:nvPr/>
        </p:nvCxnSpPr>
        <p:spPr>
          <a:xfrm>
            <a:off x="-22120" y="144747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4158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1AC75B6-69B8-4803-A8B3-65F3E2EEB21B}"/>
              </a:ext>
            </a:extLst>
          </p:cNvPr>
          <p:cNvSpPr/>
          <p:nvPr/>
        </p:nvSpPr>
        <p:spPr>
          <a:xfrm>
            <a:off x="4590437" y="2924944"/>
            <a:ext cx="2847975" cy="1123950"/>
          </a:xfrm>
          <a:custGeom>
            <a:avLst/>
            <a:gdLst>
              <a:gd name="connsiteX0" fmla="*/ 0 w 3318971"/>
              <a:gd name="connsiteY0" fmla="*/ 334681 h 2008043"/>
              <a:gd name="connsiteX1" fmla="*/ 334681 w 3318971"/>
              <a:gd name="connsiteY1" fmla="*/ 0 h 2008043"/>
              <a:gd name="connsiteX2" fmla="*/ 2984290 w 3318971"/>
              <a:gd name="connsiteY2" fmla="*/ 0 h 2008043"/>
              <a:gd name="connsiteX3" fmla="*/ 3318971 w 3318971"/>
              <a:gd name="connsiteY3" fmla="*/ 334681 h 2008043"/>
              <a:gd name="connsiteX4" fmla="*/ 3318971 w 3318971"/>
              <a:gd name="connsiteY4" fmla="*/ 1673362 h 2008043"/>
              <a:gd name="connsiteX5" fmla="*/ 2984290 w 3318971"/>
              <a:gd name="connsiteY5" fmla="*/ 2008043 h 2008043"/>
              <a:gd name="connsiteX6" fmla="*/ 334681 w 3318971"/>
              <a:gd name="connsiteY6" fmla="*/ 2008043 h 2008043"/>
              <a:gd name="connsiteX7" fmla="*/ 0 w 3318971"/>
              <a:gd name="connsiteY7" fmla="*/ 1673362 h 2008043"/>
              <a:gd name="connsiteX8" fmla="*/ 0 w 3318971"/>
              <a:gd name="connsiteY8" fmla="*/ 334681 h 200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971" h="2008043">
                <a:moveTo>
                  <a:pt x="0" y="334681"/>
                </a:moveTo>
                <a:cubicBezTo>
                  <a:pt x="0" y="149842"/>
                  <a:pt x="149842" y="0"/>
                  <a:pt x="334681" y="0"/>
                </a:cubicBezTo>
                <a:lnTo>
                  <a:pt x="2984290" y="0"/>
                </a:lnTo>
                <a:cubicBezTo>
                  <a:pt x="3169129" y="0"/>
                  <a:pt x="3318971" y="149842"/>
                  <a:pt x="3318971" y="334681"/>
                </a:cubicBezTo>
                <a:lnTo>
                  <a:pt x="3318971" y="1673362"/>
                </a:lnTo>
                <a:cubicBezTo>
                  <a:pt x="3318971" y="1858201"/>
                  <a:pt x="3169129" y="2008043"/>
                  <a:pt x="2984290" y="2008043"/>
                </a:cubicBezTo>
                <a:lnTo>
                  <a:pt x="334681" y="2008043"/>
                </a:lnTo>
                <a:cubicBezTo>
                  <a:pt x="149842" y="2008043"/>
                  <a:pt x="0" y="1858201"/>
                  <a:pt x="0" y="1673362"/>
                </a:cubicBezTo>
                <a:lnTo>
                  <a:pt x="0" y="334681"/>
                </a:lnTo>
                <a:close/>
              </a:path>
            </a:pathLst>
          </a:custGeom>
          <a:solidFill>
            <a:schemeClr val="bg1"/>
          </a:solidFill>
          <a:ln w="114300">
            <a:solidFill>
              <a:srgbClr val="FFFF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69145" tIns="169145" rIns="169145" bIns="169145" spcCol="1270" anchor="ctr"/>
          <a:lstStyle/>
          <a:p>
            <a:pPr algn="ctr" defTabSz="1244600" eaLnBrk="0" fontAlgn="base" hangingPunct="0">
              <a:lnSpc>
                <a:spcPct val="90000"/>
              </a:lnSpc>
              <a:spcBef>
                <a:spcPct val="0"/>
              </a:spcBef>
              <a:spcAft>
                <a:spcPct val="35000"/>
              </a:spcAft>
              <a:defRPr/>
            </a:pPr>
            <a:r>
              <a:rPr lang="en-GB" sz="3600" b="1" dirty="0">
                <a:solidFill>
                  <a:srgbClr val="FFFFFF"/>
                </a:solidFill>
                <a:latin typeface="Tahoma"/>
              </a:rPr>
              <a:t>Delirium 8</a:t>
            </a:r>
          </a:p>
        </p:txBody>
      </p:sp>
      <p:sp>
        <p:nvSpPr>
          <p:cNvPr id="6" name="Freeform 5">
            <a:extLst>
              <a:ext uri="{FF2B5EF4-FFF2-40B4-BE49-F238E27FC236}">
                <a16:creationId xmlns:a16="http://schemas.microsoft.com/office/drawing/2014/main" id="{5B4FCA25-6EBA-479B-A2BB-0B786C0BF578}"/>
              </a:ext>
            </a:extLst>
          </p:cNvPr>
          <p:cNvSpPr/>
          <p:nvPr/>
        </p:nvSpPr>
        <p:spPr>
          <a:xfrm rot="12541455">
            <a:off x="3727450" y="2384425"/>
            <a:ext cx="565150" cy="0"/>
          </a:xfrm>
          <a:custGeom>
            <a:avLst/>
            <a:gdLst/>
            <a:ahLst/>
            <a:cxnLst/>
            <a:rect l="0" t="0" r="0" b="0"/>
            <a:pathLst>
              <a:path>
                <a:moveTo>
                  <a:pt x="0" y="0"/>
                </a:moveTo>
                <a:lnTo>
                  <a:pt x="565269"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 name="Freeform 6">
            <a:extLst>
              <a:ext uri="{FF2B5EF4-FFF2-40B4-BE49-F238E27FC236}">
                <a16:creationId xmlns:a16="http://schemas.microsoft.com/office/drawing/2014/main" id="{4C08E2E9-BB3B-459D-992D-55AC7D57A829}"/>
              </a:ext>
            </a:extLst>
          </p:cNvPr>
          <p:cNvSpPr/>
          <p:nvPr/>
        </p:nvSpPr>
        <p:spPr>
          <a:xfrm>
            <a:off x="2028769" y="1077913"/>
            <a:ext cx="2106612" cy="1306512"/>
          </a:xfrm>
          <a:custGeom>
            <a:avLst/>
            <a:gdLst>
              <a:gd name="connsiteX0" fmla="*/ 0 w 1933375"/>
              <a:gd name="connsiteY0" fmla="*/ 169508 h 1017027"/>
              <a:gd name="connsiteX1" fmla="*/ 169508 w 1933375"/>
              <a:gd name="connsiteY1" fmla="*/ 0 h 1017027"/>
              <a:gd name="connsiteX2" fmla="*/ 1763867 w 1933375"/>
              <a:gd name="connsiteY2" fmla="*/ 0 h 1017027"/>
              <a:gd name="connsiteX3" fmla="*/ 1933375 w 1933375"/>
              <a:gd name="connsiteY3" fmla="*/ 169508 h 1017027"/>
              <a:gd name="connsiteX4" fmla="*/ 1933375 w 1933375"/>
              <a:gd name="connsiteY4" fmla="*/ 847519 h 1017027"/>
              <a:gd name="connsiteX5" fmla="*/ 1763867 w 1933375"/>
              <a:gd name="connsiteY5" fmla="*/ 1017027 h 1017027"/>
              <a:gd name="connsiteX6" fmla="*/ 169508 w 1933375"/>
              <a:gd name="connsiteY6" fmla="*/ 1017027 h 1017027"/>
              <a:gd name="connsiteX7" fmla="*/ 0 w 1933375"/>
              <a:gd name="connsiteY7" fmla="*/ 847519 h 1017027"/>
              <a:gd name="connsiteX8" fmla="*/ 0 w 1933375"/>
              <a:gd name="connsiteY8" fmla="*/ 169508 h 101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5" h="1017027">
                <a:moveTo>
                  <a:pt x="0" y="169508"/>
                </a:moveTo>
                <a:cubicBezTo>
                  <a:pt x="0" y="75891"/>
                  <a:pt x="75891" y="0"/>
                  <a:pt x="169508" y="0"/>
                </a:cubicBezTo>
                <a:lnTo>
                  <a:pt x="1763867" y="0"/>
                </a:lnTo>
                <a:cubicBezTo>
                  <a:pt x="1857484" y="0"/>
                  <a:pt x="1933375" y="75891"/>
                  <a:pt x="1933375" y="169508"/>
                </a:cubicBezTo>
                <a:lnTo>
                  <a:pt x="1933375" y="847519"/>
                </a:lnTo>
                <a:cubicBezTo>
                  <a:pt x="1933375" y="941136"/>
                  <a:pt x="1857484" y="1017027"/>
                  <a:pt x="1763867" y="1017027"/>
                </a:cubicBezTo>
                <a:lnTo>
                  <a:pt x="169508" y="1017027"/>
                </a:lnTo>
                <a:cubicBezTo>
                  <a:pt x="75891" y="1017027"/>
                  <a:pt x="0" y="941136"/>
                  <a:pt x="0" y="847519"/>
                </a:cubicBezTo>
                <a:lnTo>
                  <a:pt x="0" y="169508"/>
                </a:lnTo>
                <a:close/>
              </a:path>
            </a:pathLst>
          </a:custGeom>
          <a:solidFill>
            <a:schemeClr val="bg1"/>
          </a:solidFill>
          <a:ln w="6350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287" tIns="90287" rIns="90287" bIns="90287" spcCol="1270" anchor="ctr"/>
          <a:lstStyle/>
          <a:p>
            <a:pPr algn="ctr" defTabSz="711200" eaLnBrk="0" fontAlgn="base" hangingPunct="0">
              <a:lnSpc>
                <a:spcPct val="90000"/>
              </a:lnSpc>
              <a:spcBef>
                <a:spcPct val="0"/>
              </a:spcBef>
              <a:spcAft>
                <a:spcPct val="35000"/>
              </a:spcAft>
              <a:defRPr/>
            </a:pPr>
            <a:r>
              <a:rPr lang="en-GB" sz="1600" b="1" dirty="0">
                <a:solidFill>
                  <a:srgbClr val="FF0000"/>
                </a:solidFill>
                <a:latin typeface="Tahoma"/>
              </a:rPr>
              <a:t>Initial check for acute, life-threatening causes</a:t>
            </a:r>
          </a:p>
        </p:txBody>
      </p:sp>
      <p:sp>
        <p:nvSpPr>
          <p:cNvPr id="8" name="Freeform 7">
            <a:extLst>
              <a:ext uri="{FF2B5EF4-FFF2-40B4-BE49-F238E27FC236}">
                <a16:creationId xmlns:a16="http://schemas.microsoft.com/office/drawing/2014/main" id="{3E4153C5-2EA2-4A21-851A-FA8C240488FC}"/>
              </a:ext>
            </a:extLst>
          </p:cNvPr>
          <p:cNvSpPr/>
          <p:nvPr/>
        </p:nvSpPr>
        <p:spPr>
          <a:xfrm rot="15904531">
            <a:off x="5437188" y="2078038"/>
            <a:ext cx="723900" cy="0"/>
          </a:xfrm>
          <a:custGeom>
            <a:avLst/>
            <a:gdLst/>
            <a:ahLst/>
            <a:cxnLst/>
            <a:rect l="0" t="0" r="0" b="0"/>
            <a:pathLst>
              <a:path>
                <a:moveTo>
                  <a:pt x="0" y="0"/>
                </a:moveTo>
                <a:lnTo>
                  <a:pt x="723254"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Freeform 8">
            <a:extLst>
              <a:ext uri="{FF2B5EF4-FFF2-40B4-BE49-F238E27FC236}">
                <a16:creationId xmlns:a16="http://schemas.microsoft.com/office/drawing/2014/main" id="{3E738DBB-F986-4FFB-AFBA-BD2D5CCDDA64}"/>
              </a:ext>
            </a:extLst>
          </p:cNvPr>
          <p:cNvSpPr/>
          <p:nvPr/>
        </p:nvSpPr>
        <p:spPr>
          <a:xfrm>
            <a:off x="4796458" y="563836"/>
            <a:ext cx="2379663" cy="1497012"/>
          </a:xfrm>
          <a:custGeom>
            <a:avLst/>
            <a:gdLst>
              <a:gd name="connsiteX0" fmla="*/ 0 w 2379216"/>
              <a:gd name="connsiteY0" fmla="*/ 173148 h 1038870"/>
              <a:gd name="connsiteX1" fmla="*/ 173148 w 2379216"/>
              <a:gd name="connsiteY1" fmla="*/ 0 h 1038870"/>
              <a:gd name="connsiteX2" fmla="*/ 2206068 w 2379216"/>
              <a:gd name="connsiteY2" fmla="*/ 0 h 1038870"/>
              <a:gd name="connsiteX3" fmla="*/ 2379216 w 2379216"/>
              <a:gd name="connsiteY3" fmla="*/ 173148 h 1038870"/>
              <a:gd name="connsiteX4" fmla="*/ 2379216 w 2379216"/>
              <a:gd name="connsiteY4" fmla="*/ 865722 h 1038870"/>
              <a:gd name="connsiteX5" fmla="*/ 2206068 w 2379216"/>
              <a:gd name="connsiteY5" fmla="*/ 1038870 h 1038870"/>
              <a:gd name="connsiteX6" fmla="*/ 173148 w 2379216"/>
              <a:gd name="connsiteY6" fmla="*/ 1038870 h 1038870"/>
              <a:gd name="connsiteX7" fmla="*/ 0 w 2379216"/>
              <a:gd name="connsiteY7" fmla="*/ 865722 h 1038870"/>
              <a:gd name="connsiteX8" fmla="*/ 0 w 2379216"/>
              <a:gd name="connsiteY8" fmla="*/ 173148 h 103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9216" h="1038870">
                <a:moveTo>
                  <a:pt x="0" y="173148"/>
                </a:moveTo>
                <a:cubicBezTo>
                  <a:pt x="0" y="77521"/>
                  <a:pt x="77521" y="0"/>
                  <a:pt x="173148" y="0"/>
                </a:cubicBezTo>
                <a:lnTo>
                  <a:pt x="2206068" y="0"/>
                </a:lnTo>
                <a:cubicBezTo>
                  <a:pt x="2301695" y="0"/>
                  <a:pt x="2379216" y="77521"/>
                  <a:pt x="2379216" y="173148"/>
                </a:cubicBezTo>
                <a:lnTo>
                  <a:pt x="2379216" y="865722"/>
                </a:lnTo>
                <a:cubicBezTo>
                  <a:pt x="2379216" y="961349"/>
                  <a:pt x="2301695" y="1038870"/>
                  <a:pt x="2206068" y="1038870"/>
                </a:cubicBezTo>
                <a:lnTo>
                  <a:pt x="173148" y="1038870"/>
                </a:lnTo>
                <a:cubicBezTo>
                  <a:pt x="77521" y="1038870"/>
                  <a:pt x="0" y="961349"/>
                  <a:pt x="0" y="865722"/>
                </a:cubicBezTo>
                <a:lnTo>
                  <a:pt x="0" y="173148"/>
                </a:lnTo>
                <a:close/>
              </a:path>
            </a:pathLst>
          </a:custGeom>
          <a:solidFill>
            <a:schemeClr val="bg1"/>
          </a:solidFill>
          <a:ln w="63500">
            <a:solidFill>
              <a:srgbClr val="FFC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1353" tIns="91353" rIns="91353" bIns="91353" spcCol="1270" anchor="ctr"/>
          <a:lstStyle/>
          <a:p>
            <a:pPr algn="ctr" defTabSz="711200" eaLnBrk="0" fontAlgn="base" hangingPunct="0">
              <a:lnSpc>
                <a:spcPct val="90000"/>
              </a:lnSpc>
              <a:spcBef>
                <a:spcPct val="0"/>
              </a:spcBef>
              <a:spcAft>
                <a:spcPct val="35000"/>
              </a:spcAft>
              <a:defRPr/>
            </a:pPr>
            <a:r>
              <a:rPr lang="en-GB" sz="1600" b="1" dirty="0">
                <a:solidFill>
                  <a:srgbClr val="FFC000"/>
                </a:solidFill>
                <a:latin typeface="Tahoma"/>
              </a:rPr>
              <a:t>Identify &amp; treat causes </a:t>
            </a:r>
          </a:p>
          <a:p>
            <a:pPr algn="ctr" defTabSz="711200" eaLnBrk="0" fontAlgn="base" hangingPunct="0">
              <a:lnSpc>
                <a:spcPct val="90000"/>
              </a:lnSpc>
              <a:spcBef>
                <a:spcPct val="0"/>
              </a:spcBef>
              <a:spcAft>
                <a:spcPct val="35000"/>
              </a:spcAft>
              <a:defRPr/>
            </a:pPr>
            <a:r>
              <a:rPr lang="en-GB" sz="1600" b="1" dirty="0">
                <a:solidFill>
                  <a:srgbClr val="FFC000"/>
                </a:solidFill>
                <a:latin typeface="Tahoma"/>
              </a:rPr>
              <a:t>Optimise conditions for brain recovery</a:t>
            </a:r>
          </a:p>
        </p:txBody>
      </p:sp>
      <p:sp>
        <p:nvSpPr>
          <p:cNvPr id="10" name="Freeform 9">
            <a:extLst>
              <a:ext uri="{FF2B5EF4-FFF2-40B4-BE49-F238E27FC236}">
                <a16:creationId xmlns:a16="http://schemas.microsoft.com/office/drawing/2014/main" id="{66E115AB-A849-40FC-9BB4-492F5EBC8F40}"/>
              </a:ext>
            </a:extLst>
          </p:cNvPr>
          <p:cNvSpPr/>
          <p:nvPr/>
        </p:nvSpPr>
        <p:spPr>
          <a:xfrm rot="2368140">
            <a:off x="7013576" y="4789488"/>
            <a:ext cx="1077913" cy="0"/>
          </a:xfrm>
          <a:custGeom>
            <a:avLst/>
            <a:gdLst/>
            <a:ahLst/>
            <a:cxnLst/>
            <a:rect l="0" t="0" r="0" b="0"/>
            <a:pathLst>
              <a:path>
                <a:moveTo>
                  <a:pt x="0" y="0"/>
                </a:moveTo>
                <a:lnTo>
                  <a:pt x="107764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Freeform 10">
            <a:extLst>
              <a:ext uri="{FF2B5EF4-FFF2-40B4-BE49-F238E27FC236}">
                <a16:creationId xmlns:a16="http://schemas.microsoft.com/office/drawing/2014/main" id="{8184E518-D8D5-44E4-AC64-1BE814C1F540}"/>
              </a:ext>
            </a:extLst>
          </p:cNvPr>
          <p:cNvSpPr/>
          <p:nvPr/>
        </p:nvSpPr>
        <p:spPr>
          <a:xfrm>
            <a:off x="8151541" y="3019908"/>
            <a:ext cx="1955800" cy="1001712"/>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algn="ctr" defTabSz="711200" eaLnBrk="0" fontAlgn="base" hangingPunct="0">
              <a:lnSpc>
                <a:spcPct val="90000"/>
              </a:lnSpc>
              <a:spcBef>
                <a:spcPct val="0"/>
              </a:spcBef>
              <a:spcAft>
                <a:spcPct val="35000"/>
              </a:spcAft>
              <a:defRPr/>
            </a:pPr>
            <a:r>
              <a:rPr lang="en-GB" sz="1600" b="1" dirty="0">
                <a:solidFill>
                  <a:srgbClr val="00B0F0"/>
                </a:solidFill>
                <a:latin typeface="Tahoma"/>
              </a:rPr>
              <a:t>Prevent complications</a:t>
            </a:r>
          </a:p>
        </p:txBody>
      </p:sp>
      <p:sp>
        <p:nvSpPr>
          <p:cNvPr id="12" name="Freeform 11">
            <a:extLst>
              <a:ext uri="{FF2B5EF4-FFF2-40B4-BE49-F238E27FC236}">
                <a16:creationId xmlns:a16="http://schemas.microsoft.com/office/drawing/2014/main" id="{251D0302-DDB5-4B8A-A390-A50BD429E2F8}"/>
              </a:ext>
            </a:extLst>
          </p:cNvPr>
          <p:cNvSpPr/>
          <p:nvPr/>
        </p:nvSpPr>
        <p:spPr>
          <a:xfrm rot="163440">
            <a:off x="7577138" y="3535363"/>
            <a:ext cx="614362" cy="0"/>
          </a:xfrm>
          <a:custGeom>
            <a:avLst/>
            <a:gdLst/>
            <a:ahLst/>
            <a:cxnLst/>
            <a:rect l="0" t="0" r="0" b="0"/>
            <a:pathLst>
              <a:path>
                <a:moveTo>
                  <a:pt x="0" y="0"/>
                </a:moveTo>
                <a:lnTo>
                  <a:pt x="6154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3" name="Freeform 12">
            <a:extLst>
              <a:ext uri="{FF2B5EF4-FFF2-40B4-BE49-F238E27FC236}">
                <a16:creationId xmlns:a16="http://schemas.microsoft.com/office/drawing/2014/main" id="{E2139A9A-9852-4112-BF83-859854EE0B5A}"/>
              </a:ext>
            </a:extLst>
          </p:cNvPr>
          <p:cNvSpPr/>
          <p:nvPr/>
        </p:nvSpPr>
        <p:spPr>
          <a:xfrm>
            <a:off x="7783577" y="1309274"/>
            <a:ext cx="2201333" cy="998899"/>
          </a:xfrm>
          <a:custGeom>
            <a:avLst/>
            <a:gdLst>
              <a:gd name="connsiteX0" fmla="*/ 0 w 2125148"/>
              <a:gd name="connsiteY0" fmla="*/ 213898 h 1283364"/>
              <a:gd name="connsiteX1" fmla="*/ 213898 w 2125148"/>
              <a:gd name="connsiteY1" fmla="*/ 0 h 1283364"/>
              <a:gd name="connsiteX2" fmla="*/ 1911250 w 2125148"/>
              <a:gd name="connsiteY2" fmla="*/ 0 h 1283364"/>
              <a:gd name="connsiteX3" fmla="*/ 2125148 w 2125148"/>
              <a:gd name="connsiteY3" fmla="*/ 213898 h 1283364"/>
              <a:gd name="connsiteX4" fmla="*/ 2125148 w 2125148"/>
              <a:gd name="connsiteY4" fmla="*/ 1069466 h 1283364"/>
              <a:gd name="connsiteX5" fmla="*/ 1911250 w 2125148"/>
              <a:gd name="connsiteY5" fmla="*/ 1283364 h 1283364"/>
              <a:gd name="connsiteX6" fmla="*/ 213898 w 2125148"/>
              <a:gd name="connsiteY6" fmla="*/ 1283364 h 1283364"/>
              <a:gd name="connsiteX7" fmla="*/ 0 w 2125148"/>
              <a:gd name="connsiteY7" fmla="*/ 1069466 h 1283364"/>
              <a:gd name="connsiteX8" fmla="*/ 0 w 2125148"/>
              <a:gd name="connsiteY8" fmla="*/ 213898 h 128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5148" h="1283364">
                <a:moveTo>
                  <a:pt x="0" y="213898"/>
                </a:moveTo>
                <a:cubicBezTo>
                  <a:pt x="0" y="95765"/>
                  <a:pt x="95765" y="0"/>
                  <a:pt x="213898" y="0"/>
                </a:cubicBezTo>
                <a:lnTo>
                  <a:pt x="1911250" y="0"/>
                </a:lnTo>
                <a:cubicBezTo>
                  <a:pt x="2029383" y="0"/>
                  <a:pt x="2125148" y="95765"/>
                  <a:pt x="2125148" y="213898"/>
                </a:cubicBezTo>
                <a:lnTo>
                  <a:pt x="2125148" y="1069466"/>
                </a:lnTo>
                <a:cubicBezTo>
                  <a:pt x="2125148" y="1187599"/>
                  <a:pt x="2029383" y="1283364"/>
                  <a:pt x="1911250" y="1283364"/>
                </a:cubicBezTo>
                <a:lnTo>
                  <a:pt x="213898" y="1283364"/>
                </a:lnTo>
                <a:cubicBezTo>
                  <a:pt x="95765" y="1283364"/>
                  <a:pt x="0" y="1187599"/>
                  <a:pt x="0" y="1069466"/>
                </a:cubicBezTo>
                <a:lnTo>
                  <a:pt x="0" y="213898"/>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03289" tIns="103289" rIns="103289" bIns="103289" spcCol="1270" anchor="ctr"/>
          <a:lstStyle/>
          <a:p>
            <a:pPr algn="ctr" defTabSz="711200" eaLnBrk="0" fontAlgn="base" hangingPunct="0">
              <a:lnSpc>
                <a:spcPct val="90000"/>
              </a:lnSpc>
              <a:spcBef>
                <a:spcPct val="0"/>
              </a:spcBef>
              <a:spcAft>
                <a:spcPct val="35000"/>
              </a:spcAft>
              <a:defRPr/>
            </a:pPr>
            <a:r>
              <a:rPr lang="en-GB" sz="1600" b="1" dirty="0">
                <a:solidFill>
                  <a:srgbClr val="66FF33"/>
                </a:solidFill>
                <a:latin typeface="Tahoma"/>
              </a:rPr>
              <a:t>Detect &amp; treat distress</a:t>
            </a:r>
          </a:p>
        </p:txBody>
      </p:sp>
      <p:sp>
        <p:nvSpPr>
          <p:cNvPr id="14" name="Freeform 13">
            <a:extLst>
              <a:ext uri="{FF2B5EF4-FFF2-40B4-BE49-F238E27FC236}">
                <a16:creationId xmlns:a16="http://schemas.microsoft.com/office/drawing/2014/main" id="{85860489-D81C-4DB6-A8A5-75318E4092B8}"/>
              </a:ext>
            </a:extLst>
          </p:cNvPr>
          <p:cNvSpPr/>
          <p:nvPr/>
        </p:nvSpPr>
        <p:spPr>
          <a:xfrm rot="9112582">
            <a:off x="3633789" y="4486275"/>
            <a:ext cx="663575" cy="0"/>
          </a:xfrm>
          <a:custGeom>
            <a:avLst/>
            <a:gdLst/>
            <a:ahLst/>
            <a:cxnLst/>
            <a:rect l="0" t="0" r="0" b="0"/>
            <a:pathLst>
              <a:path>
                <a:moveTo>
                  <a:pt x="0" y="0"/>
                </a:moveTo>
                <a:lnTo>
                  <a:pt x="662854"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5" name="Freeform 14">
            <a:extLst>
              <a:ext uri="{FF2B5EF4-FFF2-40B4-BE49-F238E27FC236}">
                <a16:creationId xmlns:a16="http://schemas.microsoft.com/office/drawing/2014/main" id="{0A04CBF6-314A-4C4C-9A21-EB2238A33A2F}"/>
              </a:ext>
            </a:extLst>
          </p:cNvPr>
          <p:cNvSpPr/>
          <p:nvPr/>
        </p:nvSpPr>
        <p:spPr>
          <a:xfrm>
            <a:off x="5180192" y="5013176"/>
            <a:ext cx="1668463" cy="1090638"/>
          </a:xfrm>
          <a:custGeom>
            <a:avLst/>
            <a:gdLst>
              <a:gd name="connsiteX0" fmla="*/ 0 w 1668142"/>
              <a:gd name="connsiteY0" fmla="*/ 171024 h 1026126"/>
              <a:gd name="connsiteX1" fmla="*/ 171024 w 1668142"/>
              <a:gd name="connsiteY1" fmla="*/ 0 h 1026126"/>
              <a:gd name="connsiteX2" fmla="*/ 1497118 w 1668142"/>
              <a:gd name="connsiteY2" fmla="*/ 0 h 1026126"/>
              <a:gd name="connsiteX3" fmla="*/ 1668142 w 1668142"/>
              <a:gd name="connsiteY3" fmla="*/ 171024 h 1026126"/>
              <a:gd name="connsiteX4" fmla="*/ 1668142 w 1668142"/>
              <a:gd name="connsiteY4" fmla="*/ 855102 h 1026126"/>
              <a:gd name="connsiteX5" fmla="*/ 1497118 w 1668142"/>
              <a:gd name="connsiteY5" fmla="*/ 1026126 h 1026126"/>
              <a:gd name="connsiteX6" fmla="*/ 171024 w 1668142"/>
              <a:gd name="connsiteY6" fmla="*/ 1026126 h 1026126"/>
              <a:gd name="connsiteX7" fmla="*/ 0 w 1668142"/>
              <a:gd name="connsiteY7" fmla="*/ 855102 h 1026126"/>
              <a:gd name="connsiteX8" fmla="*/ 0 w 1668142"/>
              <a:gd name="connsiteY8" fmla="*/ 171024 h 102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8142" h="1026126">
                <a:moveTo>
                  <a:pt x="0" y="171024"/>
                </a:moveTo>
                <a:cubicBezTo>
                  <a:pt x="0" y="76570"/>
                  <a:pt x="76570" y="0"/>
                  <a:pt x="171024" y="0"/>
                </a:cubicBezTo>
                <a:lnTo>
                  <a:pt x="1497118" y="0"/>
                </a:lnTo>
                <a:cubicBezTo>
                  <a:pt x="1591572" y="0"/>
                  <a:pt x="1668142" y="76570"/>
                  <a:pt x="1668142" y="171024"/>
                </a:cubicBezTo>
                <a:lnTo>
                  <a:pt x="1668142" y="855102"/>
                </a:lnTo>
                <a:cubicBezTo>
                  <a:pt x="1668142" y="949556"/>
                  <a:pt x="1591572" y="1026126"/>
                  <a:pt x="1497118" y="1026126"/>
                </a:cubicBezTo>
                <a:lnTo>
                  <a:pt x="171024" y="1026126"/>
                </a:lnTo>
                <a:cubicBezTo>
                  <a:pt x="76570" y="1026126"/>
                  <a:pt x="0" y="949556"/>
                  <a:pt x="0" y="855102"/>
                </a:cubicBezTo>
                <a:lnTo>
                  <a:pt x="0" y="171024"/>
                </a:lnTo>
                <a:close/>
              </a:path>
            </a:pathLst>
          </a:custGeom>
          <a:solidFill>
            <a:schemeClr val="bg1"/>
          </a:solidFill>
          <a:ln w="63500">
            <a:solidFill>
              <a:srgbClr val="CC00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731" tIns="90731" rIns="90731" bIns="90731" spcCol="1270" anchor="ctr"/>
          <a:lstStyle/>
          <a:p>
            <a:pPr algn="ctr" defTabSz="711200" eaLnBrk="0" fontAlgn="base" hangingPunct="0">
              <a:lnSpc>
                <a:spcPct val="90000"/>
              </a:lnSpc>
              <a:spcBef>
                <a:spcPct val="0"/>
              </a:spcBef>
              <a:spcAft>
                <a:spcPct val="35000"/>
              </a:spcAft>
              <a:defRPr/>
            </a:pPr>
            <a:r>
              <a:rPr lang="en-GB" sz="1600" b="1">
                <a:solidFill>
                  <a:srgbClr val="CC00FF"/>
                </a:solidFill>
                <a:latin typeface="Tahoma"/>
              </a:rPr>
              <a:t>Monitor </a:t>
            </a:r>
          </a:p>
          <a:p>
            <a:pPr algn="ctr" defTabSz="711200" eaLnBrk="0" fontAlgn="base" hangingPunct="0">
              <a:lnSpc>
                <a:spcPct val="90000"/>
              </a:lnSpc>
              <a:spcBef>
                <a:spcPct val="0"/>
              </a:spcBef>
              <a:spcAft>
                <a:spcPct val="35000"/>
              </a:spcAft>
              <a:defRPr/>
            </a:pPr>
            <a:r>
              <a:rPr lang="en-GB" sz="1600" b="1">
                <a:solidFill>
                  <a:srgbClr val="CC00FF"/>
                </a:solidFill>
                <a:latin typeface="Tahoma"/>
              </a:rPr>
              <a:t>for recovery</a:t>
            </a:r>
            <a:endParaRPr lang="en-GB" sz="1600" b="1" dirty="0">
              <a:solidFill>
                <a:srgbClr val="CC00FF"/>
              </a:solidFill>
              <a:latin typeface="Tahoma"/>
            </a:endParaRPr>
          </a:p>
        </p:txBody>
      </p:sp>
      <p:sp>
        <p:nvSpPr>
          <p:cNvPr id="16" name="Freeform 15">
            <a:extLst>
              <a:ext uri="{FF2B5EF4-FFF2-40B4-BE49-F238E27FC236}">
                <a16:creationId xmlns:a16="http://schemas.microsoft.com/office/drawing/2014/main" id="{056D0D41-C92A-4B8B-B17D-2E69190EADD9}"/>
              </a:ext>
            </a:extLst>
          </p:cNvPr>
          <p:cNvSpPr/>
          <p:nvPr/>
        </p:nvSpPr>
        <p:spPr>
          <a:xfrm rot="5980061">
            <a:off x="5321301" y="4805363"/>
            <a:ext cx="727075" cy="0"/>
          </a:xfrm>
          <a:custGeom>
            <a:avLst/>
            <a:gdLst/>
            <a:ahLst/>
            <a:cxnLst/>
            <a:rect l="0" t="0" r="0" b="0"/>
            <a:pathLst>
              <a:path>
                <a:moveTo>
                  <a:pt x="0" y="0"/>
                </a:moveTo>
                <a:lnTo>
                  <a:pt x="72827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7" name="Freeform 16">
            <a:extLst>
              <a:ext uri="{FF2B5EF4-FFF2-40B4-BE49-F238E27FC236}">
                <a16:creationId xmlns:a16="http://schemas.microsoft.com/office/drawing/2014/main" id="{A2E0967C-5C5E-4C22-90B3-3AE6A35C890B}"/>
              </a:ext>
            </a:extLst>
          </p:cNvPr>
          <p:cNvSpPr/>
          <p:nvPr/>
        </p:nvSpPr>
        <p:spPr>
          <a:xfrm>
            <a:off x="2616210" y="4919659"/>
            <a:ext cx="1835150" cy="1008063"/>
          </a:xfrm>
          <a:custGeom>
            <a:avLst/>
            <a:gdLst>
              <a:gd name="connsiteX0" fmla="*/ 0 w 1835993"/>
              <a:gd name="connsiteY0" fmla="*/ 168051 h 1008287"/>
              <a:gd name="connsiteX1" fmla="*/ 168051 w 1835993"/>
              <a:gd name="connsiteY1" fmla="*/ 0 h 1008287"/>
              <a:gd name="connsiteX2" fmla="*/ 1667942 w 1835993"/>
              <a:gd name="connsiteY2" fmla="*/ 0 h 1008287"/>
              <a:gd name="connsiteX3" fmla="*/ 1835993 w 1835993"/>
              <a:gd name="connsiteY3" fmla="*/ 168051 h 1008287"/>
              <a:gd name="connsiteX4" fmla="*/ 1835993 w 1835993"/>
              <a:gd name="connsiteY4" fmla="*/ 840236 h 1008287"/>
              <a:gd name="connsiteX5" fmla="*/ 1667942 w 1835993"/>
              <a:gd name="connsiteY5" fmla="*/ 1008287 h 1008287"/>
              <a:gd name="connsiteX6" fmla="*/ 168051 w 1835993"/>
              <a:gd name="connsiteY6" fmla="*/ 1008287 h 1008287"/>
              <a:gd name="connsiteX7" fmla="*/ 0 w 1835993"/>
              <a:gd name="connsiteY7" fmla="*/ 840236 h 1008287"/>
              <a:gd name="connsiteX8" fmla="*/ 0 w 1835993"/>
              <a:gd name="connsiteY8" fmla="*/ 168051 h 100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5993" h="1008287">
                <a:moveTo>
                  <a:pt x="0" y="168051"/>
                </a:moveTo>
                <a:cubicBezTo>
                  <a:pt x="0" y="75239"/>
                  <a:pt x="75239" y="0"/>
                  <a:pt x="168051" y="0"/>
                </a:cubicBezTo>
                <a:lnTo>
                  <a:pt x="1667942" y="0"/>
                </a:lnTo>
                <a:cubicBezTo>
                  <a:pt x="1760754" y="0"/>
                  <a:pt x="1835993" y="75239"/>
                  <a:pt x="1835993" y="168051"/>
                </a:cubicBezTo>
                <a:lnTo>
                  <a:pt x="1835993" y="840236"/>
                </a:lnTo>
                <a:cubicBezTo>
                  <a:pt x="1835993" y="933048"/>
                  <a:pt x="1760754" y="1008287"/>
                  <a:pt x="1667942" y="1008287"/>
                </a:cubicBezTo>
                <a:lnTo>
                  <a:pt x="168051" y="1008287"/>
                </a:lnTo>
                <a:cubicBezTo>
                  <a:pt x="75239" y="1008287"/>
                  <a:pt x="0" y="933048"/>
                  <a:pt x="0" y="840236"/>
                </a:cubicBezTo>
                <a:lnTo>
                  <a:pt x="0" y="168051"/>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861" tIns="89861" rIns="89861" bIns="89861" spcCol="1270" anchor="ctr"/>
          <a:lstStyle/>
          <a:p>
            <a:pPr algn="ctr" defTabSz="711200" eaLnBrk="0" fontAlgn="base" hangingPunct="0">
              <a:lnSpc>
                <a:spcPct val="90000"/>
              </a:lnSpc>
              <a:spcBef>
                <a:spcPct val="0"/>
              </a:spcBef>
              <a:spcAft>
                <a:spcPct val="35000"/>
              </a:spcAft>
              <a:defRPr/>
            </a:pPr>
            <a:r>
              <a:rPr lang="en-GB" sz="1600" b="1" dirty="0">
                <a:solidFill>
                  <a:srgbClr val="92D050"/>
                </a:solidFill>
                <a:latin typeface="Tahoma"/>
              </a:rPr>
              <a:t>Rehabilitation during delirium</a:t>
            </a:r>
          </a:p>
        </p:txBody>
      </p:sp>
      <p:sp>
        <p:nvSpPr>
          <p:cNvPr id="18" name="Freeform 17">
            <a:extLst>
              <a:ext uri="{FF2B5EF4-FFF2-40B4-BE49-F238E27FC236}">
                <a16:creationId xmlns:a16="http://schemas.microsoft.com/office/drawing/2014/main" id="{B37B660E-87E9-43EF-B006-F3DAFC898C07}"/>
              </a:ext>
            </a:extLst>
          </p:cNvPr>
          <p:cNvSpPr/>
          <p:nvPr/>
        </p:nvSpPr>
        <p:spPr>
          <a:xfrm rot="19653118">
            <a:off x="7435850" y="2230438"/>
            <a:ext cx="776288" cy="0"/>
          </a:xfrm>
          <a:custGeom>
            <a:avLst/>
            <a:gdLst/>
            <a:ahLst/>
            <a:cxnLst/>
            <a:rect l="0" t="0" r="0" b="0"/>
            <a:pathLst>
              <a:path>
                <a:moveTo>
                  <a:pt x="0" y="0"/>
                </a:moveTo>
                <a:lnTo>
                  <a:pt x="7762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Freeform 18">
            <a:extLst>
              <a:ext uri="{FF2B5EF4-FFF2-40B4-BE49-F238E27FC236}">
                <a16:creationId xmlns:a16="http://schemas.microsoft.com/office/drawing/2014/main" id="{51E9E963-389B-4416-90C7-62A5E6851054}"/>
              </a:ext>
            </a:extLst>
          </p:cNvPr>
          <p:cNvSpPr/>
          <p:nvPr/>
        </p:nvSpPr>
        <p:spPr>
          <a:xfrm>
            <a:off x="7577485" y="4815574"/>
            <a:ext cx="2389870" cy="1003300"/>
          </a:xfrm>
          <a:custGeom>
            <a:avLst/>
            <a:gdLst>
              <a:gd name="connsiteX0" fmla="*/ 0 w 2241947"/>
              <a:gd name="connsiteY0" fmla="*/ 167375 h 1004232"/>
              <a:gd name="connsiteX1" fmla="*/ 167375 w 2241947"/>
              <a:gd name="connsiteY1" fmla="*/ 0 h 1004232"/>
              <a:gd name="connsiteX2" fmla="*/ 2074572 w 2241947"/>
              <a:gd name="connsiteY2" fmla="*/ 0 h 1004232"/>
              <a:gd name="connsiteX3" fmla="*/ 2241947 w 2241947"/>
              <a:gd name="connsiteY3" fmla="*/ 167375 h 1004232"/>
              <a:gd name="connsiteX4" fmla="*/ 2241947 w 2241947"/>
              <a:gd name="connsiteY4" fmla="*/ 836857 h 1004232"/>
              <a:gd name="connsiteX5" fmla="*/ 2074572 w 2241947"/>
              <a:gd name="connsiteY5" fmla="*/ 1004232 h 1004232"/>
              <a:gd name="connsiteX6" fmla="*/ 167375 w 2241947"/>
              <a:gd name="connsiteY6" fmla="*/ 1004232 h 1004232"/>
              <a:gd name="connsiteX7" fmla="*/ 0 w 2241947"/>
              <a:gd name="connsiteY7" fmla="*/ 836857 h 1004232"/>
              <a:gd name="connsiteX8" fmla="*/ 0 w 2241947"/>
              <a:gd name="connsiteY8" fmla="*/ 167375 h 100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1947" h="1004232">
                <a:moveTo>
                  <a:pt x="0" y="167375"/>
                </a:moveTo>
                <a:cubicBezTo>
                  <a:pt x="0" y="74936"/>
                  <a:pt x="74936" y="0"/>
                  <a:pt x="167375" y="0"/>
                </a:cubicBezTo>
                <a:lnTo>
                  <a:pt x="2074572" y="0"/>
                </a:lnTo>
                <a:cubicBezTo>
                  <a:pt x="2167011" y="0"/>
                  <a:pt x="2241947" y="74936"/>
                  <a:pt x="2241947" y="167375"/>
                </a:cubicBezTo>
                <a:lnTo>
                  <a:pt x="2241947" y="836857"/>
                </a:lnTo>
                <a:cubicBezTo>
                  <a:pt x="2241947" y="929296"/>
                  <a:pt x="2167011" y="1004232"/>
                  <a:pt x="2074572" y="1004232"/>
                </a:cubicBezTo>
                <a:lnTo>
                  <a:pt x="167375" y="1004232"/>
                </a:lnTo>
                <a:cubicBezTo>
                  <a:pt x="74936" y="1004232"/>
                  <a:pt x="0" y="929296"/>
                  <a:pt x="0" y="836857"/>
                </a:cubicBezTo>
                <a:lnTo>
                  <a:pt x="0" y="167375"/>
                </a:lnTo>
                <a:close/>
              </a:path>
            </a:pathLst>
          </a:custGeom>
          <a:solidFill>
            <a:schemeClr val="bg1"/>
          </a:solidFill>
          <a:ln w="63500">
            <a:solidFill>
              <a:srgbClr val="FFFF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663" tIns="89663" rIns="89663" bIns="89663" spcCol="1270" anchor="ctr"/>
          <a:lstStyle/>
          <a:p>
            <a:pPr algn="ctr" defTabSz="711200" eaLnBrk="0" fontAlgn="base" hangingPunct="0">
              <a:lnSpc>
                <a:spcPct val="90000"/>
              </a:lnSpc>
              <a:spcBef>
                <a:spcPct val="0"/>
              </a:spcBef>
              <a:spcAft>
                <a:spcPct val="35000"/>
              </a:spcAft>
              <a:defRPr/>
            </a:pPr>
            <a:r>
              <a:rPr lang="en-GB" sz="1600" b="1" dirty="0">
                <a:solidFill>
                  <a:srgbClr val="FFFF00"/>
                </a:solidFill>
                <a:latin typeface="Tahoma"/>
              </a:rPr>
              <a:t>Communicate with patient &amp; carers</a:t>
            </a:r>
          </a:p>
        </p:txBody>
      </p:sp>
      <p:sp>
        <p:nvSpPr>
          <p:cNvPr id="20" name="Freeform 19">
            <a:extLst>
              <a:ext uri="{FF2B5EF4-FFF2-40B4-BE49-F238E27FC236}">
                <a16:creationId xmlns:a16="http://schemas.microsoft.com/office/drawing/2014/main" id="{1D004CBB-B5E8-4196-AB1F-206D66F757B2}"/>
              </a:ext>
            </a:extLst>
          </p:cNvPr>
          <p:cNvSpPr/>
          <p:nvPr/>
        </p:nvSpPr>
        <p:spPr>
          <a:xfrm>
            <a:off x="2028769" y="2909602"/>
            <a:ext cx="1722638" cy="1416473"/>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FFCCC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algn="ctr" defTabSz="711200" eaLnBrk="0" fontAlgn="base" hangingPunct="0">
              <a:lnSpc>
                <a:spcPct val="90000"/>
              </a:lnSpc>
              <a:spcBef>
                <a:spcPct val="0"/>
              </a:spcBef>
              <a:spcAft>
                <a:spcPct val="35000"/>
              </a:spcAft>
              <a:defRPr/>
            </a:pPr>
            <a:r>
              <a:rPr lang="en-GB" sz="1600" b="1" dirty="0">
                <a:solidFill>
                  <a:srgbClr val="730000">
                    <a:lumMod val="20000"/>
                    <a:lumOff val="80000"/>
                  </a:srgbClr>
                </a:solidFill>
                <a:latin typeface="Tahoma"/>
              </a:rPr>
              <a:t>Consider dementia</a:t>
            </a:r>
          </a:p>
          <a:p>
            <a:pPr algn="ctr" defTabSz="711200" eaLnBrk="0" fontAlgn="base" hangingPunct="0">
              <a:lnSpc>
                <a:spcPct val="90000"/>
              </a:lnSpc>
              <a:spcBef>
                <a:spcPct val="0"/>
              </a:spcBef>
              <a:spcAft>
                <a:spcPct val="35000"/>
              </a:spcAft>
              <a:defRPr/>
            </a:pPr>
            <a:r>
              <a:rPr lang="en-GB" sz="1600" b="1" dirty="0">
                <a:solidFill>
                  <a:srgbClr val="730000">
                    <a:lumMod val="20000"/>
                    <a:lumOff val="80000"/>
                  </a:srgbClr>
                </a:solidFill>
                <a:latin typeface="Tahoma"/>
              </a:rPr>
              <a:t>Consider follow-up</a:t>
            </a:r>
          </a:p>
        </p:txBody>
      </p:sp>
    </p:spTree>
    <p:extLst>
      <p:ext uri="{BB962C8B-B14F-4D97-AF65-F5344CB8AC3E}">
        <p14:creationId xmlns:p14="http://schemas.microsoft.com/office/powerpoint/2010/main" val="16999961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80219" y="291880"/>
            <a:ext cx="11385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None/>
            </a:pPr>
            <a:r>
              <a:rPr lang="en-GB" altLang="en-US" sz="3600" dirty="0">
                <a:solidFill>
                  <a:srgbClr val="FFFF00"/>
                </a:solidFill>
                <a:latin typeface="Lucida Bright" panose="02040602050505020304" pitchFamily="18" charset="0"/>
              </a:rPr>
              <a:t>Communicate with patients &amp; carers</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8859" y="1445340"/>
            <a:ext cx="3708474" cy="5220929"/>
          </a:xfrm>
          <a:prstGeom prst="rect">
            <a:avLst/>
          </a:prstGeom>
        </p:spPr>
      </p:pic>
    </p:spTree>
    <p:extLst>
      <p:ext uri="{BB962C8B-B14F-4D97-AF65-F5344CB8AC3E}">
        <p14:creationId xmlns:p14="http://schemas.microsoft.com/office/powerpoint/2010/main" val="29509507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1AC75B6-69B8-4803-A8B3-65F3E2EEB21B}"/>
              </a:ext>
            </a:extLst>
          </p:cNvPr>
          <p:cNvSpPr/>
          <p:nvPr/>
        </p:nvSpPr>
        <p:spPr>
          <a:xfrm>
            <a:off x="4590437" y="2924944"/>
            <a:ext cx="2847975" cy="1123950"/>
          </a:xfrm>
          <a:custGeom>
            <a:avLst/>
            <a:gdLst>
              <a:gd name="connsiteX0" fmla="*/ 0 w 3318971"/>
              <a:gd name="connsiteY0" fmla="*/ 334681 h 2008043"/>
              <a:gd name="connsiteX1" fmla="*/ 334681 w 3318971"/>
              <a:gd name="connsiteY1" fmla="*/ 0 h 2008043"/>
              <a:gd name="connsiteX2" fmla="*/ 2984290 w 3318971"/>
              <a:gd name="connsiteY2" fmla="*/ 0 h 2008043"/>
              <a:gd name="connsiteX3" fmla="*/ 3318971 w 3318971"/>
              <a:gd name="connsiteY3" fmla="*/ 334681 h 2008043"/>
              <a:gd name="connsiteX4" fmla="*/ 3318971 w 3318971"/>
              <a:gd name="connsiteY4" fmla="*/ 1673362 h 2008043"/>
              <a:gd name="connsiteX5" fmla="*/ 2984290 w 3318971"/>
              <a:gd name="connsiteY5" fmla="*/ 2008043 h 2008043"/>
              <a:gd name="connsiteX6" fmla="*/ 334681 w 3318971"/>
              <a:gd name="connsiteY6" fmla="*/ 2008043 h 2008043"/>
              <a:gd name="connsiteX7" fmla="*/ 0 w 3318971"/>
              <a:gd name="connsiteY7" fmla="*/ 1673362 h 2008043"/>
              <a:gd name="connsiteX8" fmla="*/ 0 w 3318971"/>
              <a:gd name="connsiteY8" fmla="*/ 334681 h 200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971" h="2008043">
                <a:moveTo>
                  <a:pt x="0" y="334681"/>
                </a:moveTo>
                <a:cubicBezTo>
                  <a:pt x="0" y="149842"/>
                  <a:pt x="149842" y="0"/>
                  <a:pt x="334681" y="0"/>
                </a:cubicBezTo>
                <a:lnTo>
                  <a:pt x="2984290" y="0"/>
                </a:lnTo>
                <a:cubicBezTo>
                  <a:pt x="3169129" y="0"/>
                  <a:pt x="3318971" y="149842"/>
                  <a:pt x="3318971" y="334681"/>
                </a:cubicBezTo>
                <a:lnTo>
                  <a:pt x="3318971" y="1673362"/>
                </a:lnTo>
                <a:cubicBezTo>
                  <a:pt x="3318971" y="1858201"/>
                  <a:pt x="3169129" y="2008043"/>
                  <a:pt x="2984290" y="2008043"/>
                </a:cubicBezTo>
                <a:lnTo>
                  <a:pt x="334681" y="2008043"/>
                </a:lnTo>
                <a:cubicBezTo>
                  <a:pt x="149842" y="2008043"/>
                  <a:pt x="0" y="1858201"/>
                  <a:pt x="0" y="1673362"/>
                </a:cubicBezTo>
                <a:lnTo>
                  <a:pt x="0" y="334681"/>
                </a:lnTo>
                <a:close/>
              </a:path>
            </a:pathLst>
          </a:custGeom>
          <a:solidFill>
            <a:schemeClr val="bg1"/>
          </a:solidFill>
          <a:ln w="114300">
            <a:solidFill>
              <a:srgbClr val="FFFF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69145" tIns="169145" rIns="169145" bIns="169145" spcCol="1270" anchor="ctr"/>
          <a:lstStyle/>
          <a:p>
            <a:pPr marL="0" marR="0" lvl="0" indent="0" algn="ctr" defTabSz="1244600" rtl="0" eaLnBrk="0" fontAlgn="base" latinLnBrk="0" hangingPunct="0">
              <a:lnSpc>
                <a:spcPct val="90000"/>
              </a:lnSpc>
              <a:spcBef>
                <a:spcPct val="0"/>
              </a:spcBef>
              <a:spcAft>
                <a:spcPct val="3500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Tahoma"/>
                <a:ea typeface="+mn-ea"/>
                <a:cs typeface="+mn-cs"/>
              </a:rPr>
              <a:t>Delirium 8</a:t>
            </a:r>
          </a:p>
        </p:txBody>
      </p:sp>
      <p:sp>
        <p:nvSpPr>
          <p:cNvPr id="6" name="Freeform 5">
            <a:extLst>
              <a:ext uri="{FF2B5EF4-FFF2-40B4-BE49-F238E27FC236}">
                <a16:creationId xmlns:a16="http://schemas.microsoft.com/office/drawing/2014/main" id="{5B4FCA25-6EBA-479B-A2BB-0B786C0BF578}"/>
              </a:ext>
            </a:extLst>
          </p:cNvPr>
          <p:cNvSpPr/>
          <p:nvPr/>
        </p:nvSpPr>
        <p:spPr>
          <a:xfrm rot="12541455">
            <a:off x="3727450" y="2384425"/>
            <a:ext cx="565150" cy="0"/>
          </a:xfrm>
          <a:custGeom>
            <a:avLst/>
            <a:gdLst/>
            <a:ahLst/>
            <a:cxnLst/>
            <a:rect l="0" t="0" r="0" b="0"/>
            <a:pathLst>
              <a:path>
                <a:moveTo>
                  <a:pt x="0" y="0"/>
                </a:moveTo>
                <a:lnTo>
                  <a:pt x="565269"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 name="Freeform 6">
            <a:extLst>
              <a:ext uri="{FF2B5EF4-FFF2-40B4-BE49-F238E27FC236}">
                <a16:creationId xmlns:a16="http://schemas.microsoft.com/office/drawing/2014/main" id="{4C08E2E9-BB3B-459D-992D-55AC7D57A829}"/>
              </a:ext>
            </a:extLst>
          </p:cNvPr>
          <p:cNvSpPr/>
          <p:nvPr/>
        </p:nvSpPr>
        <p:spPr>
          <a:xfrm>
            <a:off x="2028769" y="1077913"/>
            <a:ext cx="2106612" cy="1306512"/>
          </a:xfrm>
          <a:custGeom>
            <a:avLst/>
            <a:gdLst>
              <a:gd name="connsiteX0" fmla="*/ 0 w 1933375"/>
              <a:gd name="connsiteY0" fmla="*/ 169508 h 1017027"/>
              <a:gd name="connsiteX1" fmla="*/ 169508 w 1933375"/>
              <a:gd name="connsiteY1" fmla="*/ 0 h 1017027"/>
              <a:gd name="connsiteX2" fmla="*/ 1763867 w 1933375"/>
              <a:gd name="connsiteY2" fmla="*/ 0 h 1017027"/>
              <a:gd name="connsiteX3" fmla="*/ 1933375 w 1933375"/>
              <a:gd name="connsiteY3" fmla="*/ 169508 h 1017027"/>
              <a:gd name="connsiteX4" fmla="*/ 1933375 w 1933375"/>
              <a:gd name="connsiteY4" fmla="*/ 847519 h 1017027"/>
              <a:gd name="connsiteX5" fmla="*/ 1763867 w 1933375"/>
              <a:gd name="connsiteY5" fmla="*/ 1017027 h 1017027"/>
              <a:gd name="connsiteX6" fmla="*/ 169508 w 1933375"/>
              <a:gd name="connsiteY6" fmla="*/ 1017027 h 1017027"/>
              <a:gd name="connsiteX7" fmla="*/ 0 w 1933375"/>
              <a:gd name="connsiteY7" fmla="*/ 847519 h 1017027"/>
              <a:gd name="connsiteX8" fmla="*/ 0 w 1933375"/>
              <a:gd name="connsiteY8" fmla="*/ 169508 h 101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5" h="1017027">
                <a:moveTo>
                  <a:pt x="0" y="169508"/>
                </a:moveTo>
                <a:cubicBezTo>
                  <a:pt x="0" y="75891"/>
                  <a:pt x="75891" y="0"/>
                  <a:pt x="169508" y="0"/>
                </a:cubicBezTo>
                <a:lnTo>
                  <a:pt x="1763867" y="0"/>
                </a:lnTo>
                <a:cubicBezTo>
                  <a:pt x="1857484" y="0"/>
                  <a:pt x="1933375" y="75891"/>
                  <a:pt x="1933375" y="169508"/>
                </a:cubicBezTo>
                <a:lnTo>
                  <a:pt x="1933375" y="847519"/>
                </a:lnTo>
                <a:cubicBezTo>
                  <a:pt x="1933375" y="941136"/>
                  <a:pt x="1857484" y="1017027"/>
                  <a:pt x="1763867" y="1017027"/>
                </a:cubicBezTo>
                <a:lnTo>
                  <a:pt x="169508" y="1017027"/>
                </a:lnTo>
                <a:cubicBezTo>
                  <a:pt x="75891" y="1017027"/>
                  <a:pt x="0" y="941136"/>
                  <a:pt x="0" y="847519"/>
                </a:cubicBezTo>
                <a:lnTo>
                  <a:pt x="0" y="169508"/>
                </a:lnTo>
                <a:close/>
              </a:path>
            </a:pathLst>
          </a:custGeom>
          <a:solidFill>
            <a:schemeClr val="bg1"/>
          </a:solidFill>
          <a:ln w="6350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287" tIns="90287" rIns="90287" bIns="90287"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0000"/>
                </a:solidFill>
                <a:effectLst/>
                <a:uLnTx/>
                <a:uFillTx/>
                <a:latin typeface="Tahoma"/>
                <a:ea typeface="+mn-ea"/>
                <a:cs typeface="+mn-cs"/>
              </a:rPr>
              <a:t>Initial check for acute, life-threatening causes</a:t>
            </a:r>
          </a:p>
        </p:txBody>
      </p:sp>
      <p:sp>
        <p:nvSpPr>
          <p:cNvPr id="8" name="Freeform 7">
            <a:extLst>
              <a:ext uri="{FF2B5EF4-FFF2-40B4-BE49-F238E27FC236}">
                <a16:creationId xmlns:a16="http://schemas.microsoft.com/office/drawing/2014/main" id="{3E4153C5-2EA2-4A21-851A-FA8C240488FC}"/>
              </a:ext>
            </a:extLst>
          </p:cNvPr>
          <p:cNvSpPr/>
          <p:nvPr/>
        </p:nvSpPr>
        <p:spPr>
          <a:xfrm rot="15904531">
            <a:off x="5437188" y="2078038"/>
            <a:ext cx="723900" cy="0"/>
          </a:xfrm>
          <a:custGeom>
            <a:avLst/>
            <a:gdLst/>
            <a:ahLst/>
            <a:cxnLst/>
            <a:rect l="0" t="0" r="0" b="0"/>
            <a:pathLst>
              <a:path>
                <a:moveTo>
                  <a:pt x="0" y="0"/>
                </a:moveTo>
                <a:lnTo>
                  <a:pt x="723254"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Freeform 8">
            <a:extLst>
              <a:ext uri="{FF2B5EF4-FFF2-40B4-BE49-F238E27FC236}">
                <a16:creationId xmlns:a16="http://schemas.microsoft.com/office/drawing/2014/main" id="{3E738DBB-F986-4FFB-AFBA-BD2D5CCDDA64}"/>
              </a:ext>
            </a:extLst>
          </p:cNvPr>
          <p:cNvSpPr/>
          <p:nvPr/>
        </p:nvSpPr>
        <p:spPr>
          <a:xfrm>
            <a:off x="4796458" y="563836"/>
            <a:ext cx="2379663" cy="1497012"/>
          </a:xfrm>
          <a:custGeom>
            <a:avLst/>
            <a:gdLst>
              <a:gd name="connsiteX0" fmla="*/ 0 w 2379216"/>
              <a:gd name="connsiteY0" fmla="*/ 173148 h 1038870"/>
              <a:gd name="connsiteX1" fmla="*/ 173148 w 2379216"/>
              <a:gd name="connsiteY1" fmla="*/ 0 h 1038870"/>
              <a:gd name="connsiteX2" fmla="*/ 2206068 w 2379216"/>
              <a:gd name="connsiteY2" fmla="*/ 0 h 1038870"/>
              <a:gd name="connsiteX3" fmla="*/ 2379216 w 2379216"/>
              <a:gd name="connsiteY3" fmla="*/ 173148 h 1038870"/>
              <a:gd name="connsiteX4" fmla="*/ 2379216 w 2379216"/>
              <a:gd name="connsiteY4" fmla="*/ 865722 h 1038870"/>
              <a:gd name="connsiteX5" fmla="*/ 2206068 w 2379216"/>
              <a:gd name="connsiteY5" fmla="*/ 1038870 h 1038870"/>
              <a:gd name="connsiteX6" fmla="*/ 173148 w 2379216"/>
              <a:gd name="connsiteY6" fmla="*/ 1038870 h 1038870"/>
              <a:gd name="connsiteX7" fmla="*/ 0 w 2379216"/>
              <a:gd name="connsiteY7" fmla="*/ 865722 h 1038870"/>
              <a:gd name="connsiteX8" fmla="*/ 0 w 2379216"/>
              <a:gd name="connsiteY8" fmla="*/ 173148 h 103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9216" h="1038870">
                <a:moveTo>
                  <a:pt x="0" y="173148"/>
                </a:moveTo>
                <a:cubicBezTo>
                  <a:pt x="0" y="77521"/>
                  <a:pt x="77521" y="0"/>
                  <a:pt x="173148" y="0"/>
                </a:cubicBezTo>
                <a:lnTo>
                  <a:pt x="2206068" y="0"/>
                </a:lnTo>
                <a:cubicBezTo>
                  <a:pt x="2301695" y="0"/>
                  <a:pt x="2379216" y="77521"/>
                  <a:pt x="2379216" y="173148"/>
                </a:cubicBezTo>
                <a:lnTo>
                  <a:pt x="2379216" y="865722"/>
                </a:lnTo>
                <a:cubicBezTo>
                  <a:pt x="2379216" y="961349"/>
                  <a:pt x="2301695" y="1038870"/>
                  <a:pt x="2206068" y="1038870"/>
                </a:cubicBezTo>
                <a:lnTo>
                  <a:pt x="173148" y="1038870"/>
                </a:lnTo>
                <a:cubicBezTo>
                  <a:pt x="77521" y="1038870"/>
                  <a:pt x="0" y="961349"/>
                  <a:pt x="0" y="865722"/>
                </a:cubicBezTo>
                <a:lnTo>
                  <a:pt x="0" y="173148"/>
                </a:lnTo>
                <a:close/>
              </a:path>
            </a:pathLst>
          </a:custGeom>
          <a:solidFill>
            <a:schemeClr val="bg1"/>
          </a:solidFill>
          <a:ln w="63500">
            <a:solidFill>
              <a:srgbClr val="FFC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1353" tIns="91353" rIns="91353" bIns="9135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Identify &amp; treat causes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Optimise conditions for brain recovery</a:t>
            </a:r>
          </a:p>
        </p:txBody>
      </p:sp>
      <p:sp>
        <p:nvSpPr>
          <p:cNvPr id="10" name="Freeform 9">
            <a:extLst>
              <a:ext uri="{FF2B5EF4-FFF2-40B4-BE49-F238E27FC236}">
                <a16:creationId xmlns:a16="http://schemas.microsoft.com/office/drawing/2014/main" id="{66E115AB-A849-40FC-9BB4-492F5EBC8F40}"/>
              </a:ext>
            </a:extLst>
          </p:cNvPr>
          <p:cNvSpPr/>
          <p:nvPr/>
        </p:nvSpPr>
        <p:spPr>
          <a:xfrm rot="2368140">
            <a:off x="7013576" y="4789488"/>
            <a:ext cx="1077913" cy="0"/>
          </a:xfrm>
          <a:custGeom>
            <a:avLst/>
            <a:gdLst/>
            <a:ahLst/>
            <a:cxnLst/>
            <a:rect l="0" t="0" r="0" b="0"/>
            <a:pathLst>
              <a:path>
                <a:moveTo>
                  <a:pt x="0" y="0"/>
                </a:moveTo>
                <a:lnTo>
                  <a:pt x="107764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Freeform 10">
            <a:extLst>
              <a:ext uri="{FF2B5EF4-FFF2-40B4-BE49-F238E27FC236}">
                <a16:creationId xmlns:a16="http://schemas.microsoft.com/office/drawing/2014/main" id="{8184E518-D8D5-44E4-AC64-1BE814C1F540}"/>
              </a:ext>
            </a:extLst>
          </p:cNvPr>
          <p:cNvSpPr/>
          <p:nvPr/>
        </p:nvSpPr>
        <p:spPr>
          <a:xfrm>
            <a:off x="8151541" y="3019908"/>
            <a:ext cx="1955800" cy="1001712"/>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00B0F0"/>
                </a:solidFill>
                <a:effectLst/>
                <a:uLnTx/>
                <a:uFillTx/>
                <a:latin typeface="Tahoma"/>
                <a:ea typeface="+mn-ea"/>
                <a:cs typeface="+mn-cs"/>
              </a:rPr>
              <a:t>Prevent complications</a:t>
            </a:r>
          </a:p>
        </p:txBody>
      </p:sp>
      <p:sp>
        <p:nvSpPr>
          <p:cNvPr id="12" name="Freeform 11">
            <a:extLst>
              <a:ext uri="{FF2B5EF4-FFF2-40B4-BE49-F238E27FC236}">
                <a16:creationId xmlns:a16="http://schemas.microsoft.com/office/drawing/2014/main" id="{251D0302-DDB5-4B8A-A390-A50BD429E2F8}"/>
              </a:ext>
            </a:extLst>
          </p:cNvPr>
          <p:cNvSpPr/>
          <p:nvPr/>
        </p:nvSpPr>
        <p:spPr>
          <a:xfrm rot="163440">
            <a:off x="7577138" y="3535363"/>
            <a:ext cx="614362" cy="0"/>
          </a:xfrm>
          <a:custGeom>
            <a:avLst/>
            <a:gdLst/>
            <a:ahLst/>
            <a:cxnLst/>
            <a:rect l="0" t="0" r="0" b="0"/>
            <a:pathLst>
              <a:path>
                <a:moveTo>
                  <a:pt x="0" y="0"/>
                </a:moveTo>
                <a:lnTo>
                  <a:pt x="6154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3" name="Freeform 12">
            <a:extLst>
              <a:ext uri="{FF2B5EF4-FFF2-40B4-BE49-F238E27FC236}">
                <a16:creationId xmlns:a16="http://schemas.microsoft.com/office/drawing/2014/main" id="{E2139A9A-9852-4112-BF83-859854EE0B5A}"/>
              </a:ext>
            </a:extLst>
          </p:cNvPr>
          <p:cNvSpPr/>
          <p:nvPr/>
        </p:nvSpPr>
        <p:spPr>
          <a:xfrm>
            <a:off x="7783577" y="1309274"/>
            <a:ext cx="2201333" cy="998899"/>
          </a:xfrm>
          <a:custGeom>
            <a:avLst/>
            <a:gdLst>
              <a:gd name="connsiteX0" fmla="*/ 0 w 2125148"/>
              <a:gd name="connsiteY0" fmla="*/ 213898 h 1283364"/>
              <a:gd name="connsiteX1" fmla="*/ 213898 w 2125148"/>
              <a:gd name="connsiteY1" fmla="*/ 0 h 1283364"/>
              <a:gd name="connsiteX2" fmla="*/ 1911250 w 2125148"/>
              <a:gd name="connsiteY2" fmla="*/ 0 h 1283364"/>
              <a:gd name="connsiteX3" fmla="*/ 2125148 w 2125148"/>
              <a:gd name="connsiteY3" fmla="*/ 213898 h 1283364"/>
              <a:gd name="connsiteX4" fmla="*/ 2125148 w 2125148"/>
              <a:gd name="connsiteY4" fmla="*/ 1069466 h 1283364"/>
              <a:gd name="connsiteX5" fmla="*/ 1911250 w 2125148"/>
              <a:gd name="connsiteY5" fmla="*/ 1283364 h 1283364"/>
              <a:gd name="connsiteX6" fmla="*/ 213898 w 2125148"/>
              <a:gd name="connsiteY6" fmla="*/ 1283364 h 1283364"/>
              <a:gd name="connsiteX7" fmla="*/ 0 w 2125148"/>
              <a:gd name="connsiteY7" fmla="*/ 1069466 h 1283364"/>
              <a:gd name="connsiteX8" fmla="*/ 0 w 2125148"/>
              <a:gd name="connsiteY8" fmla="*/ 213898 h 128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5148" h="1283364">
                <a:moveTo>
                  <a:pt x="0" y="213898"/>
                </a:moveTo>
                <a:cubicBezTo>
                  <a:pt x="0" y="95765"/>
                  <a:pt x="95765" y="0"/>
                  <a:pt x="213898" y="0"/>
                </a:cubicBezTo>
                <a:lnTo>
                  <a:pt x="1911250" y="0"/>
                </a:lnTo>
                <a:cubicBezTo>
                  <a:pt x="2029383" y="0"/>
                  <a:pt x="2125148" y="95765"/>
                  <a:pt x="2125148" y="213898"/>
                </a:cubicBezTo>
                <a:lnTo>
                  <a:pt x="2125148" y="1069466"/>
                </a:lnTo>
                <a:cubicBezTo>
                  <a:pt x="2125148" y="1187599"/>
                  <a:pt x="2029383" y="1283364"/>
                  <a:pt x="1911250" y="1283364"/>
                </a:cubicBezTo>
                <a:lnTo>
                  <a:pt x="213898" y="1283364"/>
                </a:lnTo>
                <a:cubicBezTo>
                  <a:pt x="95765" y="1283364"/>
                  <a:pt x="0" y="1187599"/>
                  <a:pt x="0" y="1069466"/>
                </a:cubicBezTo>
                <a:lnTo>
                  <a:pt x="0" y="213898"/>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03289" tIns="103289" rIns="103289" bIns="103289"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66FF33"/>
                </a:solidFill>
                <a:effectLst/>
                <a:uLnTx/>
                <a:uFillTx/>
                <a:latin typeface="Tahoma"/>
                <a:ea typeface="+mn-ea"/>
                <a:cs typeface="+mn-cs"/>
              </a:rPr>
              <a:t>Detect &amp; treat distress</a:t>
            </a:r>
          </a:p>
        </p:txBody>
      </p:sp>
      <p:sp>
        <p:nvSpPr>
          <p:cNvPr id="14" name="Freeform 13">
            <a:extLst>
              <a:ext uri="{FF2B5EF4-FFF2-40B4-BE49-F238E27FC236}">
                <a16:creationId xmlns:a16="http://schemas.microsoft.com/office/drawing/2014/main" id="{85860489-D81C-4DB6-A8A5-75318E4092B8}"/>
              </a:ext>
            </a:extLst>
          </p:cNvPr>
          <p:cNvSpPr/>
          <p:nvPr/>
        </p:nvSpPr>
        <p:spPr>
          <a:xfrm rot="9112582">
            <a:off x="3633789" y="4486275"/>
            <a:ext cx="663575" cy="0"/>
          </a:xfrm>
          <a:custGeom>
            <a:avLst/>
            <a:gdLst/>
            <a:ahLst/>
            <a:cxnLst/>
            <a:rect l="0" t="0" r="0" b="0"/>
            <a:pathLst>
              <a:path>
                <a:moveTo>
                  <a:pt x="0" y="0"/>
                </a:moveTo>
                <a:lnTo>
                  <a:pt x="662854"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5" name="Freeform 14">
            <a:extLst>
              <a:ext uri="{FF2B5EF4-FFF2-40B4-BE49-F238E27FC236}">
                <a16:creationId xmlns:a16="http://schemas.microsoft.com/office/drawing/2014/main" id="{0A04CBF6-314A-4C4C-9A21-EB2238A33A2F}"/>
              </a:ext>
            </a:extLst>
          </p:cNvPr>
          <p:cNvSpPr/>
          <p:nvPr/>
        </p:nvSpPr>
        <p:spPr>
          <a:xfrm>
            <a:off x="5180192" y="5013176"/>
            <a:ext cx="1668463" cy="1090638"/>
          </a:xfrm>
          <a:custGeom>
            <a:avLst/>
            <a:gdLst>
              <a:gd name="connsiteX0" fmla="*/ 0 w 1668142"/>
              <a:gd name="connsiteY0" fmla="*/ 171024 h 1026126"/>
              <a:gd name="connsiteX1" fmla="*/ 171024 w 1668142"/>
              <a:gd name="connsiteY1" fmla="*/ 0 h 1026126"/>
              <a:gd name="connsiteX2" fmla="*/ 1497118 w 1668142"/>
              <a:gd name="connsiteY2" fmla="*/ 0 h 1026126"/>
              <a:gd name="connsiteX3" fmla="*/ 1668142 w 1668142"/>
              <a:gd name="connsiteY3" fmla="*/ 171024 h 1026126"/>
              <a:gd name="connsiteX4" fmla="*/ 1668142 w 1668142"/>
              <a:gd name="connsiteY4" fmla="*/ 855102 h 1026126"/>
              <a:gd name="connsiteX5" fmla="*/ 1497118 w 1668142"/>
              <a:gd name="connsiteY5" fmla="*/ 1026126 h 1026126"/>
              <a:gd name="connsiteX6" fmla="*/ 171024 w 1668142"/>
              <a:gd name="connsiteY6" fmla="*/ 1026126 h 1026126"/>
              <a:gd name="connsiteX7" fmla="*/ 0 w 1668142"/>
              <a:gd name="connsiteY7" fmla="*/ 855102 h 1026126"/>
              <a:gd name="connsiteX8" fmla="*/ 0 w 1668142"/>
              <a:gd name="connsiteY8" fmla="*/ 171024 h 102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8142" h="1026126">
                <a:moveTo>
                  <a:pt x="0" y="171024"/>
                </a:moveTo>
                <a:cubicBezTo>
                  <a:pt x="0" y="76570"/>
                  <a:pt x="76570" y="0"/>
                  <a:pt x="171024" y="0"/>
                </a:cubicBezTo>
                <a:lnTo>
                  <a:pt x="1497118" y="0"/>
                </a:lnTo>
                <a:cubicBezTo>
                  <a:pt x="1591572" y="0"/>
                  <a:pt x="1668142" y="76570"/>
                  <a:pt x="1668142" y="171024"/>
                </a:cubicBezTo>
                <a:lnTo>
                  <a:pt x="1668142" y="855102"/>
                </a:lnTo>
                <a:cubicBezTo>
                  <a:pt x="1668142" y="949556"/>
                  <a:pt x="1591572" y="1026126"/>
                  <a:pt x="1497118" y="1026126"/>
                </a:cubicBezTo>
                <a:lnTo>
                  <a:pt x="171024" y="1026126"/>
                </a:lnTo>
                <a:cubicBezTo>
                  <a:pt x="76570" y="1026126"/>
                  <a:pt x="0" y="949556"/>
                  <a:pt x="0" y="855102"/>
                </a:cubicBezTo>
                <a:lnTo>
                  <a:pt x="0" y="171024"/>
                </a:lnTo>
                <a:close/>
              </a:path>
            </a:pathLst>
          </a:custGeom>
          <a:solidFill>
            <a:schemeClr val="bg1"/>
          </a:solidFill>
          <a:ln w="63500">
            <a:solidFill>
              <a:srgbClr val="CC00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731" tIns="90731" rIns="90731" bIns="9073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Monitor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for recovery</a:t>
            </a:r>
            <a:endParaRPr kumimoji="0" lang="en-GB" sz="1600" b="1" i="0" u="none" strike="noStrike" kern="1200" cap="none" spc="0" normalizeH="0" baseline="0" noProof="0" dirty="0">
              <a:ln>
                <a:noFill/>
              </a:ln>
              <a:solidFill>
                <a:srgbClr val="CC00FF"/>
              </a:solidFill>
              <a:effectLst/>
              <a:uLnTx/>
              <a:uFillTx/>
              <a:latin typeface="Tahoma"/>
              <a:ea typeface="+mn-ea"/>
              <a:cs typeface="+mn-cs"/>
            </a:endParaRPr>
          </a:p>
        </p:txBody>
      </p:sp>
      <p:sp>
        <p:nvSpPr>
          <p:cNvPr id="16" name="Freeform 15">
            <a:extLst>
              <a:ext uri="{FF2B5EF4-FFF2-40B4-BE49-F238E27FC236}">
                <a16:creationId xmlns:a16="http://schemas.microsoft.com/office/drawing/2014/main" id="{056D0D41-C92A-4B8B-B17D-2E69190EADD9}"/>
              </a:ext>
            </a:extLst>
          </p:cNvPr>
          <p:cNvSpPr/>
          <p:nvPr/>
        </p:nvSpPr>
        <p:spPr>
          <a:xfrm rot="5980061">
            <a:off x="5321301" y="4805363"/>
            <a:ext cx="727075" cy="0"/>
          </a:xfrm>
          <a:custGeom>
            <a:avLst/>
            <a:gdLst/>
            <a:ahLst/>
            <a:cxnLst/>
            <a:rect l="0" t="0" r="0" b="0"/>
            <a:pathLst>
              <a:path>
                <a:moveTo>
                  <a:pt x="0" y="0"/>
                </a:moveTo>
                <a:lnTo>
                  <a:pt x="72827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7" name="Freeform 16">
            <a:extLst>
              <a:ext uri="{FF2B5EF4-FFF2-40B4-BE49-F238E27FC236}">
                <a16:creationId xmlns:a16="http://schemas.microsoft.com/office/drawing/2014/main" id="{A2E0967C-5C5E-4C22-90B3-3AE6A35C890B}"/>
              </a:ext>
            </a:extLst>
          </p:cNvPr>
          <p:cNvSpPr/>
          <p:nvPr/>
        </p:nvSpPr>
        <p:spPr>
          <a:xfrm>
            <a:off x="2616210" y="4919659"/>
            <a:ext cx="1835150" cy="1008063"/>
          </a:xfrm>
          <a:custGeom>
            <a:avLst/>
            <a:gdLst>
              <a:gd name="connsiteX0" fmla="*/ 0 w 1835993"/>
              <a:gd name="connsiteY0" fmla="*/ 168051 h 1008287"/>
              <a:gd name="connsiteX1" fmla="*/ 168051 w 1835993"/>
              <a:gd name="connsiteY1" fmla="*/ 0 h 1008287"/>
              <a:gd name="connsiteX2" fmla="*/ 1667942 w 1835993"/>
              <a:gd name="connsiteY2" fmla="*/ 0 h 1008287"/>
              <a:gd name="connsiteX3" fmla="*/ 1835993 w 1835993"/>
              <a:gd name="connsiteY3" fmla="*/ 168051 h 1008287"/>
              <a:gd name="connsiteX4" fmla="*/ 1835993 w 1835993"/>
              <a:gd name="connsiteY4" fmla="*/ 840236 h 1008287"/>
              <a:gd name="connsiteX5" fmla="*/ 1667942 w 1835993"/>
              <a:gd name="connsiteY5" fmla="*/ 1008287 h 1008287"/>
              <a:gd name="connsiteX6" fmla="*/ 168051 w 1835993"/>
              <a:gd name="connsiteY6" fmla="*/ 1008287 h 1008287"/>
              <a:gd name="connsiteX7" fmla="*/ 0 w 1835993"/>
              <a:gd name="connsiteY7" fmla="*/ 840236 h 1008287"/>
              <a:gd name="connsiteX8" fmla="*/ 0 w 1835993"/>
              <a:gd name="connsiteY8" fmla="*/ 168051 h 100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5993" h="1008287">
                <a:moveTo>
                  <a:pt x="0" y="168051"/>
                </a:moveTo>
                <a:cubicBezTo>
                  <a:pt x="0" y="75239"/>
                  <a:pt x="75239" y="0"/>
                  <a:pt x="168051" y="0"/>
                </a:cubicBezTo>
                <a:lnTo>
                  <a:pt x="1667942" y="0"/>
                </a:lnTo>
                <a:cubicBezTo>
                  <a:pt x="1760754" y="0"/>
                  <a:pt x="1835993" y="75239"/>
                  <a:pt x="1835993" y="168051"/>
                </a:cubicBezTo>
                <a:lnTo>
                  <a:pt x="1835993" y="840236"/>
                </a:lnTo>
                <a:cubicBezTo>
                  <a:pt x="1835993" y="933048"/>
                  <a:pt x="1760754" y="1008287"/>
                  <a:pt x="1667942" y="1008287"/>
                </a:cubicBezTo>
                <a:lnTo>
                  <a:pt x="168051" y="1008287"/>
                </a:lnTo>
                <a:cubicBezTo>
                  <a:pt x="75239" y="1008287"/>
                  <a:pt x="0" y="933048"/>
                  <a:pt x="0" y="840236"/>
                </a:cubicBezTo>
                <a:lnTo>
                  <a:pt x="0" y="168051"/>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861" tIns="89861" rIns="89861" bIns="8986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92D050"/>
                </a:solidFill>
                <a:effectLst/>
                <a:uLnTx/>
                <a:uFillTx/>
                <a:latin typeface="Tahoma"/>
                <a:ea typeface="+mn-ea"/>
                <a:cs typeface="+mn-cs"/>
              </a:rPr>
              <a:t>Rehabilitation during delirium</a:t>
            </a:r>
          </a:p>
        </p:txBody>
      </p:sp>
      <p:sp>
        <p:nvSpPr>
          <p:cNvPr id="18" name="Freeform 17">
            <a:extLst>
              <a:ext uri="{FF2B5EF4-FFF2-40B4-BE49-F238E27FC236}">
                <a16:creationId xmlns:a16="http://schemas.microsoft.com/office/drawing/2014/main" id="{B37B660E-87E9-43EF-B006-F3DAFC898C07}"/>
              </a:ext>
            </a:extLst>
          </p:cNvPr>
          <p:cNvSpPr/>
          <p:nvPr/>
        </p:nvSpPr>
        <p:spPr>
          <a:xfrm rot="19653118">
            <a:off x="7435850" y="2230438"/>
            <a:ext cx="776288" cy="0"/>
          </a:xfrm>
          <a:custGeom>
            <a:avLst/>
            <a:gdLst/>
            <a:ahLst/>
            <a:cxnLst/>
            <a:rect l="0" t="0" r="0" b="0"/>
            <a:pathLst>
              <a:path>
                <a:moveTo>
                  <a:pt x="0" y="0"/>
                </a:moveTo>
                <a:lnTo>
                  <a:pt x="7762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Freeform 18">
            <a:extLst>
              <a:ext uri="{FF2B5EF4-FFF2-40B4-BE49-F238E27FC236}">
                <a16:creationId xmlns:a16="http://schemas.microsoft.com/office/drawing/2014/main" id="{51E9E963-389B-4416-90C7-62A5E6851054}"/>
              </a:ext>
            </a:extLst>
          </p:cNvPr>
          <p:cNvSpPr/>
          <p:nvPr/>
        </p:nvSpPr>
        <p:spPr>
          <a:xfrm>
            <a:off x="7577485" y="4815574"/>
            <a:ext cx="2389870" cy="1003300"/>
          </a:xfrm>
          <a:custGeom>
            <a:avLst/>
            <a:gdLst>
              <a:gd name="connsiteX0" fmla="*/ 0 w 2241947"/>
              <a:gd name="connsiteY0" fmla="*/ 167375 h 1004232"/>
              <a:gd name="connsiteX1" fmla="*/ 167375 w 2241947"/>
              <a:gd name="connsiteY1" fmla="*/ 0 h 1004232"/>
              <a:gd name="connsiteX2" fmla="*/ 2074572 w 2241947"/>
              <a:gd name="connsiteY2" fmla="*/ 0 h 1004232"/>
              <a:gd name="connsiteX3" fmla="*/ 2241947 w 2241947"/>
              <a:gd name="connsiteY3" fmla="*/ 167375 h 1004232"/>
              <a:gd name="connsiteX4" fmla="*/ 2241947 w 2241947"/>
              <a:gd name="connsiteY4" fmla="*/ 836857 h 1004232"/>
              <a:gd name="connsiteX5" fmla="*/ 2074572 w 2241947"/>
              <a:gd name="connsiteY5" fmla="*/ 1004232 h 1004232"/>
              <a:gd name="connsiteX6" fmla="*/ 167375 w 2241947"/>
              <a:gd name="connsiteY6" fmla="*/ 1004232 h 1004232"/>
              <a:gd name="connsiteX7" fmla="*/ 0 w 2241947"/>
              <a:gd name="connsiteY7" fmla="*/ 836857 h 1004232"/>
              <a:gd name="connsiteX8" fmla="*/ 0 w 2241947"/>
              <a:gd name="connsiteY8" fmla="*/ 167375 h 100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1947" h="1004232">
                <a:moveTo>
                  <a:pt x="0" y="167375"/>
                </a:moveTo>
                <a:cubicBezTo>
                  <a:pt x="0" y="74936"/>
                  <a:pt x="74936" y="0"/>
                  <a:pt x="167375" y="0"/>
                </a:cubicBezTo>
                <a:lnTo>
                  <a:pt x="2074572" y="0"/>
                </a:lnTo>
                <a:cubicBezTo>
                  <a:pt x="2167011" y="0"/>
                  <a:pt x="2241947" y="74936"/>
                  <a:pt x="2241947" y="167375"/>
                </a:cubicBezTo>
                <a:lnTo>
                  <a:pt x="2241947" y="836857"/>
                </a:lnTo>
                <a:cubicBezTo>
                  <a:pt x="2241947" y="929296"/>
                  <a:pt x="2167011" y="1004232"/>
                  <a:pt x="2074572" y="1004232"/>
                </a:cubicBezTo>
                <a:lnTo>
                  <a:pt x="167375" y="1004232"/>
                </a:lnTo>
                <a:cubicBezTo>
                  <a:pt x="74936" y="1004232"/>
                  <a:pt x="0" y="929296"/>
                  <a:pt x="0" y="836857"/>
                </a:cubicBezTo>
                <a:lnTo>
                  <a:pt x="0" y="167375"/>
                </a:lnTo>
                <a:close/>
              </a:path>
            </a:pathLst>
          </a:custGeom>
          <a:solidFill>
            <a:schemeClr val="bg1"/>
          </a:solidFill>
          <a:ln w="63500">
            <a:solidFill>
              <a:srgbClr val="FFFF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663" tIns="89663" rIns="89663" bIns="8966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FF00"/>
                </a:solidFill>
                <a:effectLst/>
                <a:uLnTx/>
                <a:uFillTx/>
                <a:latin typeface="Tahoma"/>
                <a:ea typeface="+mn-ea"/>
                <a:cs typeface="+mn-cs"/>
              </a:rPr>
              <a:t>Communicate with patient &amp; carers</a:t>
            </a:r>
          </a:p>
        </p:txBody>
      </p:sp>
      <p:sp>
        <p:nvSpPr>
          <p:cNvPr id="20" name="Freeform 19">
            <a:extLst>
              <a:ext uri="{FF2B5EF4-FFF2-40B4-BE49-F238E27FC236}">
                <a16:creationId xmlns:a16="http://schemas.microsoft.com/office/drawing/2014/main" id="{1D004CBB-B5E8-4196-AB1F-206D66F757B2}"/>
              </a:ext>
            </a:extLst>
          </p:cNvPr>
          <p:cNvSpPr/>
          <p:nvPr/>
        </p:nvSpPr>
        <p:spPr>
          <a:xfrm>
            <a:off x="2028769" y="2909602"/>
            <a:ext cx="1722638" cy="1416473"/>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FFCCC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dementia</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follow-up</a:t>
            </a:r>
          </a:p>
        </p:txBody>
      </p:sp>
    </p:spTree>
    <p:extLst>
      <p:ext uri="{BB962C8B-B14F-4D97-AF65-F5344CB8AC3E}">
        <p14:creationId xmlns:p14="http://schemas.microsoft.com/office/powerpoint/2010/main" val="30915500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453318" y="200672"/>
            <a:ext cx="11385755" cy="8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defRPr/>
            </a:pPr>
            <a:r>
              <a:rPr lang="en-GB" altLang="en-US" sz="3600" dirty="0">
                <a:solidFill>
                  <a:srgbClr val="FFFF00"/>
                </a:solidFill>
                <a:latin typeface="Lucida Bright" panose="02040602050505020304" pitchFamily="18" charset="0"/>
              </a:rPr>
              <a:t>Delirium at the end of life</a:t>
            </a:r>
          </a:p>
        </p:txBody>
      </p:sp>
      <p:sp>
        <p:nvSpPr>
          <p:cNvPr id="6" name="TextBox 5"/>
          <p:cNvSpPr txBox="1"/>
          <p:nvPr/>
        </p:nvSpPr>
        <p:spPr>
          <a:xfrm>
            <a:off x="413396" y="1651997"/>
            <a:ext cx="11260392" cy="4407745"/>
          </a:xfrm>
          <a:prstGeom prst="rect">
            <a:avLst/>
          </a:prstGeom>
          <a:noFill/>
        </p:spPr>
        <p:txBody>
          <a:bodyPr wrap="square" rtlCol="0">
            <a:spAutoFit/>
          </a:bodyPr>
          <a:lstStyle/>
          <a:p>
            <a:pPr lvl="0">
              <a:lnSpc>
                <a:spcPct val="200000"/>
              </a:lnSpc>
              <a:spcBef>
                <a:spcPct val="0"/>
              </a:spcBef>
              <a:defRPr/>
            </a:pPr>
            <a:r>
              <a:rPr lang="en-GB" altLang="en-US" sz="2400" b="1" dirty="0">
                <a:solidFill>
                  <a:srgbClr val="00FFFF"/>
                </a:solidFill>
                <a:latin typeface="Lucida Bright" panose="02040602050505020304" pitchFamily="18" charset="0"/>
              </a:rPr>
              <a:t>Delirium very common in last few days or weeks of life</a:t>
            </a:r>
          </a:p>
          <a:p>
            <a:pPr lvl="0">
              <a:lnSpc>
                <a:spcPct val="200000"/>
              </a:lnSpc>
              <a:spcBef>
                <a:spcPct val="0"/>
              </a:spcBef>
              <a:defRPr/>
            </a:pPr>
            <a:r>
              <a:rPr lang="en-GB" altLang="en-US" sz="2400" b="1" dirty="0">
                <a:solidFill>
                  <a:srgbClr val="00FFFF"/>
                </a:solidFill>
                <a:latin typeface="Lucida Bright" panose="02040602050505020304" pitchFamily="18" charset="0"/>
              </a:rPr>
              <a:t>Diagnosis is of value: reversal / reduced severity is sometimes possible</a:t>
            </a:r>
            <a:endParaRPr lang="en-GB" altLang="en-US" sz="2400" b="1" dirty="0">
              <a:solidFill>
                <a:srgbClr val="FBA3FD"/>
              </a:solidFill>
              <a:latin typeface="Lucida Bright" panose="02040602050505020304" pitchFamily="18" charset="0"/>
            </a:endParaRPr>
          </a:p>
          <a:p>
            <a:pPr lvl="0">
              <a:lnSpc>
                <a:spcPct val="200000"/>
              </a:lnSpc>
              <a:spcBef>
                <a:spcPct val="0"/>
              </a:spcBef>
              <a:defRPr/>
            </a:pPr>
            <a:r>
              <a:rPr lang="en-GB" altLang="en-US" sz="2400" b="1" dirty="0">
                <a:solidFill>
                  <a:srgbClr val="00FFFF"/>
                </a:solidFill>
                <a:latin typeface="Lucida Bright" panose="02040602050505020304" pitchFamily="18" charset="0"/>
              </a:rPr>
              <a:t>Worth considering treatable causes</a:t>
            </a:r>
          </a:p>
          <a:p>
            <a:pPr lvl="0">
              <a:lnSpc>
                <a:spcPct val="200000"/>
              </a:lnSpc>
              <a:spcBef>
                <a:spcPct val="0"/>
              </a:spcBef>
              <a:defRPr/>
            </a:pPr>
            <a:r>
              <a:rPr lang="en-GB" altLang="en-US" sz="2400" b="1" dirty="0">
                <a:solidFill>
                  <a:srgbClr val="00FFFF"/>
                </a:solidFill>
                <a:latin typeface="Lucida Bright" panose="02040602050505020304" pitchFamily="18" charset="0"/>
              </a:rPr>
              <a:t>Sometimes delirium is irreversible</a:t>
            </a:r>
          </a:p>
          <a:p>
            <a:pPr lvl="0">
              <a:lnSpc>
                <a:spcPct val="200000"/>
              </a:lnSpc>
              <a:spcBef>
                <a:spcPct val="0"/>
              </a:spcBef>
              <a:defRPr/>
            </a:pPr>
            <a:r>
              <a:rPr lang="en-GB" altLang="en-US" sz="2400" b="1" dirty="0">
                <a:solidFill>
                  <a:srgbClr val="00FFFF"/>
                </a:solidFill>
                <a:latin typeface="Lucida Bright" panose="02040602050505020304" pitchFamily="18" charset="0"/>
              </a:rPr>
              <a:t>Focus then is on symptoms: non-drug &amp; drug treatments</a:t>
            </a:r>
          </a:p>
          <a:p>
            <a:pPr lvl="0">
              <a:lnSpc>
                <a:spcPct val="200000"/>
              </a:lnSpc>
              <a:spcBef>
                <a:spcPct val="0"/>
              </a:spcBef>
              <a:defRPr/>
            </a:pPr>
            <a:r>
              <a:rPr lang="en-GB" altLang="en-US" sz="2400" b="1" dirty="0">
                <a:solidFill>
                  <a:srgbClr val="00FFFF"/>
                </a:solidFill>
                <a:latin typeface="Lucida Bright" panose="02040602050505020304" pitchFamily="18" charset="0"/>
              </a:rPr>
              <a:t>Antipsychotics/benzos/opioids</a:t>
            </a:r>
            <a:endParaRPr lang="en-GB" altLang="en-US" dirty="0">
              <a:solidFill>
                <a:srgbClr val="FFFFFF"/>
              </a:solidFill>
              <a:latin typeface="Lucida Bright" panose="02040602050505020304" pitchFamily="18" charset="0"/>
              <a:sym typeface="Wingdings 3" panose="05040102010807070707" pitchFamily="18" charset="2"/>
            </a:endParaRPr>
          </a:p>
        </p:txBody>
      </p:sp>
      <p:cxnSp>
        <p:nvCxnSpPr>
          <p:cNvPr id="10" name="Straight Connector 9"/>
          <p:cNvCxnSpPr/>
          <p:nvPr/>
        </p:nvCxnSpPr>
        <p:spPr>
          <a:xfrm>
            <a:off x="-22120" y="144747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6796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322870" y="2558846"/>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noProof="0" dirty="0">
                <a:solidFill>
                  <a:srgbClr val="FFFF00"/>
                </a:solidFill>
                <a:latin typeface="Lucida Bright" panose="02040602050505020304" pitchFamily="18" charset="0"/>
              </a:rPr>
              <a:t>Prevention</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418985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CFBC608-66B8-4AE5-B704-390DA1C23573}"/>
              </a:ext>
            </a:extLst>
          </p:cNvPr>
          <p:cNvSpPr txBox="1">
            <a:spLocks noChangeArrowheads="1"/>
          </p:cNvSpPr>
          <p:nvPr/>
        </p:nvSpPr>
        <p:spPr bwMode="auto">
          <a:xfrm>
            <a:off x="1906896" y="706234"/>
            <a:ext cx="8250237" cy="6408737"/>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Working definition of delirium</a:t>
            </a: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r>
              <a:rPr lang="en-GB" sz="2000" dirty="0">
                <a:solidFill>
                  <a:srgbClr val="FFFFFF"/>
                </a:solidFill>
                <a:latin typeface="Lucida Bright" panose="02040602050505020304" pitchFamily="18" charset="0"/>
              </a:rPr>
              <a:t>		</a:t>
            </a:r>
          </a:p>
          <a:p>
            <a:pPr>
              <a:lnSpc>
                <a:spcPct val="150000"/>
              </a:lnSpc>
              <a:buClr>
                <a:srgbClr val="FFFFFF"/>
              </a:buClr>
              <a:buFontTx/>
              <a:buNone/>
              <a:defRPr/>
            </a:pPr>
            <a:r>
              <a:rPr lang="en-GB" sz="2000" dirty="0">
                <a:solidFill>
                  <a:srgbClr val="FFFFFF"/>
                </a:solidFill>
                <a:latin typeface="Lucida Bright" panose="02040602050505020304" pitchFamily="18" charset="0"/>
              </a:rPr>
              <a:t>	</a:t>
            </a:r>
            <a:r>
              <a:rPr lang="en-GB" sz="2000" dirty="0">
                <a:latin typeface="Lucida Bright" panose="02040602050505020304" pitchFamily="18" charset="0"/>
              </a:rPr>
              <a:t>		</a:t>
            </a:r>
          </a:p>
          <a:p>
            <a:pPr>
              <a:lnSpc>
                <a:spcPct val="150000"/>
              </a:lnSpc>
              <a:buClr>
                <a:srgbClr val="FFFFFF"/>
              </a:buClr>
              <a:buFontTx/>
              <a:buNone/>
              <a:defRPr/>
            </a:pPr>
            <a:r>
              <a:rPr lang="en-GB" sz="2400" dirty="0">
                <a:latin typeface="Lucida Bright" panose="02040602050505020304" pitchFamily="18" charset="0"/>
                <a:sym typeface="Wingdings 3" pitchFamily="18" charset="2"/>
              </a:rPr>
              <a:t>	</a:t>
            </a:r>
          </a:p>
        </p:txBody>
      </p:sp>
      <p:sp>
        <p:nvSpPr>
          <p:cNvPr id="12291" name="Rectangle 4">
            <a:extLst>
              <a:ext uri="{FF2B5EF4-FFF2-40B4-BE49-F238E27FC236}">
                <a16:creationId xmlns:a16="http://schemas.microsoft.com/office/drawing/2014/main" id="{51BB749D-8B3A-4A38-A86E-981ACB998EC6}"/>
              </a:ext>
            </a:extLst>
          </p:cNvPr>
          <p:cNvSpPr>
            <a:spLocks noChangeArrowheads="1"/>
          </p:cNvSpPr>
          <p:nvPr/>
        </p:nvSpPr>
        <p:spPr bwMode="auto">
          <a:xfrm rot="10800000">
            <a:off x="1381991" y="2247632"/>
            <a:ext cx="8910894" cy="3787833"/>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200000"/>
              </a:lnSpc>
              <a:spcBef>
                <a:spcPct val="0"/>
              </a:spcBef>
              <a:buClrTx/>
              <a:buFontTx/>
              <a:buNone/>
            </a:pPr>
            <a:r>
              <a:rPr lang="en-GB" altLang="en-US" sz="2400" dirty="0">
                <a:latin typeface="Lucida Bright" panose="02040602050505020304" pitchFamily="18" charset="0"/>
              </a:rPr>
              <a:t>Rapid (hours, days) deterioration in mental functioning, triggered by: </a:t>
            </a:r>
          </a:p>
          <a:p>
            <a:pPr algn="ctr">
              <a:lnSpc>
                <a:spcPct val="200000"/>
              </a:lnSpc>
              <a:spcBef>
                <a:spcPct val="0"/>
              </a:spcBef>
              <a:buClrTx/>
              <a:buFontTx/>
              <a:buNone/>
            </a:pPr>
            <a:endParaRPr lang="en-GB" altLang="en-US" sz="2400" dirty="0">
              <a:latin typeface="Lucida Bright" panose="02040602050505020304" pitchFamily="18" charset="0"/>
            </a:endParaRPr>
          </a:p>
          <a:p>
            <a:pPr algn="ctr">
              <a:lnSpc>
                <a:spcPct val="200000"/>
              </a:lnSpc>
              <a:spcBef>
                <a:spcPct val="0"/>
              </a:spcBef>
              <a:buClrTx/>
              <a:buFontTx/>
              <a:buNone/>
            </a:pPr>
            <a:r>
              <a:rPr lang="en-GB" altLang="en-US" sz="2400" dirty="0">
                <a:latin typeface="Lucida Bright" panose="02040602050505020304" pitchFamily="18" charset="0"/>
              </a:rPr>
              <a:t>acute illness, injury (e.g. hip fracture), side effects of medication, surgery, etc.</a:t>
            </a:r>
          </a:p>
        </p:txBody>
      </p:sp>
    </p:spTree>
    <p:extLst>
      <p:ext uri="{BB962C8B-B14F-4D97-AF65-F5344CB8AC3E}">
        <p14:creationId xmlns:p14="http://schemas.microsoft.com/office/powerpoint/2010/main" val="156316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72845" y="188641"/>
            <a:ext cx="11385755" cy="8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defRPr/>
            </a:pPr>
            <a:r>
              <a:rPr lang="en-GB" altLang="en-US" sz="3600" dirty="0">
                <a:solidFill>
                  <a:srgbClr val="FFFF00"/>
                </a:solidFill>
                <a:latin typeface="Lucida Bright" panose="02040602050505020304" pitchFamily="18" charset="0"/>
              </a:rPr>
              <a:t>Delirium prevention</a:t>
            </a:r>
          </a:p>
        </p:txBody>
      </p:sp>
      <p:sp>
        <p:nvSpPr>
          <p:cNvPr id="2" name="TextBox 1"/>
          <p:cNvSpPr txBox="1"/>
          <p:nvPr/>
        </p:nvSpPr>
        <p:spPr>
          <a:xfrm>
            <a:off x="219152" y="1461782"/>
            <a:ext cx="4519103" cy="2800767"/>
          </a:xfrm>
          <a:prstGeom prst="rect">
            <a:avLst/>
          </a:prstGeom>
          <a:noFill/>
        </p:spPr>
        <p:txBody>
          <a:bodyPr wrap="square" rtlCol="0">
            <a:spAutoFit/>
          </a:bodyPr>
          <a:lstStyle/>
          <a:p>
            <a:pPr algn="ctr">
              <a:spcBef>
                <a:spcPct val="0"/>
              </a:spcBef>
              <a:buClrTx/>
              <a:buFontTx/>
              <a:buNone/>
              <a:defRPr/>
            </a:pPr>
            <a:r>
              <a:rPr lang="en-GB" altLang="en-US" sz="2000" b="1" u="sng" dirty="0">
                <a:solidFill>
                  <a:srgbClr val="00FFFF"/>
                </a:solidFill>
                <a:latin typeface="Lucida Bright" panose="02040602050505020304" pitchFamily="18" charset="0"/>
              </a:rPr>
              <a:t>HELP (1999): 6 domains</a:t>
            </a:r>
          </a:p>
          <a:p>
            <a:pPr>
              <a:spcBef>
                <a:spcPct val="0"/>
              </a:spcBef>
              <a:spcAft>
                <a:spcPts val="1200"/>
              </a:spcAft>
              <a:defRPr/>
            </a:pPr>
            <a:r>
              <a:rPr lang="en-GB" altLang="en-US" dirty="0">
                <a:solidFill>
                  <a:srgbClr val="FFFFFF"/>
                </a:solidFill>
                <a:latin typeface="Lucida Bright" panose="02040602050505020304" pitchFamily="18" charset="0"/>
              </a:rPr>
              <a:t>Reality orientation, sleep, mobilisation, vision, hearing, hydration.</a:t>
            </a:r>
          </a:p>
          <a:p>
            <a:pPr algn="ctr">
              <a:spcBef>
                <a:spcPct val="0"/>
              </a:spcBef>
              <a:defRPr/>
            </a:pPr>
            <a:r>
              <a:rPr lang="en-GB" altLang="en-US" sz="2000" b="1" u="sng" dirty="0">
                <a:solidFill>
                  <a:srgbClr val="00FFFF"/>
                </a:solidFill>
                <a:latin typeface="Lucida Bright" panose="02040602050505020304" pitchFamily="18" charset="0"/>
              </a:rPr>
              <a:t>HELP (2013): 9 domains</a:t>
            </a:r>
          </a:p>
          <a:p>
            <a:pPr>
              <a:spcBef>
                <a:spcPct val="0"/>
              </a:spcBef>
              <a:defRPr/>
            </a:pPr>
            <a:r>
              <a:rPr lang="en-GB" altLang="en-US" i="1" dirty="0">
                <a:solidFill>
                  <a:srgbClr val="FFFFFF"/>
                </a:solidFill>
                <a:latin typeface="Lucida Bright" panose="02040602050505020304" pitchFamily="18" charset="0"/>
              </a:rPr>
              <a:t>Added (because of NICE guidelines): </a:t>
            </a:r>
            <a:r>
              <a:rPr lang="en-GB" altLang="en-US" dirty="0">
                <a:solidFill>
                  <a:srgbClr val="FFFFFF"/>
                </a:solidFill>
                <a:latin typeface="Lucida Bright" panose="02040602050505020304" pitchFamily="18" charset="0"/>
              </a:rPr>
              <a:t>Hypoxia, infection, pain.</a:t>
            </a:r>
          </a:p>
          <a:p>
            <a:pPr>
              <a:spcBef>
                <a:spcPct val="0"/>
              </a:spcBef>
              <a:defRPr/>
            </a:pPr>
            <a:endParaRPr lang="en-GB" altLang="en-US" dirty="0">
              <a:solidFill>
                <a:srgbClr val="FFFFFF"/>
              </a:solidFill>
              <a:latin typeface="Lucida Bright" panose="02040602050505020304" pitchFamily="18" charset="0"/>
            </a:endParaRPr>
          </a:p>
          <a:p>
            <a:pPr>
              <a:spcBef>
                <a:spcPct val="0"/>
              </a:spcBef>
              <a:defRPr/>
            </a:pPr>
            <a:r>
              <a:rPr lang="en-GB" altLang="en-US" dirty="0">
                <a:solidFill>
                  <a:srgbClr val="FFFFFF"/>
                </a:solidFill>
                <a:latin typeface="Lucida Bright" panose="02040602050505020304" pitchFamily="18" charset="0"/>
              </a:rPr>
              <a:t>NB HELP requires volunteers: challenging to implement.</a:t>
            </a:r>
          </a:p>
        </p:txBody>
      </p:sp>
      <p:sp>
        <p:nvSpPr>
          <p:cNvPr id="6" name="TextBox 5"/>
          <p:cNvSpPr txBox="1"/>
          <p:nvPr/>
        </p:nvSpPr>
        <p:spPr>
          <a:xfrm>
            <a:off x="5117690" y="1419243"/>
            <a:ext cx="7074310" cy="3970318"/>
          </a:xfrm>
          <a:prstGeom prst="rect">
            <a:avLst/>
          </a:prstGeom>
          <a:noFill/>
        </p:spPr>
        <p:txBody>
          <a:bodyPr wrap="square" rtlCol="0">
            <a:spAutoFit/>
          </a:bodyPr>
          <a:lstStyle/>
          <a:p>
            <a:pPr lvl="0" algn="ctr">
              <a:lnSpc>
                <a:spcPct val="150000"/>
              </a:lnSpc>
              <a:spcBef>
                <a:spcPct val="0"/>
              </a:spcBef>
              <a:defRPr/>
            </a:pPr>
            <a:r>
              <a:rPr lang="en-GB" altLang="en-US" sz="2400" b="1" u="sng" dirty="0">
                <a:solidFill>
                  <a:srgbClr val="00FFFF"/>
                </a:solidFill>
                <a:latin typeface="Lucida Bright" panose="02040602050505020304" pitchFamily="18" charset="0"/>
              </a:rPr>
              <a:t>SIGN Guidelines (2019)</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Orientation </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Vision</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Hearing </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Sleep</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Early mobilisation</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Pain control</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Postoperative complications</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Hydration</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Nutrition</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Regulation of bladder and bowel function</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Hypoxia</a:t>
            </a:r>
          </a:p>
          <a:p>
            <a:pPr indent="-285750">
              <a:spcBef>
                <a:spcPct val="0"/>
              </a:spcBef>
              <a:buClrTx/>
              <a:buFont typeface="Arial" panose="020B0604020202020204" pitchFamily="34" charset="0"/>
              <a:buChar char="•"/>
              <a:defRPr/>
            </a:pPr>
            <a:r>
              <a:rPr lang="en-GB" altLang="en-US" dirty="0">
                <a:solidFill>
                  <a:srgbClr val="FFFFFF"/>
                </a:solidFill>
                <a:latin typeface="Lucida Bright" panose="02040602050505020304" pitchFamily="18" charset="0"/>
              </a:rPr>
              <a:t>Medication review</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936528" y="1318680"/>
            <a:ext cx="0" cy="4277591"/>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3966" y="4482072"/>
            <a:ext cx="4519103" cy="954107"/>
          </a:xfrm>
          <a:prstGeom prst="rect">
            <a:avLst/>
          </a:prstGeom>
          <a:noFill/>
        </p:spPr>
        <p:txBody>
          <a:bodyPr wrap="square" rtlCol="0">
            <a:spAutoFit/>
          </a:bodyPr>
          <a:lstStyle/>
          <a:p>
            <a:pPr algn="ctr">
              <a:spcBef>
                <a:spcPct val="0"/>
              </a:spcBef>
              <a:buClrTx/>
              <a:buFontTx/>
              <a:buNone/>
              <a:defRPr/>
            </a:pPr>
            <a:r>
              <a:rPr lang="en-GB" altLang="en-US" sz="2000" b="1" u="sng" dirty="0">
                <a:solidFill>
                  <a:srgbClr val="00FFFF"/>
                </a:solidFill>
                <a:latin typeface="Lucida Bright" panose="02040602050505020304" pitchFamily="18" charset="0"/>
              </a:rPr>
              <a:t>Domains in other studies:</a:t>
            </a:r>
          </a:p>
          <a:p>
            <a:pPr>
              <a:spcBef>
                <a:spcPct val="0"/>
              </a:spcBef>
              <a:spcAft>
                <a:spcPts val="1200"/>
              </a:spcAft>
              <a:defRPr/>
            </a:pPr>
            <a:r>
              <a:rPr lang="en-GB" altLang="en-US" dirty="0">
                <a:solidFill>
                  <a:srgbClr val="FFFFFF"/>
                </a:solidFill>
                <a:latin typeface="Lucida Bright" panose="02040602050505020304" pitchFamily="18" charset="0"/>
              </a:rPr>
              <a:t>Family involvement, cognitive stimulation.</a:t>
            </a:r>
          </a:p>
        </p:txBody>
      </p:sp>
      <p:cxnSp>
        <p:nvCxnSpPr>
          <p:cNvPr id="11" name="Straight Connector 10"/>
          <p:cNvCxnSpPr/>
          <p:nvPr/>
        </p:nvCxnSpPr>
        <p:spPr>
          <a:xfrm>
            <a:off x="-22120" y="5596271"/>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93965" y="5756364"/>
            <a:ext cx="11816873" cy="1005403"/>
          </a:xfrm>
          <a:prstGeom prst="rect">
            <a:avLst/>
          </a:prstGeom>
          <a:noFill/>
        </p:spPr>
        <p:txBody>
          <a:bodyPr wrap="square" rtlCol="0">
            <a:spAutoFit/>
          </a:bodyPr>
          <a:lstStyle/>
          <a:p>
            <a:pPr algn="ctr">
              <a:spcBef>
                <a:spcPct val="0"/>
              </a:spcBef>
              <a:spcAft>
                <a:spcPts val="200"/>
              </a:spcAft>
              <a:buClrTx/>
              <a:buFontTx/>
              <a:buNone/>
              <a:defRPr/>
            </a:pPr>
            <a:r>
              <a:rPr lang="en-GB" altLang="en-US" sz="2000" b="1" u="sng" dirty="0">
                <a:solidFill>
                  <a:srgbClr val="00FFFF"/>
                </a:solidFill>
                <a:latin typeface="Lucida Bright" panose="02040602050505020304" pitchFamily="18" charset="0"/>
              </a:rPr>
              <a:t>Systematic review &amp; meta-analysis: </a:t>
            </a:r>
            <a:r>
              <a:rPr lang="en-GB" altLang="en-US" sz="2000" b="1" u="sng" dirty="0" err="1">
                <a:solidFill>
                  <a:srgbClr val="00FFFF"/>
                </a:solidFill>
                <a:latin typeface="Lucida Bright" panose="02040602050505020304" pitchFamily="18" charset="0"/>
              </a:rPr>
              <a:t>Ludolph</a:t>
            </a:r>
            <a:r>
              <a:rPr lang="en-GB" altLang="en-US" sz="2000" b="1" u="sng" dirty="0">
                <a:solidFill>
                  <a:srgbClr val="00FFFF"/>
                </a:solidFill>
                <a:latin typeface="Lucida Bright" panose="02040602050505020304" pitchFamily="18" charset="0"/>
              </a:rPr>
              <a:t> et al. 2020</a:t>
            </a:r>
          </a:p>
          <a:p>
            <a:pPr>
              <a:spcBef>
                <a:spcPct val="0"/>
              </a:spcBef>
              <a:spcAft>
                <a:spcPts val="200"/>
              </a:spcAft>
              <a:defRPr/>
            </a:pPr>
            <a:r>
              <a:rPr lang="en-GB" altLang="en-US" dirty="0">
                <a:solidFill>
                  <a:srgbClr val="FFFFFF"/>
                </a:solidFill>
                <a:latin typeface="Lucida Bright" panose="02040602050505020304" pitchFamily="18" charset="0"/>
              </a:rPr>
              <a:t>8 RCTs; 3 HELP-based. Significant effect on risk of delirium; not on duration, falls, LOS, mortality.</a:t>
            </a:r>
          </a:p>
          <a:p>
            <a:pPr>
              <a:spcBef>
                <a:spcPct val="0"/>
              </a:spcBef>
              <a:spcAft>
                <a:spcPts val="200"/>
              </a:spcAft>
              <a:defRPr/>
            </a:pPr>
            <a:r>
              <a:rPr lang="en-GB" altLang="en-US" dirty="0">
                <a:solidFill>
                  <a:srgbClr val="FFFFFF"/>
                </a:solidFill>
                <a:latin typeface="Lucida Bright" panose="02040602050505020304" pitchFamily="18" charset="0"/>
              </a:rPr>
              <a:t>NB no difference between HELP &amp; non-HELP – i.e. volunteers not required for all prevention protocols</a:t>
            </a:r>
          </a:p>
        </p:txBody>
      </p:sp>
    </p:spTree>
    <p:extLst>
      <p:ext uri="{BB962C8B-B14F-4D97-AF65-F5344CB8AC3E}">
        <p14:creationId xmlns:p14="http://schemas.microsoft.com/office/powerpoint/2010/main" val="30230506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395059" y="2322094"/>
            <a:ext cx="7669162" cy="176754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noProof="0" dirty="0">
                <a:solidFill>
                  <a:srgbClr val="FFFF00"/>
                </a:solidFill>
                <a:latin typeface="Lucida Bright" panose="02040602050505020304" pitchFamily="18" charset="0"/>
              </a:rPr>
              <a:t>Improving the whole system of care</a:t>
            </a:r>
          </a:p>
        </p:txBody>
      </p:sp>
    </p:spTree>
    <p:extLst>
      <p:ext uri="{BB962C8B-B14F-4D97-AF65-F5344CB8AC3E}">
        <p14:creationId xmlns:p14="http://schemas.microsoft.com/office/powerpoint/2010/main" val="26115559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833132" y="1317172"/>
            <a:ext cx="6595829" cy="4946872"/>
          </a:xfrm>
          <a:prstGeom prst="rect">
            <a:avLst/>
          </a:prstGeom>
        </p:spPr>
      </p:pic>
      <p:sp>
        <p:nvSpPr>
          <p:cNvPr id="4" name="Title 1">
            <a:extLst>
              <a:ext uri="{FF2B5EF4-FFF2-40B4-BE49-F238E27FC236}">
                <a16:creationId xmlns:a16="http://schemas.microsoft.com/office/drawing/2014/main" id="{9A37754A-320E-4AE5-B55F-C31BA6AB2FB8}"/>
              </a:ext>
            </a:extLst>
          </p:cNvPr>
          <p:cNvSpPr txBox="1">
            <a:spLocks/>
          </p:cNvSpPr>
          <p:nvPr/>
        </p:nvSpPr>
        <p:spPr bwMode="auto">
          <a:xfrm>
            <a:off x="2244847"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marL="342900" indent="-342900" algn="ctr" defTabSz="-13873163" rtl="0" eaLnBrk="0" fontAlgn="base" hangingPunct="0">
              <a:spcBef>
                <a:spcPct val="0"/>
              </a:spcBef>
              <a:spcAft>
                <a:spcPct val="0"/>
              </a:spcAft>
              <a:defRPr sz="2800" b="1">
                <a:solidFill>
                  <a:schemeClr val="tx2"/>
                </a:solidFill>
                <a:latin typeface="+mj-lt"/>
                <a:ea typeface="+mj-ea"/>
                <a:cs typeface="+mj-cs"/>
              </a:defRPr>
            </a:lvl1pPr>
            <a:lvl2pPr marL="342900" indent="-342900" algn="ctr" defTabSz="-13873163" rtl="0" eaLnBrk="0" fontAlgn="base" hangingPunct="0">
              <a:spcBef>
                <a:spcPct val="0"/>
              </a:spcBef>
              <a:spcAft>
                <a:spcPct val="0"/>
              </a:spcAft>
              <a:defRPr sz="2800" b="1">
                <a:solidFill>
                  <a:schemeClr val="tx2"/>
                </a:solidFill>
                <a:effectLst>
                  <a:outerShdw blurRad="38100" dist="38100" dir="2700000" algn="tl">
                    <a:srgbClr val="FFFFFF"/>
                  </a:outerShdw>
                </a:effectLst>
                <a:latin typeface="Tahoma"/>
              </a:defRPr>
            </a:lvl2pPr>
            <a:lvl3pPr marL="342900" indent="-342900" algn="ctr" defTabSz="-13873163" rtl="0" eaLnBrk="0" fontAlgn="base" hangingPunct="0">
              <a:spcBef>
                <a:spcPct val="0"/>
              </a:spcBef>
              <a:spcAft>
                <a:spcPct val="0"/>
              </a:spcAft>
              <a:defRPr sz="2800" b="1">
                <a:solidFill>
                  <a:schemeClr val="tx2"/>
                </a:solidFill>
                <a:effectLst>
                  <a:outerShdw blurRad="38100" dist="38100" dir="2700000" algn="tl">
                    <a:srgbClr val="FFFFFF"/>
                  </a:outerShdw>
                </a:effectLst>
                <a:latin typeface="Tahoma"/>
              </a:defRPr>
            </a:lvl3pPr>
            <a:lvl4pPr marL="342900" indent="-342900" algn="ctr" defTabSz="-13873163" rtl="0" eaLnBrk="0" fontAlgn="base" hangingPunct="0">
              <a:spcBef>
                <a:spcPct val="0"/>
              </a:spcBef>
              <a:spcAft>
                <a:spcPct val="0"/>
              </a:spcAft>
              <a:defRPr sz="2800" b="1">
                <a:solidFill>
                  <a:schemeClr val="tx2"/>
                </a:solidFill>
                <a:effectLst>
                  <a:outerShdw blurRad="38100" dist="38100" dir="2700000" algn="tl">
                    <a:srgbClr val="FFFFFF"/>
                  </a:outerShdw>
                </a:effectLst>
                <a:latin typeface="Tahoma"/>
              </a:defRPr>
            </a:lvl4pPr>
            <a:lvl5pPr marL="342900" indent="-342900" algn="ctr" defTabSz="-13873163" rtl="0" eaLnBrk="0" fontAlgn="base" hangingPunct="0">
              <a:spcBef>
                <a:spcPct val="0"/>
              </a:spcBef>
              <a:spcAft>
                <a:spcPct val="0"/>
              </a:spcAft>
              <a:defRPr sz="2800" b="1">
                <a:solidFill>
                  <a:schemeClr val="tx2"/>
                </a:solidFill>
                <a:effectLst>
                  <a:outerShdw blurRad="38100" dist="38100" dir="2700000" algn="tl">
                    <a:srgbClr val="FFFFFF"/>
                  </a:outerShdw>
                </a:effectLst>
                <a:latin typeface="Tahoma"/>
              </a:defRPr>
            </a:lvl5pPr>
            <a:lvl6pPr marL="457200" algn="ctr" eaLnBrk="0" fontAlgn="base" hangingPunct="0">
              <a:spcBef>
                <a:spcPct val="0"/>
              </a:spcBef>
              <a:spcAft>
                <a:spcPct val="0"/>
              </a:spcAft>
              <a:defRPr sz="2800" b="1">
                <a:solidFill>
                  <a:schemeClr val="tx2">
                    <a:alpha val="100000"/>
                  </a:schemeClr>
                </a:solidFill>
                <a:effectLst>
                  <a:outerShdw blurRad="38100" dist="38100" dir="2700000" algn="tl">
                    <a:srgbClr val="000000">
                      <a:alpha val="43137"/>
                    </a:srgbClr>
                  </a:outerShdw>
                </a:effectLst>
                <a:latin typeface="Tahoma"/>
              </a:defRPr>
            </a:lvl6pPr>
            <a:lvl7pPr marL="914400" algn="ctr" eaLnBrk="0" fontAlgn="base" hangingPunct="0">
              <a:spcBef>
                <a:spcPct val="0"/>
              </a:spcBef>
              <a:spcAft>
                <a:spcPct val="0"/>
              </a:spcAft>
              <a:defRPr sz="2800" b="1">
                <a:solidFill>
                  <a:schemeClr val="tx2">
                    <a:alpha val="100000"/>
                  </a:schemeClr>
                </a:solidFill>
                <a:effectLst>
                  <a:outerShdw blurRad="38100" dist="38100" dir="2700000" algn="tl">
                    <a:srgbClr val="000000">
                      <a:alpha val="43137"/>
                    </a:srgbClr>
                  </a:outerShdw>
                </a:effectLst>
                <a:latin typeface="Tahoma"/>
              </a:defRPr>
            </a:lvl7pPr>
            <a:lvl8pPr marL="1371600" algn="ctr" eaLnBrk="0" fontAlgn="base" hangingPunct="0">
              <a:spcBef>
                <a:spcPct val="0"/>
              </a:spcBef>
              <a:spcAft>
                <a:spcPct val="0"/>
              </a:spcAft>
              <a:defRPr sz="2800" b="1">
                <a:solidFill>
                  <a:schemeClr val="tx2">
                    <a:alpha val="100000"/>
                  </a:schemeClr>
                </a:solidFill>
                <a:effectLst>
                  <a:outerShdw blurRad="38100" dist="38100" dir="2700000" algn="tl">
                    <a:srgbClr val="000000">
                      <a:alpha val="43137"/>
                    </a:srgbClr>
                  </a:outerShdw>
                </a:effectLst>
                <a:latin typeface="Tahoma"/>
              </a:defRPr>
            </a:lvl8pPr>
            <a:lvl9pPr marL="1828800" algn="ctr" eaLnBrk="0" fontAlgn="base" hangingPunct="0">
              <a:spcBef>
                <a:spcPct val="0"/>
              </a:spcBef>
              <a:spcAft>
                <a:spcPct val="0"/>
              </a:spcAft>
              <a:defRPr sz="2800" b="1">
                <a:solidFill>
                  <a:schemeClr val="tx2">
                    <a:alpha val="100000"/>
                  </a:schemeClr>
                </a:solidFill>
                <a:effectLst>
                  <a:outerShdw blurRad="38100" dist="38100" dir="2700000" algn="tl">
                    <a:srgbClr val="000000">
                      <a:alpha val="43137"/>
                    </a:srgbClr>
                  </a:outerShdw>
                </a:effectLst>
                <a:latin typeface="Tahoma"/>
              </a:defRPr>
            </a:lvl9pPr>
          </a:lstStyle>
          <a:p>
            <a:pPr>
              <a:defRPr/>
            </a:pPr>
            <a:r>
              <a:rPr lang="en-GB" altLang="en-US" sz="3600" kern="0" dirty="0">
                <a:solidFill>
                  <a:srgbClr val="FFFF00"/>
                </a:solidFill>
                <a:latin typeface="Lucida Bright" panose="02040602050505020304" pitchFamily="18" charset="0"/>
              </a:rPr>
              <a:t>Multiple ingredients</a:t>
            </a:r>
          </a:p>
        </p:txBody>
      </p:sp>
    </p:spTree>
    <p:extLst>
      <p:ext uri="{BB962C8B-B14F-4D97-AF65-F5344CB8AC3E}">
        <p14:creationId xmlns:p14="http://schemas.microsoft.com/office/powerpoint/2010/main" val="1983882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3479898" y="2262986"/>
            <a:ext cx="3841555" cy="1949894"/>
          </a:xfrm>
          <a:prstGeom prst="rect">
            <a:avLst/>
          </a:prstGeom>
          <a:solidFill>
            <a:srgbClr val="0070C0"/>
          </a:solidFill>
          <a:ln w="9525">
            <a:solidFill>
              <a:schemeClr val="tx1"/>
            </a:solidFill>
            <a:miter lim="800000"/>
            <a:headEnd/>
            <a:tailEnd/>
          </a:ln>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150000"/>
              </a:lnSpc>
              <a:spcBef>
                <a:spcPct val="0"/>
              </a:spcBef>
              <a:buClrTx/>
              <a:buFontTx/>
              <a:buNone/>
            </a:pPr>
            <a:r>
              <a:rPr lang="en-GB" altLang="en-US" sz="2800" dirty="0">
                <a:latin typeface="Lucida Bright" panose="02040602050505020304" pitchFamily="18" charset="0"/>
              </a:rPr>
              <a:t>Implementing</a:t>
            </a:r>
          </a:p>
          <a:p>
            <a:pPr algn="ctr" eaLnBrk="1" hangingPunct="1">
              <a:lnSpc>
                <a:spcPct val="150000"/>
              </a:lnSpc>
              <a:spcBef>
                <a:spcPct val="0"/>
              </a:spcBef>
              <a:buClrTx/>
              <a:buFontTx/>
              <a:buNone/>
            </a:pPr>
            <a:r>
              <a:rPr lang="en-GB" altLang="en-US" sz="2800" dirty="0">
                <a:latin typeface="Lucida Bright" panose="02040602050505020304" pitchFamily="18" charset="0"/>
              </a:rPr>
              <a:t>guidelines: ingredients</a:t>
            </a:r>
          </a:p>
        </p:txBody>
      </p:sp>
      <p:sp>
        <p:nvSpPr>
          <p:cNvPr id="68612" name="TextBox 1"/>
          <p:cNvSpPr txBox="1">
            <a:spLocks noChangeArrowheads="1"/>
          </p:cNvSpPr>
          <p:nvPr/>
        </p:nvSpPr>
        <p:spPr bwMode="auto">
          <a:xfrm>
            <a:off x="515093" y="4893591"/>
            <a:ext cx="4537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400" dirty="0">
                <a:solidFill>
                  <a:srgbClr val="66FF33"/>
                </a:solidFill>
                <a:latin typeface="Lucida Bright" panose="02040602050505020304" pitchFamily="18" charset="0"/>
              </a:rPr>
              <a:t>Quality improvement</a:t>
            </a:r>
          </a:p>
        </p:txBody>
      </p:sp>
      <p:sp>
        <p:nvSpPr>
          <p:cNvPr id="68613" name="TextBox 1"/>
          <p:cNvSpPr txBox="1">
            <a:spLocks noChangeArrowheads="1"/>
          </p:cNvSpPr>
          <p:nvPr/>
        </p:nvSpPr>
        <p:spPr bwMode="auto">
          <a:xfrm>
            <a:off x="515094" y="2744708"/>
            <a:ext cx="45370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400" b="0" dirty="0">
                <a:solidFill>
                  <a:srgbClr val="FFFFFF"/>
                </a:solidFill>
                <a:latin typeface="Lucida Bright" panose="02040602050505020304" pitchFamily="18" charset="0"/>
              </a:rPr>
              <a:t>Attitudes &amp;</a:t>
            </a:r>
          </a:p>
          <a:p>
            <a:pPr>
              <a:spcBef>
                <a:spcPct val="0"/>
              </a:spcBef>
              <a:buClrTx/>
              <a:buFontTx/>
              <a:buNone/>
            </a:pPr>
            <a:r>
              <a:rPr lang="en-GB" altLang="en-US" sz="2400" b="0" dirty="0">
                <a:solidFill>
                  <a:srgbClr val="FFFFFF"/>
                </a:solidFill>
                <a:latin typeface="Lucida Bright" panose="02040602050505020304" pitchFamily="18" charset="0"/>
              </a:rPr>
              <a:t>culture</a:t>
            </a:r>
          </a:p>
        </p:txBody>
      </p:sp>
      <p:sp>
        <p:nvSpPr>
          <p:cNvPr id="68614" name="TextBox 1"/>
          <p:cNvSpPr txBox="1">
            <a:spLocks noChangeArrowheads="1"/>
          </p:cNvSpPr>
          <p:nvPr/>
        </p:nvSpPr>
        <p:spPr bwMode="auto">
          <a:xfrm>
            <a:off x="2378132" y="1329912"/>
            <a:ext cx="4537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400" b="0" dirty="0">
                <a:solidFill>
                  <a:srgbClr val="FFFFFF"/>
                </a:solidFill>
                <a:latin typeface="Lucida Bright" panose="02040602050505020304" pitchFamily="18" charset="0"/>
              </a:rPr>
              <a:t>Skills</a:t>
            </a:r>
          </a:p>
        </p:txBody>
      </p:sp>
      <p:sp>
        <p:nvSpPr>
          <p:cNvPr id="68616" name="TextBox 1"/>
          <p:cNvSpPr txBox="1">
            <a:spLocks noChangeArrowheads="1"/>
          </p:cNvSpPr>
          <p:nvPr/>
        </p:nvSpPr>
        <p:spPr bwMode="auto">
          <a:xfrm>
            <a:off x="6614581" y="2882925"/>
            <a:ext cx="63849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400" dirty="0">
                <a:solidFill>
                  <a:srgbClr val="66FF33"/>
                </a:solidFill>
                <a:latin typeface="Lucida Bright" panose="02040602050505020304" pitchFamily="18" charset="0"/>
              </a:rPr>
              <a:t>Institutional knowledge </a:t>
            </a:r>
          </a:p>
          <a:p>
            <a:pPr algn="ctr">
              <a:spcBef>
                <a:spcPct val="0"/>
              </a:spcBef>
              <a:buClrTx/>
              <a:buFontTx/>
              <a:buNone/>
            </a:pPr>
            <a:r>
              <a:rPr lang="en-GB" altLang="en-US" sz="2400" dirty="0">
                <a:solidFill>
                  <a:srgbClr val="66FF33"/>
                </a:solidFill>
                <a:latin typeface="Lucida Bright" panose="02040602050505020304" pitchFamily="18" charset="0"/>
              </a:rPr>
              <a:t>+ support</a:t>
            </a:r>
          </a:p>
        </p:txBody>
      </p:sp>
      <p:sp>
        <p:nvSpPr>
          <p:cNvPr id="68617" name="TextBox 1"/>
          <p:cNvSpPr txBox="1">
            <a:spLocks noChangeArrowheads="1"/>
          </p:cNvSpPr>
          <p:nvPr/>
        </p:nvSpPr>
        <p:spPr bwMode="auto">
          <a:xfrm>
            <a:off x="3670659" y="420604"/>
            <a:ext cx="4537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400" b="0" dirty="0">
                <a:solidFill>
                  <a:srgbClr val="FFFFFF"/>
                </a:solidFill>
                <a:latin typeface="Lucida Bright" panose="02040602050505020304" pitchFamily="18" charset="0"/>
              </a:rPr>
              <a:t>Basic knowledge in practitioners</a:t>
            </a:r>
          </a:p>
        </p:txBody>
      </p:sp>
      <p:sp>
        <p:nvSpPr>
          <p:cNvPr id="10" name="TextBox 1"/>
          <p:cNvSpPr txBox="1">
            <a:spLocks noChangeArrowheads="1"/>
          </p:cNvSpPr>
          <p:nvPr/>
        </p:nvSpPr>
        <p:spPr bwMode="auto">
          <a:xfrm>
            <a:off x="8341890" y="1330209"/>
            <a:ext cx="36335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400" dirty="0">
                <a:solidFill>
                  <a:srgbClr val="66FF33"/>
                </a:solidFill>
                <a:latin typeface="Lucida Bright" panose="02040602050505020304" pitchFamily="18" charset="0"/>
              </a:rPr>
              <a:t>Effective processes</a:t>
            </a:r>
          </a:p>
        </p:txBody>
      </p:sp>
      <p:sp>
        <p:nvSpPr>
          <p:cNvPr id="11" name="TextBox 1"/>
          <p:cNvSpPr txBox="1">
            <a:spLocks noChangeArrowheads="1"/>
          </p:cNvSpPr>
          <p:nvPr/>
        </p:nvSpPr>
        <p:spPr bwMode="auto">
          <a:xfrm>
            <a:off x="-945022" y="353076"/>
            <a:ext cx="4537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400" dirty="0">
                <a:solidFill>
                  <a:srgbClr val="66FF33"/>
                </a:solidFill>
                <a:latin typeface="Lucida Bright" panose="02040602050505020304" pitchFamily="18" charset="0"/>
              </a:rPr>
              <a:t>Education</a:t>
            </a:r>
          </a:p>
        </p:txBody>
      </p:sp>
      <p:cxnSp>
        <p:nvCxnSpPr>
          <p:cNvPr id="3" name="Straight Arrow Connector 2"/>
          <p:cNvCxnSpPr/>
          <p:nvPr/>
        </p:nvCxnSpPr>
        <p:spPr>
          <a:xfrm>
            <a:off x="1323515" y="884903"/>
            <a:ext cx="0" cy="17550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a:off x="2020529" y="835735"/>
            <a:ext cx="357603" cy="45190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2203518" y="636060"/>
            <a:ext cx="2044017" cy="2145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1"/>
          <p:cNvSpPr txBox="1">
            <a:spLocks noChangeArrowheads="1"/>
          </p:cNvSpPr>
          <p:nvPr/>
        </p:nvSpPr>
        <p:spPr bwMode="auto">
          <a:xfrm>
            <a:off x="7025361" y="5777122"/>
            <a:ext cx="4537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400" dirty="0">
                <a:solidFill>
                  <a:srgbClr val="66FF33"/>
                </a:solidFill>
                <a:latin typeface="Lucida Bright" panose="02040602050505020304" pitchFamily="18" charset="0"/>
              </a:rPr>
              <a:t>Policy </a:t>
            </a:r>
            <a:r>
              <a:rPr lang="en-GB" altLang="en-US" sz="2400" dirty="0">
                <a:solidFill>
                  <a:srgbClr val="66FF33"/>
                </a:solidFill>
                <a:latin typeface="Lucida Bright" panose="02040602050505020304" pitchFamily="18" charset="0"/>
                <a:sym typeface="Wingdings 3" panose="05040102010807070707" pitchFamily="18" charset="2"/>
              </a:rPr>
              <a:t> </a:t>
            </a:r>
            <a:r>
              <a:rPr lang="en-GB" altLang="en-US" sz="2400" dirty="0">
                <a:solidFill>
                  <a:srgbClr val="66FF33"/>
                </a:solidFill>
                <a:latin typeface="Lucida Bright" panose="02040602050505020304" pitchFamily="18" charset="0"/>
              </a:rPr>
              <a:t>Standards</a:t>
            </a:r>
          </a:p>
        </p:txBody>
      </p:sp>
      <p:sp>
        <p:nvSpPr>
          <p:cNvPr id="20" name="TextBox 1"/>
          <p:cNvSpPr txBox="1">
            <a:spLocks noChangeArrowheads="1"/>
          </p:cNvSpPr>
          <p:nvPr/>
        </p:nvSpPr>
        <p:spPr bwMode="auto">
          <a:xfrm>
            <a:off x="1707446" y="5777420"/>
            <a:ext cx="4537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400" dirty="0">
                <a:solidFill>
                  <a:srgbClr val="66FF33"/>
                </a:solidFill>
                <a:latin typeface="Lucida Bright" panose="02040602050505020304" pitchFamily="18" charset="0"/>
              </a:rPr>
              <a:t>Audit (measurement)</a:t>
            </a:r>
          </a:p>
        </p:txBody>
      </p:sp>
      <p:sp>
        <p:nvSpPr>
          <p:cNvPr id="15" name="TextBox 1"/>
          <p:cNvSpPr txBox="1">
            <a:spLocks noChangeArrowheads="1"/>
          </p:cNvSpPr>
          <p:nvPr/>
        </p:nvSpPr>
        <p:spPr bwMode="auto">
          <a:xfrm>
            <a:off x="6397527" y="4825428"/>
            <a:ext cx="6384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400" dirty="0">
                <a:solidFill>
                  <a:srgbClr val="66FF33"/>
                </a:solidFill>
                <a:latin typeface="Lucida Bright" panose="02040602050505020304" pitchFamily="18" charset="0"/>
              </a:rPr>
              <a:t>Government support</a:t>
            </a:r>
          </a:p>
        </p:txBody>
      </p:sp>
    </p:spTree>
    <p:extLst>
      <p:ext uri="{BB962C8B-B14F-4D97-AF65-F5344CB8AC3E}">
        <p14:creationId xmlns:p14="http://schemas.microsoft.com/office/powerpoint/2010/main" val="13857236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2"/>
          <p:cNvSpPr txBox="1">
            <a:spLocks noChangeArrowheads="1"/>
          </p:cNvSpPr>
          <p:nvPr/>
        </p:nvSpPr>
        <p:spPr bwMode="auto">
          <a:xfrm>
            <a:off x="2614614" y="1455739"/>
            <a:ext cx="6669087" cy="1006475"/>
          </a:xfrm>
          <a:prstGeom prst="rect">
            <a:avLst/>
          </a:prstGeom>
          <a:noFill/>
          <a:ln>
            <a:noFill/>
          </a:ln>
          <a:effectLst/>
          <a:extLst>
            <a:ext uri="{909E8E84-426E-40DD-AFC4-6F175D3DCCD1}">
              <a14:hiddenFill xmlns:a14="http://schemas.microsoft.com/office/drawing/2010/main">
                <a:solidFill>
                  <a:srgbClr val="000066"/>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fontAlgn="base" hangingPunct="0">
              <a:spcBef>
                <a:spcPct val="0"/>
              </a:spcBef>
              <a:spcAft>
                <a:spcPct val="0"/>
              </a:spcAft>
              <a:buClr>
                <a:srgbClr val="FFFF00"/>
              </a:buClr>
              <a:buNone/>
              <a:defRPr/>
            </a:pPr>
            <a:endParaRPr lang="en-GB" altLang="en-US" sz="2000" b="0">
              <a:solidFill>
                <a:srgbClr val="00FFFF"/>
              </a:solidFill>
              <a:latin typeface="Tahoma" panose="020B0604030504040204" pitchFamily="34" charset="0"/>
              <a:cs typeface="Times New Roman" panose="02020603050405020304" pitchFamily="18" charset="0"/>
            </a:endParaRPr>
          </a:p>
          <a:p>
            <a:pPr algn="ctr" eaLnBrk="0" fontAlgn="base" hangingPunct="0">
              <a:spcBef>
                <a:spcPct val="0"/>
              </a:spcBef>
              <a:spcAft>
                <a:spcPct val="0"/>
              </a:spcAft>
              <a:buClr>
                <a:srgbClr val="FFFF00"/>
              </a:buClr>
              <a:buFontTx/>
              <a:buChar char="•"/>
              <a:defRPr/>
            </a:pPr>
            <a:endParaRPr lang="en-GB" altLang="en-US" sz="2000" b="0">
              <a:solidFill>
                <a:srgbClr val="00FFFF"/>
              </a:solidFill>
              <a:latin typeface="Tahoma" panose="020B0604030504040204" pitchFamily="34" charset="0"/>
              <a:cs typeface="Times New Roman" panose="02020603050405020304" pitchFamily="18" charset="0"/>
            </a:endParaRPr>
          </a:p>
          <a:p>
            <a:pPr lvl="1" algn="ctr" eaLnBrk="0" fontAlgn="base" hangingPunct="0">
              <a:spcBef>
                <a:spcPct val="0"/>
              </a:spcBef>
              <a:spcAft>
                <a:spcPct val="0"/>
              </a:spcAft>
              <a:buClr>
                <a:srgbClr val="FFFF00"/>
              </a:buClr>
              <a:buFontTx/>
              <a:buAutoNum type="alphaLcParenBoth"/>
              <a:defRPr/>
            </a:pPr>
            <a:endParaRPr lang="en-GB" altLang="en-US" sz="2000">
              <a:solidFill>
                <a:srgbClr val="00FFFF"/>
              </a:solidFill>
              <a:latin typeface="Tahoma" panose="020B0604030504040204" pitchFamily="34" charset="0"/>
              <a:cs typeface="Times New Roman" panose="02020603050405020304" pitchFamily="18" charset="0"/>
            </a:endParaRPr>
          </a:p>
        </p:txBody>
      </p:sp>
      <p:sp>
        <p:nvSpPr>
          <p:cNvPr id="135171" name="Text Box 3"/>
          <p:cNvSpPr txBox="1">
            <a:spLocks noChangeArrowheads="1"/>
          </p:cNvSpPr>
          <p:nvPr/>
        </p:nvSpPr>
        <p:spPr bwMode="auto">
          <a:xfrm>
            <a:off x="1919288" y="1089026"/>
            <a:ext cx="8424862" cy="2062103"/>
          </a:xfrm>
          <a:prstGeom prst="rect">
            <a:avLst/>
          </a:prstGeom>
          <a:noFill/>
          <a:ln>
            <a:noFill/>
          </a:ln>
          <a:effectLst/>
          <a:extLst>
            <a:ext uri="{909E8E84-426E-40DD-AFC4-6F175D3DCCD1}">
              <a14:hiddenFill xmlns:a14="http://schemas.microsoft.com/office/drawing/2010/main">
                <a:solidFill>
                  <a:srgbClr val="000066"/>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fontAlgn="base" hangingPunct="0">
              <a:spcBef>
                <a:spcPct val="0"/>
              </a:spcBef>
              <a:spcAft>
                <a:spcPct val="0"/>
              </a:spcAft>
              <a:buClrTx/>
              <a:buNone/>
              <a:defRPr/>
            </a:pPr>
            <a:endParaRPr lang="en-GB" altLang="en-US" sz="2800">
              <a:solidFill>
                <a:srgbClr val="00FFFF"/>
              </a:solidFill>
              <a:latin typeface="Tahoma" panose="020B0604030504040204" pitchFamily="34" charset="0"/>
            </a:endParaRPr>
          </a:p>
          <a:p>
            <a:pPr algn="ctr" eaLnBrk="0" fontAlgn="base" hangingPunct="0">
              <a:spcBef>
                <a:spcPct val="0"/>
              </a:spcBef>
              <a:spcAft>
                <a:spcPct val="0"/>
              </a:spcAft>
              <a:buClrTx/>
              <a:buNone/>
              <a:defRPr/>
            </a:pPr>
            <a:endParaRPr lang="en-GB" altLang="en-US" sz="2800">
              <a:solidFill>
                <a:srgbClr val="FF3300"/>
              </a:solidFill>
              <a:latin typeface="Tahoma" panose="020B0604030504040204" pitchFamily="34" charset="0"/>
            </a:endParaRPr>
          </a:p>
          <a:p>
            <a:pPr algn="ctr" eaLnBrk="0" fontAlgn="base" hangingPunct="0">
              <a:spcBef>
                <a:spcPct val="0"/>
              </a:spcBef>
              <a:spcAft>
                <a:spcPct val="0"/>
              </a:spcAft>
              <a:buClr>
                <a:srgbClr val="FFFFCC"/>
              </a:buClr>
              <a:buNone/>
              <a:defRPr/>
            </a:pPr>
            <a:endParaRPr lang="en-GB" altLang="en-US" sz="2400" b="0">
              <a:solidFill>
                <a:srgbClr val="FFFF00"/>
              </a:solidFill>
              <a:latin typeface="Tahoma" panose="020B0604030504040204" pitchFamily="34" charset="0"/>
            </a:endParaRPr>
          </a:p>
          <a:p>
            <a:pPr algn="ctr" eaLnBrk="0" fontAlgn="base" hangingPunct="0">
              <a:spcBef>
                <a:spcPct val="0"/>
              </a:spcBef>
              <a:spcAft>
                <a:spcPct val="0"/>
              </a:spcAft>
              <a:buClr>
                <a:srgbClr val="FFFFCC"/>
              </a:buClr>
              <a:buFontTx/>
              <a:buChar char="•"/>
              <a:defRPr/>
            </a:pPr>
            <a:endParaRPr lang="en-GB" altLang="en-US" sz="2400" b="0">
              <a:solidFill>
                <a:srgbClr val="FFFF00"/>
              </a:solidFill>
              <a:latin typeface="Tahoma" panose="020B0604030504040204" pitchFamily="34" charset="0"/>
              <a:cs typeface="Times New Roman" panose="02020603050405020304" pitchFamily="18" charset="0"/>
            </a:endParaRPr>
          </a:p>
          <a:p>
            <a:pPr algn="ctr" eaLnBrk="0" fontAlgn="base" hangingPunct="0">
              <a:spcBef>
                <a:spcPct val="0"/>
              </a:spcBef>
              <a:spcAft>
                <a:spcPct val="0"/>
              </a:spcAft>
              <a:buClr>
                <a:srgbClr val="FFFFCC"/>
              </a:buClr>
              <a:buNone/>
              <a:defRPr/>
            </a:pPr>
            <a:endParaRPr lang="en-GB" altLang="en-US" sz="2400">
              <a:solidFill>
                <a:srgbClr val="00FFFF"/>
              </a:solidFill>
              <a:latin typeface="Tahoma" panose="020B0604030504040204" pitchFamily="34" charset="0"/>
              <a:cs typeface="Times New Roman" panose="02020603050405020304" pitchFamily="18" charset="0"/>
            </a:endParaRPr>
          </a:p>
        </p:txBody>
      </p:sp>
      <p:sp>
        <p:nvSpPr>
          <p:cNvPr id="135172" name="Text Box 4"/>
          <p:cNvSpPr txBox="1">
            <a:spLocks noChangeArrowheads="1"/>
          </p:cNvSpPr>
          <p:nvPr/>
        </p:nvSpPr>
        <p:spPr bwMode="auto">
          <a:xfrm>
            <a:off x="1928390" y="3751264"/>
            <a:ext cx="181822" cy="340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fontAlgn="base" hangingPunct="0">
              <a:spcBef>
                <a:spcPct val="0"/>
              </a:spcBef>
              <a:spcAft>
                <a:spcPct val="0"/>
              </a:spcAft>
              <a:buClrTx/>
              <a:buNone/>
              <a:defRPr/>
            </a:pPr>
            <a:endParaRPr lang="en-GB" altLang="en-US" sz="1600">
              <a:solidFill>
                <a:srgbClr val="FFFFCC"/>
              </a:solidFill>
              <a:latin typeface="Tahoma" panose="020B0604030504040204" pitchFamily="34" charset="0"/>
            </a:endParaRPr>
          </a:p>
        </p:txBody>
      </p:sp>
      <p:sp>
        <p:nvSpPr>
          <p:cNvPr id="135173" name="Text Box 5"/>
          <p:cNvSpPr txBox="1">
            <a:spLocks noChangeArrowheads="1"/>
          </p:cNvSpPr>
          <p:nvPr/>
        </p:nvSpPr>
        <p:spPr bwMode="auto">
          <a:xfrm>
            <a:off x="890716" y="4692134"/>
            <a:ext cx="11185933" cy="1633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ClrTx/>
              <a:buNone/>
              <a:defRPr/>
            </a:pPr>
            <a:endParaRPr lang="en-GB" altLang="en-US" sz="2000" b="0" dirty="0">
              <a:solidFill>
                <a:srgbClr val="FFFFFF"/>
              </a:solidFill>
              <a:latin typeface="Lucida Bright" panose="02040602050505020304" pitchFamily="18" charset="0"/>
            </a:endParaRPr>
          </a:p>
          <a:p>
            <a:pPr eaLnBrk="0" fontAlgn="base" hangingPunct="0">
              <a:spcBef>
                <a:spcPct val="0"/>
              </a:spcBef>
              <a:spcAft>
                <a:spcPct val="0"/>
              </a:spcAft>
              <a:buClrTx/>
              <a:buNone/>
              <a:defRPr/>
            </a:pPr>
            <a:r>
              <a:rPr lang="en-GB" altLang="en-US" sz="2000" b="0" dirty="0">
                <a:solidFill>
                  <a:srgbClr val="FFFFFF"/>
                </a:solidFill>
                <a:latin typeface="Lucida Bright" panose="02040602050505020304" pitchFamily="18" charset="0"/>
              </a:rPr>
              <a:t>N=42 studies</a:t>
            </a:r>
          </a:p>
          <a:p>
            <a:pPr eaLnBrk="0" fontAlgn="base" hangingPunct="0">
              <a:spcBef>
                <a:spcPct val="0"/>
              </a:spcBef>
              <a:spcAft>
                <a:spcPct val="0"/>
              </a:spcAft>
              <a:buClrTx/>
              <a:buNone/>
              <a:defRPr/>
            </a:pPr>
            <a:endParaRPr lang="en-GB" altLang="en-US" sz="2000" b="0" dirty="0">
              <a:solidFill>
                <a:srgbClr val="FFFFFF"/>
              </a:solidFill>
              <a:latin typeface="Lucida Bright" panose="02040602050505020304" pitchFamily="18" charset="0"/>
            </a:endParaRPr>
          </a:p>
          <a:p>
            <a:pPr lvl="0">
              <a:spcBef>
                <a:spcPct val="0"/>
              </a:spcBef>
              <a:buClrTx/>
              <a:buNone/>
              <a:defRPr/>
            </a:pPr>
            <a:r>
              <a:rPr lang="en-GB" altLang="en-US" sz="2000" b="0" dirty="0">
                <a:solidFill>
                  <a:srgbClr val="00FFFF"/>
                </a:solidFill>
                <a:latin typeface="Lucida Bright" panose="02040602050505020304" pitchFamily="18" charset="0"/>
              </a:rPr>
              <a:t>“Taken together, these findings would support the hypothesis that education can improve staff learning and </a:t>
            </a:r>
            <a:r>
              <a:rPr lang="en-GB" altLang="en-US" sz="2000" b="0" dirty="0">
                <a:solidFill>
                  <a:srgbClr val="66FF33"/>
                </a:solidFill>
                <a:latin typeface="Lucida Bright" panose="02040602050505020304" pitchFamily="18" charset="0"/>
              </a:rPr>
              <a:t>patient healthcare outcomes</a:t>
            </a:r>
            <a:r>
              <a:rPr lang="en-GB" altLang="en-US" sz="2000" b="0" dirty="0">
                <a:solidFill>
                  <a:srgbClr val="00FFFF"/>
                </a:solidFill>
                <a:latin typeface="Lucida Bright" panose="02040602050505020304" pitchFamily="18" charset="0"/>
              </a:rPr>
              <a:t> in research settings.”</a:t>
            </a:r>
          </a:p>
        </p:txBody>
      </p:sp>
      <p:sp>
        <p:nvSpPr>
          <p:cNvPr id="135174" name="Rectangle 6"/>
          <p:cNvSpPr>
            <a:spLocks noGrp="1" noChangeArrowheads="1"/>
          </p:cNvSpPr>
          <p:nvPr>
            <p:ph type="title"/>
          </p:nvPr>
        </p:nvSpPr>
        <p:spPr>
          <a:xfrm>
            <a:off x="0" y="111347"/>
            <a:ext cx="12175958" cy="9461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0000"/>
          </a:bodyPr>
          <a:lstStyle/>
          <a:p>
            <a:r>
              <a:rPr lang="en-GB" altLang="en-US" dirty="0"/>
              <a:t>Education improves delirium care: systematic review</a:t>
            </a:r>
            <a:endParaRPr lang="en-US" altLang="en-US" dirty="0">
              <a:effectLst/>
            </a:endParaRPr>
          </a:p>
        </p:txBody>
      </p:sp>
      <p:pic>
        <p:nvPicPr>
          <p:cNvPr id="3" name="Picture 2" descr="Graphical user interface, text, application, email&#10;&#10;Description automatically generated">
            <a:extLst>
              <a:ext uri="{FF2B5EF4-FFF2-40B4-BE49-F238E27FC236}">
                <a16:creationId xmlns:a16="http://schemas.microsoft.com/office/drawing/2014/main" id="{74E5336E-D8F7-4B58-BA0F-9A953E0BB3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0904" y="1668087"/>
            <a:ext cx="7701630" cy="2966083"/>
          </a:xfrm>
          <a:prstGeom prst="rect">
            <a:avLst/>
          </a:prstGeom>
        </p:spPr>
      </p:pic>
    </p:spTree>
    <p:extLst>
      <p:ext uri="{BB962C8B-B14F-4D97-AF65-F5344CB8AC3E}">
        <p14:creationId xmlns:p14="http://schemas.microsoft.com/office/powerpoint/2010/main" val="8495720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K:\DI&amp;IS\Enabling improvement of care of older people in hospital\Improvement Planning Session 11 Sep 2013\Photos\photo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2755" y="5321231"/>
            <a:ext cx="160337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274539" y="0"/>
            <a:ext cx="11689772" cy="1143000"/>
          </a:xfrm>
        </p:spPr>
        <p:txBody>
          <a:bodyPr>
            <a:noAutofit/>
          </a:bodyPr>
          <a:lstStyle/>
          <a:p>
            <a:pPr>
              <a:defRPr/>
            </a:pPr>
            <a:r>
              <a:rPr lang="en-GB" dirty="0"/>
              <a:t>Improvement and engagement events</a:t>
            </a:r>
            <a:br>
              <a:rPr lang="en-GB" dirty="0"/>
            </a:br>
            <a:endParaRPr lang="en-GB" dirty="0"/>
          </a:p>
        </p:txBody>
      </p:sp>
      <p:pic>
        <p:nvPicPr>
          <p:cNvPr id="52228" name="Picture 3" descr="K:\DI&amp;IS\Enabling improvement of care of older people in hospital\Improvement Planning Session 11 Sep 2013\Photos\photo7.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079876" y="1196975"/>
            <a:ext cx="1871663" cy="1398588"/>
          </a:xfrm>
          <a:ln>
            <a:miter lim="800000"/>
            <a:headEnd/>
            <a:tailEnd/>
          </a:ln>
        </p:spPr>
      </p:pic>
      <p:pic>
        <p:nvPicPr>
          <p:cNvPr id="52229" name="Picture 4" descr="K:\DI&amp;IS\Enabling improvement of care of older people in hospital\Improvement Planning Session 11 Sep 2013\Photos\Jennifer's photos\fomatted\CSC_033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9206" y="3410744"/>
            <a:ext cx="1366837"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5" descr="K:\DI&amp;IS\Enabling improvement of care of older people in hospital\Improvement Planning Session 11 Sep 2013\Photos\Jennifer's photos\fomatted\CSC_035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90944" y="2814818"/>
            <a:ext cx="1409700"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6" descr="K:\DI&amp;IS\Enabling improvement of care of older people in hospital\Improvement Planning Session 11 Sep 2013\Photos\Jennifer's photos\fomatted\CSC_035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3950" y="4283075"/>
            <a:ext cx="1800225"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7" descr="K:\DI&amp;IS\Enabling improvement of care of older people in hospital\Improvement Planning Session 11 Sep 2013\Photos\Jennifer's photos\fomatted\CSC_037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3401" y="5464176"/>
            <a:ext cx="17748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Picture 8" descr="K:\DI&amp;IS\Enabling improvement of care of older people in hospital\Improvement Planning Session 11 Sep 2013\Photos\Jennifer's photos\fomatted\CSC_037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11563" y="5045076"/>
            <a:ext cx="936625"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4" name="Picture 9" descr="K:\DI&amp;IS\Enabling improvement of care of older people in hospital\Improvement Planning Session 11 Sep 2013\Photos\Jennifer's photos\fomatted\DSC_0325.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89183" y="1202099"/>
            <a:ext cx="2339975" cy="120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5" name="Picture 10" descr="K:\DI&amp;IS\Enabling improvement of care of older people in hospital\Improvement Planning Session 11 Sep 2013\Photos\Jennifer's photos\fomatted\DSC_034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4357" y="5634038"/>
            <a:ext cx="2122488"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6" name="Picture 11" descr="K:\DI&amp;IS\Enabling improvement of care of older people in hospital\Improvement Planning Session 11 Sep 2013\Photos\Jennifer's photos\fomatted\DSC_035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5047" y="2743201"/>
            <a:ext cx="413861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7" name="Picture 12" descr="K:\DI&amp;IS\Enabling improvement of care of older people in hospital\Improvement Planning Session 11 Sep 2013\Photos\Jennifer's photos\fomatted\DSC_0393.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71482" y="934641"/>
            <a:ext cx="205105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8" name="Picture 13" descr="K:\DI&amp;IS\Enabling improvement of care of older people in hospital\Improvement Planning Session 11 Sep 2013\Photos\Jennifer's photos\fomatted\DSC_0395.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90125" y="4869802"/>
            <a:ext cx="1811337"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9" name="Picture 14" descr="K:\DI&amp;IS\Enabling improvement of care of older people in hospital\Improvement Planning Session 11 Sep 2013\Photos\Jennifer's photos\fomatted\DSC_0396.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875517" y="1299948"/>
            <a:ext cx="1317625"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0" name="Picture 15" descr="K:\DI&amp;IS\Enabling improvement of care of older people in hospital\Improvement Planning Session 11 Sep 2013\Photos\Jennifer's photos\fomatted\DSC_0398.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00186" y="4411664"/>
            <a:ext cx="2484438"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2" name="Picture 2" descr="K:\DI&amp;IS\Enabling improvement of care of older people in hospital\Improvement Planning Session 11 Sep 2013\Photos\Jennifer's photos\fomatted\DSC_0414.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55545" y="1298575"/>
            <a:ext cx="1255712"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3" name="Picture 2" descr="K:\DI&amp;IS\Enabling improvement of care of older people in hospital\Improvement Planning Session 28Mar13\Photos\IMG_0082.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668273" y="2643767"/>
            <a:ext cx="2071688"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88304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descr="\\mvmsan.mvm.ed.ac.uk\mvmhome2\amaclull\Win7\Desktop\Delirium - fact sheet for hospital managers - Scottish Delirium Association - AUG 2013.ti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4276" y="-14288"/>
            <a:ext cx="4862513"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80200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 Box 2"/>
          <p:cNvSpPr txBox="1">
            <a:spLocks noChangeArrowheads="1"/>
          </p:cNvSpPr>
          <p:nvPr/>
        </p:nvSpPr>
        <p:spPr bwMode="auto">
          <a:xfrm>
            <a:off x="1161473" y="9613"/>
            <a:ext cx="9849207" cy="818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lnSpc>
                <a:spcPct val="150000"/>
              </a:lnSpc>
              <a:buClr>
                <a:schemeClr val="accent1"/>
              </a:buClr>
              <a:defRPr sz="2000" b="1">
                <a:solidFill>
                  <a:srgbClr val="FFFFFF"/>
                </a:solidFill>
                <a:latin typeface="Tahoma" panose="020B0604030504040204" pitchFamily="34"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ClrTx/>
              <a:defRPr/>
            </a:pPr>
            <a:r>
              <a:rPr lang="en-GB" altLang="en-US" sz="3600" dirty="0">
                <a:solidFill>
                  <a:srgbClr val="FFFF00"/>
                </a:solidFill>
                <a:latin typeface="Lucida Bright" panose="02040602050505020304" pitchFamily="18" charset="0"/>
              </a:rPr>
              <a:t>Delirium coding in NHS Scotland</a:t>
            </a:r>
            <a:endParaRPr lang="en-GB" altLang="en-US" sz="3600" dirty="0">
              <a:latin typeface="Lucida Bright" panose="02040602050505020304" pitchFamily="18" charset="0"/>
            </a:endParaRPr>
          </a:p>
        </p:txBody>
      </p:sp>
      <p:sp>
        <p:nvSpPr>
          <p:cNvPr id="11" name="TextBox 10"/>
          <p:cNvSpPr txBox="1"/>
          <p:nvPr/>
        </p:nvSpPr>
        <p:spPr>
          <a:xfrm>
            <a:off x="378424" y="683153"/>
            <a:ext cx="11415304" cy="1200329"/>
          </a:xfrm>
          <a:prstGeom prst="rect">
            <a:avLst/>
          </a:prstGeom>
          <a:noFill/>
        </p:spPr>
        <p:txBody>
          <a:bodyPr wrap="none" rtlCol="0">
            <a:spAutoFit/>
          </a:bodyPr>
          <a:lstStyle/>
          <a:p>
            <a:pPr marL="285750" indent="-285750">
              <a:buFont typeface="Wingdings 3" panose="05040102010807070707" pitchFamily="18" charset="2"/>
              <a:buChar char="Æ"/>
            </a:pPr>
            <a:endParaRPr lang="en-GB" sz="2400" dirty="0">
              <a:latin typeface="Lucida Bright" panose="02040602050505020304" pitchFamily="18" charset="0"/>
            </a:endParaRPr>
          </a:p>
          <a:p>
            <a:r>
              <a:rPr lang="en-GB" sz="2400" dirty="0">
                <a:latin typeface="Lucida Bright" panose="02040602050505020304" pitchFamily="18" charset="0"/>
              </a:rPr>
              <a:t>Hospital administrative data (whole population) show </a:t>
            </a:r>
            <a:r>
              <a:rPr lang="en-GB" sz="2400" dirty="0">
                <a:latin typeface="Lucida Bright" panose="02040602050505020304" pitchFamily="18" charset="0"/>
                <a:sym typeface="Wingdings 3" panose="05040102010807070707" pitchFamily="18" charset="2"/>
              </a:rPr>
              <a:t> in delirium coding</a:t>
            </a:r>
            <a:endParaRPr lang="en-GB" sz="2400" dirty="0">
              <a:latin typeface="Lucida Bright" panose="02040602050505020304" pitchFamily="18" charset="0"/>
            </a:endParaRPr>
          </a:p>
          <a:p>
            <a:endParaRPr lang="en-GB" sz="2400" dirty="0">
              <a:latin typeface="Lucida Bright" panose="02040602050505020304" pitchFamily="18" charset="0"/>
            </a:endParaRPr>
          </a:p>
        </p:txBody>
      </p:sp>
      <p:grpSp>
        <p:nvGrpSpPr>
          <p:cNvPr id="18" name="Group 17"/>
          <p:cNvGrpSpPr/>
          <p:nvPr/>
        </p:nvGrpSpPr>
        <p:grpSpPr>
          <a:xfrm>
            <a:off x="2559445" y="1883482"/>
            <a:ext cx="7053261" cy="4547940"/>
            <a:chOff x="345438" y="3454568"/>
            <a:chExt cx="4930492" cy="3097796"/>
          </a:xfrm>
        </p:grpSpPr>
        <p:sp>
          <p:nvSpPr>
            <p:cNvPr id="6" name="TextBox 5"/>
            <p:cNvSpPr txBox="1"/>
            <p:nvPr/>
          </p:nvSpPr>
          <p:spPr>
            <a:xfrm>
              <a:off x="1741307" y="6195977"/>
              <a:ext cx="2189707" cy="356387"/>
            </a:xfrm>
            <a:prstGeom prst="rect">
              <a:avLst/>
            </a:prstGeom>
            <a:noFill/>
          </p:spPr>
          <p:txBody>
            <a:bodyPr wrap="none" rtlCol="0">
              <a:spAutoFit/>
            </a:bodyPr>
            <a:lstStyle/>
            <a:p>
              <a:r>
                <a:rPr lang="en-GB" sz="2800" dirty="0">
                  <a:solidFill>
                    <a:srgbClr val="00FFFF"/>
                  </a:solidFill>
                </a:rPr>
                <a:t>Year (N~700,000/</a:t>
              </a:r>
              <a:r>
                <a:rPr lang="en-GB" sz="2800" dirty="0" err="1">
                  <a:solidFill>
                    <a:srgbClr val="00FFFF"/>
                  </a:solidFill>
                </a:rPr>
                <a:t>yr</a:t>
              </a:r>
              <a:r>
                <a:rPr lang="en-GB" sz="2800" dirty="0">
                  <a:solidFill>
                    <a:srgbClr val="00FFFF"/>
                  </a:solidFill>
                </a:rPr>
                <a:t>)</a:t>
              </a:r>
            </a:p>
          </p:txBody>
        </p:sp>
        <p:sp>
          <p:nvSpPr>
            <p:cNvPr id="7" name="TextBox 6"/>
            <p:cNvSpPr txBox="1"/>
            <p:nvPr/>
          </p:nvSpPr>
          <p:spPr>
            <a:xfrm rot="16200000">
              <a:off x="-681357" y="4628992"/>
              <a:ext cx="2376311" cy="322721"/>
            </a:xfrm>
            <a:prstGeom prst="rect">
              <a:avLst/>
            </a:prstGeom>
            <a:noFill/>
          </p:spPr>
          <p:txBody>
            <a:bodyPr wrap="none" rtlCol="0">
              <a:spAutoFit/>
            </a:bodyPr>
            <a:lstStyle/>
            <a:p>
              <a:r>
                <a:rPr lang="en-GB" sz="2400" dirty="0">
                  <a:solidFill>
                    <a:srgbClr val="00FFFF"/>
                  </a:solidFill>
                </a:rPr>
                <a:t>Delirium in discharge code</a:t>
              </a:r>
            </a:p>
          </p:txBody>
        </p:sp>
        <p:pic>
          <p:nvPicPr>
            <p:cNvPr id="17" name="Picture 16"/>
            <p:cNvPicPr>
              <a:picLocks noChangeAspect="1"/>
            </p:cNvPicPr>
            <p:nvPr/>
          </p:nvPicPr>
          <p:blipFill>
            <a:blip r:embed="rId3"/>
            <a:stretch>
              <a:fillRect/>
            </a:stretch>
          </p:blipFill>
          <p:spPr>
            <a:xfrm>
              <a:off x="691341" y="3454568"/>
              <a:ext cx="4584589" cy="2755631"/>
            </a:xfrm>
            <a:prstGeom prst="rect">
              <a:avLst/>
            </a:prstGeom>
          </p:spPr>
        </p:pic>
      </p:grpSp>
      <p:sp>
        <p:nvSpPr>
          <p:cNvPr id="20" name="TextBox 19"/>
          <p:cNvSpPr txBox="1"/>
          <p:nvPr/>
        </p:nvSpPr>
        <p:spPr>
          <a:xfrm>
            <a:off x="2645797" y="6488668"/>
            <a:ext cx="9546203" cy="369332"/>
          </a:xfrm>
          <a:prstGeom prst="rect">
            <a:avLst/>
          </a:prstGeom>
          <a:noFill/>
        </p:spPr>
        <p:txBody>
          <a:bodyPr wrap="none" rtlCol="0">
            <a:spAutoFit/>
          </a:bodyPr>
          <a:lstStyle/>
          <a:p>
            <a:r>
              <a:rPr lang="en-GB" dirty="0">
                <a:solidFill>
                  <a:srgbClr val="FFFF00"/>
                </a:solidFill>
                <a:latin typeface="Lucida Bright" panose="02040602050505020304" pitchFamily="18" charset="0"/>
              </a:rPr>
              <a:t>MacLullich &amp; Jackson, unpublished. Data from Public Health Scotland (Government)</a:t>
            </a:r>
          </a:p>
        </p:txBody>
      </p:sp>
    </p:spTree>
    <p:extLst>
      <p:ext uri="{BB962C8B-B14F-4D97-AF65-F5344CB8AC3E}">
        <p14:creationId xmlns:p14="http://schemas.microsoft.com/office/powerpoint/2010/main" val="15670027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1901763" y="2370220"/>
            <a:ext cx="8409299" cy="176754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noProof="0" dirty="0">
                <a:solidFill>
                  <a:srgbClr val="FFFF00"/>
                </a:solidFill>
                <a:latin typeface="Lucida Bright" panose="02040602050505020304" pitchFamily="18" charset="0"/>
              </a:rPr>
              <a:t>Conclusions and resources</a:t>
            </a:r>
          </a:p>
        </p:txBody>
      </p:sp>
    </p:spTree>
    <p:extLst>
      <p:ext uri="{BB962C8B-B14F-4D97-AF65-F5344CB8AC3E}">
        <p14:creationId xmlns:p14="http://schemas.microsoft.com/office/powerpoint/2010/main" val="17994854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80219" y="291880"/>
            <a:ext cx="11385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None/>
            </a:pPr>
            <a:r>
              <a:rPr lang="en-GB" altLang="en-US" sz="3600" dirty="0">
                <a:solidFill>
                  <a:srgbClr val="FFFF00"/>
                </a:solidFill>
                <a:latin typeface="Lucida Bright" panose="02040602050505020304" pitchFamily="18" charset="0"/>
              </a:rPr>
              <a:t>Conclusions</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806245" y="1477941"/>
            <a:ext cx="11385755" cy="5497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250000"/>
              </a:lnSpc>
              <a:spcBef>
                <a:spcPct val="0"/>
              </a:spcBef>
              <a:buClrTx/>
              <a:buFontTx/>
              <a:buNone/>
            </a:pPr>
            <a:r>
              <a:rPr lang="en-GB" altLang="en-US" sz="2000" dirty="0">
                <a:latin typeface="Lucida Bright" panose="02040602050505020304" pitchFamily="18" charset="0"/>
              </a:rPr>
              <a:t>Delirium = a </a:t>
            </a:r>
            <a:r>
              <a:rPr lang="en-GB" altLang="en-US" sz="2400" dirty="0">
                <a:latin typeface="Lucida Bright" panose="02040602050505020304" pitchFamily="18" charset="0"/>
              </a:rPr>
              <a:t>complex</a:t>
            </a:r>
            <a:r>
              <a:rPr lang="en-GB" altLang="en-US" sz="2000" dirty="0">
                <a:latin typeface="Lucida Bright" panose="02040602050505020304" pitchFamily="18" charset="0"/>
              </a:rPr>
              <a:t> challenge</a:t>
            </a:r>
          </a:p>
          <a:p>
            <a:pPr eaLnBrk="1" hangingPunct="1">
              <a:lnSpc>
                <a:spcPct val="250000"/>
              </a:lnSpc>
              <a:spcBef>
                <a:spcPct val="0"/>
              </a:spcBef>
              <a:buClrTx/>
              <a:buFontTx/>
              <a:buNone/>
            </a:pPr>
            <a:r>
              <a:rPr lang="en-GB" altLang="en-US" sz="2000" dirty="0">
                <a:latin typeface="Lucida Bright" panose="02040602050505020304" pitchFamily="18" charset="0"/>
              </a:rPr>
              <a:t>Good care starts with detection</a:t>
            </a:r>
          </a:p>
          <a:p>
            <a:pPr eaLnBrk="1" hangingPunct="1">
              <a:lnSpc>
                <a:spcPct val="250000"/>
              </a:lnSpc>
              <a:spcBef>
                <a:spcPct val="0"/>
              </a:spcBef>
              <a:buClrTx/>
              <a:buFontTx/>
              <a:buNone/>
            </a:pPr>
            <a:r>
              <a:rPr lang="en-GB" altLang="en-US" sz="2000" dirty="0">
                <a:latin typeface="Lucida Bright" panose="02040602050505020304" pitchFamily="18" charset="0"/>
              </a:rPr>
              <a:t>Treatment involves multiple areas: causes, Rx of distress, etc.</a:t>
            </a:r>
          </a:p>
          <a:p>
            <a:pPr eaLnBrk="1" hangingPunct="1">
              <a:lnSpc>
                <a:spcPct val="250000"/>
              </a:lnSpc>
              <a:spcBef>
                <a:spcPct val="0"/>
              </a:spcBef>
              <a:buClrTx/>
              <a:buFontTx/>
              <a:buNone/>
            </a:pPr>
            <a:r>
              <a:rPr lang="en-GB" altLang="en-US" sz="2000" dirty="0">
                <a:latin typeface="Lucida Bright" panose="02040602050505020304" pitchFamily="18" charset="0"/>
              </a:rPr>
              <a:t>Some delirium can be prevented</a:t>
            </a:r>
          </a:p>
          <a:p>
            <a:pPr eaLnBrk="1" hangingPunct="1">
              <a:lnSpc>
                <a:spcPct val="250000"/>
              </a:lnSpc>
              <a:spcBef>
                <a:spcPct val="0"/>
              </a:spcBef>
              <a:buClrTx/>
              <a:buFontTx/>
              <a:buNone/>
            </a:pPr>
            <a:r>
              <a:rPr lang="en-GB" altLang="en-US" sz="2000" dirty="0">
                <a:latin typeface="Lucida Bright" panose="02040602050505020304" pitchFamily="18" charset="0"/>
              </a:rPr>
              <a:t>Whole system care improvements requires multiple actions</a:t>
            </a:r>
          </a:p>
          <a:p>
            <a:pPr eaLnBrk="1" hangingPunct="1">
              <a:lnSpc>
                <a:spcPct val="250000"/>
              </a:lnSpc>
              <a:spcBef>
                <a:spcPct val="0"/>
              </a:spcBef>
              <a:buClrTx/>
              <a:buFontTx/>
              <a:buNone/>
            </a:pPr>
            <a:r>
              <a:rPr lang="en-GB" altLang="en-US" sz="2000" dirty="0">
                <a:latin typeface="Lucida Bright" panose="02040602050505020304" pitchFamily="18" charset="0"/>
              </a:rPr>
              <a:t>Education for all staff is at the core of improvement </a:t>
            </a:r>
          </a:p>
          <a:p>
            <a:pPr eaLnBrk="1" hangingPunct="1">
              <a:lnSpc>
                <a:spcPct val="250000"/>
              </a:lnSpc>
              <a:spcBef>
                <a:spcPct val="0"/>
              </a:spcBef>
              <a:buClrTx/>
              <a:buFontTx/>
              <a:buNone/>
            </a:pPr>
            <a:endParaRPr lang="en-GB" altLang="en-US" sz="2000" dirty="0">
              <a:latin typeface="Lucida Bright" panose="02040602050505020304" pitchFamily="18" charset="0"/>
            </a:endParaRPr>
          </a:p>
        </p:txBody>
      </p:sp>
    </p:spTree>
    <p:extLst>
      <p:ext uri="{BB962C8B-B14F-4D97-AF65-F5344CB8AC3E}">
        <p14:creationId xmlns:p14="http://schemas.microsoft.com/office/powerpoint/2010/main" val="2676512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a:extLst>
              <a:ext uri="{FF2B5EF4-FFF2-40B4-BE49-F238E27FC236}">
                <a16:creationId xmlns:a16="http://schemas.microsoft.com/office/drawing/2014/main" id="{51BB749D-8B3A-4A38-A86E-981ACB998EC6}"/>
              </a:ext>
            </a:extLst>
          </p:cNvPr>
          <p:cNvSpPr>
            <a:spLocks noChangeArrowheads="1"/>
          </p:cNvSpPr>
          <p:nvPr/>
        </p:nvSpPr>
        <p:spPr bwMode="auto">
          <a:xfrm rot="10800000">
            <a:off x="1970881" y="2414847"/>
            <a:ext cx="8250237" cy="1110177"/>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pPr>
            <a:r>
              <a:rPr lang="en-GB" altLang="en-US" sz="4400" dirty="0">
                <a:solidFill>
                  <a:srgbClr val="FFFFFF"/>
                </a:solidFill>
                <a:latin typeface="Lucida Bright" panose="02040602050505020304" pitchFamily="18" charset="0"/>
              </a:rPr>
              <a:t>“A change in the patient”</a:t>
            </a:r>
            <a:endParaRPr lang="en-GB" altLang="en-US" sz="4400" dirty="0">
              <a:solidFill>
                <a:srgbClr val="00FFFF"/>
              </a:solidFill>
              <a:latin typeface="Lucida Bright" panose="02040602050505020304" pitchFamily="18" charset="0"/>
            </a:endParaRPr>
          </a:p>
        </p:txBody>
      </p:sp>
    </p:spTree>
    <p:extLst>
      <p:ext uri="{BB962C8B-B14F-4D97-AF65-F5344CB8AC3E}">
        <p14:creationId xmlns:p14="http://schemas.microsoft.com/office/powerpoint/2010/main" val="17154123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80219" y="388132"/>
            <a:ext cx="11385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None/>
            </a:pPr>
            <a:r>
              <a:rPr lang="en-GB" altLang="en-US" sz="3600" dirty="0">
                <a:solidFill>
                  <a:srgbClr val="FFFF00"/>
                </a:solidFill>
                <a:latin typeface="Lucida Bright" panose="02040602050505020304" pitchFamily="18" charset="0"/>
              </a:rPr>
              <a:t>Resources</a:t>
            </a:r>
          </a:p>
        </p:txBody>
      </p:sp>
      <p:cxnSp>
        <p:nvCxnSpPr>
          <p:cNvPr id="10" name="Straight Connector 9"/>
          <p:cNvCxnSpPr/>
          <p:nvPr/>
        </p:nvCxnSpPr>
        <p:spPr>
          <a:xfrm>
            <a:off x="-22120" y="1426964"/>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709411" y="1680505"/>
            <a:ext cx="11385755" cy="4574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250000"/>
              </a:lnSpc>
              <a:spcBef>
                <a:spcPct val="0"/>
              </a:spcBef>
              <a:buClrTx/>
              <a:buFontTx/>
              <a:buNone/>
            </a:pPr>
            <a:r>
              <a:rPr lang="en-GB" altLang="en-US" sz="2000" dirty="0">
                <a:latin typeface="Lucida Bright" panose="02040602050505020304" pitchFamily="18" charset="0"/>
              </a:rPr>
              <a:t>SIGN Guidelines on delirium</a:t>
            </a:r>
          </a:p>
          <a:p>
            <a:pPr eaLnBrk="1" hangingPunct="1">
              <a:lnSpc>
                <a:spcPct val="250000"/>
              </a:lnSpc>
              <a:spcBef>
                <a:spcPct val="0"/>
              </a:spcBef>
              <a:buClrTx/>
              <a:buFontTx/>
              <a:buNone/>
            </a:pPr>
            <a:r>
              <a:rPr lang="en-GB" altLang="en-US" sz="2000" dirty="0">
                <a:latin typeface="Lucida Bright" panose="02040602050505020304" pitchFamily="18" charset="0"/>
              </a:rPr>
              <a:t>https://dementia-united.org.uk/delirium</a:t>
            </a:r>
          </a:p>
          <a:p>
            <a:pPr eaLnBrk="1" hangingPunct="1">
              <a:lnSpc>
                <a:spcPct val="250000"/>
              </a:lnSpc>
              <a:spcBef>
                <a:spcPct val="0"/>
              </a:spcBef>
              <a:buClrTx/>
              <a:buFontTx/>
              <a:buNone/>
            </a:pPr>
            <a:r>
              <a:rPr lang="en-GB" altLang="en-US" sz="2000" dirty="0">
                <a:latin typeface="Lucida Bright" panose="02040602050505020304" pitchFamily="18" charset="0"/>
              </a:rPr>
              <a:t>www.deliriumday.com</a:t>
            </a:r>
          </a:p>
          <a:p>
            <a:pPr eaLnBrk="1" hangingPunct="1">
              <a:lnSpc>
                <a:spcPct val="250000"/>
              </a:lnSpc>
              <a:spcBef>
                <a:spcPct val="0"/>
              </a:spcBef>
              <a:buClrTx/>
              <a:buFontTx/>
              <a:buNone/>
            </a:pPr>
            <a:r>
              <a:rPr lang="en-GB" altLang="en-US" sz="2000" dirty="0">
                <a:latin typeface="Lucida Bright" panose="02040602050505020304" pitchFamily="18" charset="0"/>
              </a:rPr>
              <a:t>www.the4AT.com (4AT info + general guide to delirium care)</a:t>
            </a:r>
          </a:p>
          <a:p>
            <a:pPr eaLnBrk="1" hangingPunct="1">
              <a:lnSpc>
                <a:spcPct val="250000"/>
              </a:lnSpc>
              <a:spcBef>
                <a:spcPct val="0"/>
              </a:spcBef>
              <a:buClrTx/>
              <a:buFontTx/>
              <a:buNone/>
            </a:pPr>
            <a:r>
              <a:rPr lang="en-GB" altLang="en-US" sz="2000" dirty="0">
                <a:latin typeface="Lucida Bright" panose="02040602050505020304" pitchFamily="18" charset="0"/>
              </a:rPr>
              <a:t>Marie Curie website: delirium in palliative care</a:t>
            </a:r>
          </a:p>
          <a:p>
            <a:pPr eaLnBrk="1" hangingPunct="1">
              <a:lnSpc>
                <a:spcPct val="250000"/>
              </a:lnSpc>
              <a:spcBef>
                <a:spcPct val="0"/>
              </a:spcBef>
              <a:buClrTx/>
              <a:buFontTx/>
              <a:buNone/>
            </a:pPr>
            <a:endParaRPr lang="en-GB" altLang="en-US" sz="2000" dirty="0">
              <a:latin typeface="Lucida Bright" panose="02040602050505020304" pitchFamily="18" charset="0"/>
            </a:endParaRPr>
          </a:p>
        </p:txBody>
      </p:sp>
    </p:spTree>
    <p:extLst>
      <p:ext uri="{BB962C8B-B14F-4D97-AF65-F5344CB8AC3E}">
        <p14:creationId xmlns:p14="http://schemas.microsoft.com/office/powerpoint/2010/main" val="28668932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Text Box 2"/>
          <p:cNvSpPr txBox="1">
            <a:spLocks noChangeArrowheads="1"/>
          </p:cNvSpPr>
          <p:nvPr/>
        </p:nvSpPr>
        <p:spPr bwMode="auto">
          <a:xfrm>
            <a:off x="4699950" y="239031"/>
            <a:ext cx="8785225" cy="402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dirty="0">
                <a:solidFill>
                  <a:srgbClr val="FFFF00"/>
                </a:solidFill>
                <a:latin typeface="Lucida Bright" panose="02040602050505020304" pitchFamily="18" charset="0"/>
              </a:rPr>
              <a:t>Delirium societies: conferences</a:t>
            </a:r>
          </a:p>
        </p:txBody>
      </p:sp>
      <p:cxnSp>
        <p:nvCxnSpPr>
          <p:cNvPr id="4" name="Straight Connector 3"/>
          <p:cNvCxnSpPr/>
          <p:nvPr/>
        </p:nvCxnSpPr>
        <p:spPr>
          <a:xfrm>
            <a:off x="6017751" y="-228600"/>
            <a:ext cx="0" cy="7315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Box 2"/>
          <p:cNvSpPr txBox="1">
            <a:spLocks noChangeArrowheads="1"/>
          </p:cNvSpPr>
          <p:nvPr/>
        </p:nvSpPr>
        <p:spPr bwMode="auto">
          <a:xfrm>
            <a:off x="4699950" y="702877"/>
            <a:ext cx="8785225" cy="3510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endParaRPr lang="en-US" altLang="en-US" dirty="0">
              <a:solidFill>
                <a:srgbClr val="00FFFF"/>
              </a:solidFill>
              <a:latin typeface="Lucida Bright" panose="02040602050505020304" pitchFamily="18" charset="0"/>
            </a:endParaRPr>
          </a:p>
          <a:p>
            <a:pPr algn="ctr">
              <a:spcBef>
                <a:spcPct val="0"/>
              </a:spcBef>
              <a:buClrTx/>
              <a:buFontTx/>
              <a:buNone/>
            </a:pPr>
            <a:r>
              <a:rPr lang="en-US" altLang="en-US" dirty="0">
                <a:solidFill>
                  <a:srgbClr val="00FFFF"/>
                </a:solidFill>
                <a:latin typeface="Lucida Bright" panose="02040602050505020304" pitchFamily="18" charset="0"/>
              </a:rPr>
              <a:t>Australasian Delirium Association</a:t>
            </a:r>
          </a:p>
          <a:p>
            <a:pPr algn="ctr">
              <a:spcBef>
                <a:spcPct val="0"/>
              </a:spcBef>
              <a:buClrTx/>
              <a:buFontTx/>
              <a:buNone/>
            </a:pPr>
            <a:r>
              <a:rPr lang="en-US" altLang="en-US" dirty="0">
                <a:latin typeface="Lucida Bright" panose="02040602050505020304" pitchFamily="18" charset="0"/>
              </a:rPr>
              <a:t>Sydney, 1-3 November 2023</a:t>
            </a:r>
          </a:p>
          <a:p>
            <a:pPr algn="ctr">
              <a:spcBef>
                <a:spcPct val="0"/>
              </a:spcBef>
              <a:buClrTx/>
              <a:buFontTx/>
              <a:buNone/>
            </a:pPr>
            <a:endParaRPr lang="en-US" altLang="en-US" dirty="0">
              <a:solidFill>
                <a:srgbClr val="00FFFF"/>
              </a:solidFill>
              <a:latin typeface="Lucida Bright" panose="02040602050505020304" pitchFamily="18" charset="0"/>
            </a:endParaRPr>
          </a:p>
          <a:p>
            <a:pPr algn="ctr">
              <a:spcBef>
                <a:spcPct val="0"/>
              </a:spcBef>
              <a:buClrTx/>
              <a:buFontTx/>
              <a:buNone/>
            </a:pPr>
            <a:r>
              <a:rPr lang="en-US" altLang="en-US" dirty="0">
                <a:solidFill>
                  <a:srgbClr val="00FFFF"/>
                </a:solidFill>
                <a:latin typeface="Lucida Bright" panose="02040602050505020304" pitchFamily="18" charset="0"/>
              </a:rPr>
              <a:t>American Delirium Society</a:t>
            </a:r>
          </a:p>
          <a:p>
            <a:pPr algn="ctr">
              <a:spcBef>
                <a:spcPct val="0"/>
              </a:spcBef>
              <a:buClrTx/>
              <a:buFontTx/>
              <a:buNone/>
            </a:pPr>
            <a:r>
              <a:rPr lang="en-US" altLang="en-US" dirty="0">
                <a:latin typeface="Lucida Bright" panose="02040602050505020304" pitchFamily="18" charset="0"/>
              </a:rPr>
              <a:t>Sacramento, June 2024</a:t>
            </a:r>
          </a:p>
          <a:p>
            <a:pPr algn="ctr">
              <a:spcBef>
                <a:spcPct val="0"/>
              </a:spcBef>
              <a:buClrTx/>
              <a:buFontTx/>
              <a:buNone/>
            </a:pPr>
            <a:endParaRPr lang="en-US" altLang="en-US" dirty="0">
              <a:latin typeface="Lucida Bright" panose="02040602050505020304" pitchFamily="18" charset="0"/>
            </a:endParaRPr>
          </a:p>
          <a:p>
            <a:pPr algn="ctr">
              <a:spcBef>
                <a:spcPct val="0"/>
              </a:spcBef>
              <a:buClrTx/>
              <a:buFontTx/>
              <a:buNone/>
            </a:pPr>
            <a:r>
              <a:rPr lang="en-US" altLang="en-US" dirty="0">
                <a:solidFill>
                  <a:srgbClr val="00FFFF"/>
                </a:solidFill>
                <a:latin typeface="Lucida Bright" panose="02040602050505020304" pitchFamily="18" charset="0"/>
              </a:rPr>
              <a:t>European Delirium Association </a:t>
            </a:r>
          </a:p>
          <a:p>
            <a:pPr algn="ctr">
              <a:spcBef>
                <a:spcPct val="0"/>
              </a:spcBef>
              <a:buClrTx/>
              <a:buFontTx/>
              <a:buNone/>
            </a:pPr>
            <a:r>
              <a:rPr lang="en-US" altLang="en-US" dirty="0">
                <a:latin typeface="Lucida Bright" panose="02040602050505020304" pitchFamily="18" charset="0"/>
              </a:rPr>
              <a:t>The Hague, November 2024</a:t>
            </a:r>
          </a:p>
          <a:p>
            <a:pPr algn="ctr">
              <a:spcBef>
                <a:spcPct val="0"/>
              </a:spcBef>
              <a:buClrTx/>
              <a:buFontTx/>
              <a:buNone/>
            </a:pPr>
            <a:endParaRPr lang="en-US" altLang="en-US" sz="2000" dirty="0">
              <a:latin typeface="Lucida Bright" panose="02040602050505020304" pitchFamily="18" charset="0"/>
            </a:endParaRPr>
          </a:p>
          <a:p>
            <a:pPr algn="ctr">
              <a:spcBef>
                <a:spcPct val="0"/>
              </a:spcBef>
              <a:buClrTx/>
              <a:buFontTx/>
              <a:buNone/>
            </a:pPr>
            <a:endParaRPr lang="en-US" altLang="en-US" sz="2000" dirty="0">
              <a:latin typeface="Lucida Bright" panose="02040602050505020304" pitchFamily="18" charset="0"/>
            </a:endParaRPr>
          </a:p>
          <a:p>
            <a:pPr algn="ctr">
              <a:spcBef>
                <a:spcPct val="0"/>
              </a:spcBef>
              <a:buClrTx/>
              <a:buFontTx/>
              <a:buNone/>
            </a:pPr>
            <a:endParaRPr lang="en-US" altLang="en-US" sz="2000" dirty="0">
              <a:latin typeface="Lucida Bright" panose="02040602050505020304" pitchFamily="18" charset="0"/>
            </a:endParaRPr>
          </a:p>
        </p:txBody>
      </p:sp>
      <p:sp>
        <p:nvSpPr>
          <p:cNvPr id="11" name="Text Box 2"/>
          <p:cNvSpPr txBox="1">
            <a:spLocks noChangeArrowheads="1"/>
          </p:cNvSpPr>
          <p:nvPr/>
        </p:nvSpPr>
        <p:spPr bwMode="auto">
          <a:xfrm>
            <a:off x="141742" y="239031"/>
            <a:ext cx="5714990" cy="28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000" dirty="0">
                <a:solidFill>
                  <a:srgbClr val="FFFF00"/>
                </a:solidFill>
                <a:latin typeface="Lucida Bright" panose="02040602050505020304" pitchFamily="18" charset="0"/>
              </a:rPr>
              <a:t>World Delirium Awareness Day 2024 </a:t>
            </a:r>
          </a:p>
          <a:p>
            <a:pPr algn="ctr">
              <a:spcBef>
                <a:spcPct val="0"/>
              </a:spcBef>
              <a:buClrTx/>
              <a:buFontTx/>
              <a:buNone/>
            </a:pPr>
            <a:endParaRPr lang="en-GB" altLang="en-US" sz="2000" dirty="0">
              <a:solidFill>
                <a:srgbClr val="FFFF00"/>
              </a:solidFill>
              <a:latin typeface="Lucida Bright" panose="02040602050505020304" pitchFamily="18" charset="0"/>
            </a:endParaRPr>
          </a:p>
          <a:p>
            <a:pPr algn="ctr">
              <a:spcBef>
                <a:spcPct val="0"/>
              </a:spcBef>
              <a:buClrTx/>
              <a:buFontTx/>
              <a:buNone/>
            </a:pPr>
            <a:r>
              <a:rPr lang="en-GB" altLang="en-US" sz="2000" dirty="0">
                <a:solidFill>
                  <a:srgbClr val="FFFF00"/>
                </a:solidFill>
                <a:latin typeface="Lucida Bright" panose="02040602050505020304" pitchFamily="18" charset="0"/>
              </a:rPr>
              <a:t>Wed March 13</a:t>
            </a:r>
            <a:endParaRPr lang="en-US" altLang="en-US" sz="2000" dirty="0">
              <a:solidFill>
                <a:srgbClr val="FFFF00"/>
              </a:solidFill>
              <a:latin typeface="Lucida Bright" panose="02040602050505020304" pitchFamily="18" charset="0"/>
            </a:endParaRPr>
          </a:p>
          <a:p>
            <a:pPr algn="ctr">
              <a:spcBef>
                <a:spcPct val="0"/>
              </a:spcBef>
              <a:buClrTx/>
              <a:buFontTx/>
              <a:buNone/>
            </a:pPr>
            <a:endParaRPr lang="en-US" altLang="en-US" sz="2000" dirty="0">
              <a:solidFill>
                <a:srgbClr val="00FFFF"/>
              </a:solidFill>
              <a:latin typeface="Lucida Bright" panose="02040602050505020304" pitchFamily="18" charset="0"/>
            </a:endParaRPr>
          </a:p>
          <a:p>
            <a:pPr algn="ctr">
              <a:spcBef>
                <a:spcPct val="0"/>
              </a:spcBef>
              <a:buClrTx/>
              <a:buFontTx/>
              <a:buNone/>
            </a:pPr>
            <a:r>
              <a:rPr lang="en-US" altLang="en-US" sz="2000" dirty="0">
                <a:solidFill>
                  <a:srgbClr val="FBA3FD"/>
                </a:solidFill>
                <a:latin typeface="Lucida Bright" panose="02040602050505020304" pitchFamily="18" charset="0"/>
              </a:rPr>
              <a:t>www.deliriumday.com </a:t>
            </a:r>
          </a:p>
          <a:p>
            <a:pPr algn="ctr">
              <a:spcBef>
                <a:spcPct val="0"/>
              </a:spcBef>
              <a:buClrTx/>
              <a:buFontTx/>
              <a:buNone/>
            </a:pPr>
            <a:endParaRPr lang="en-US" altLang="en-US" sz="2000" b="0" i="1" dirty="0">
              <a:latin typeface="Lucida Bright" panose="02040602050505020304" pitchFamily="18" charset="0"/>
            </a:endParaRPr>
          </a:p>
          <a:p>
            <a:pPr algn="ctr">
              <a:spcBef>
                <a:spcPct val="0"/>
              </a:spcBef>
              <a:buClrTx/>
              <a:buFontTx/>
              <a:buNone/>
            </a:pPr>
            <a:endParaRPr lang="en-US" altLang="en-US" sz="2000" dirty="0">
              <a:latin typeface="Lucida Bright" panose="02040602050505020304" pitchFamily="18" charset="0"/>
            </a:endParaRPr>
          </a:p>
          <a:p>
            <a:pPr algn="ctr">
              <a:spcBef>
                <a:spcPct val="0"/>
              </a:spcBef>
              <a:buClrTx/>
              <a:buFontTx/>
              <a:buNone/>
            </a:pPr>
            <a:r>
              <a:rPr lang="en-US" altLang="en-US" sz="2000" dirty="0">
                <a:latin typeface="Lucida Bright" panose="02040602050505020304" pitchFamily="18" charset="0"/>
              </a:rPr>
              <a:t>Twitter – follow:</a:t>
            </a:r>
          </a:p>
          <a:p>
            <a:pPr algn="ctr">
              <a:spcBef>
                <a:spcPct val="0"/>
              </a:spcBef>
              <a:buClrTx/>
              <a:buFontTx/>
              <a:buNone/>
            </a:pPr>
            <a:r>
              <a:rPr lang="en-US" altLang="en-US" sz="2000" dirty="0">
                <a:latin typeface="Lucida Bright" panose="02040602050505020304" pitchFamily="18" charset="0"/>
              </a:rPr>
              <a:t>@iDelirium_Aware</a:t>
            </a:r>
            <a:endParaRPr lang="en-US" altLang="en-US" sz="2000" dirty="0">
              <a:solidFill>
                <a:srgbClr val="FFFF00"/>
              </a:solidFill>
              <a:latin typeface="Lucida Bright" panose="02040602050505020304" pitchFamily="18" charset="0"/>
            </a:endParaRPr>
          </a:p>
        </p:txBody>
      </p:sp>
      <p:cxnSp>
        <p:nvCxnSpPr>
          <p:cNvPr id="3" name="Straight Connector 2">
            <a:extLst>
              <a:ext uri="{FF2B5EF4-FFF2-40B4-BE49-F238E27FC236}">
                <a16:creationId xmlns:a16="http://schemas.microsoft.com/office/drawing/2014/main" id="{0EF3DCBF-F4B3-48D1-B4A1-63386E73E2B4}"/>
              </a:ext>
            </a:extLst>
          </p:cNvPr>
          <p:cNvCxnSpPr>
            <a:cxnSpLocks/>
          </p:cNvCxnSpPr>
          <p:nvPr/>
        </p:nvCxnSpPr>
        <p:spPr>
          <a:xfrm>
            <a:off x="-557784" y="3721608"/>
            <a:ext cx="12829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3405AEBE-7168-4F1A-B89E-A62C6E6F1C97}"/>
              </a:ext>
            </a:extLst>
          </p:cNvPr>
          <p:cNvSpPr txBox="1">
            <a:spLocks noChangeArrowheads="1"/>
          </p:cNvSpPr>
          <p:nvPr/>
        </p:nvSpPr>
        <p:spPr bwMode="auto">
          <a:xfrm>
            <a:off x="141742" y="4213950"/>
            <a:ext cx="5714990" cy="1941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000" dirty="0">
                <a:solidFill>
                  <a:srgbClr val="FFFF00"/>
                </a:solidFill>
                <a:latin typeface="Lucida Bright" panose="02040602050505020304" pitchFamily="18" charset="0"/>
              </a:rPr>
              <a:t>New journals:</a:t>
            </a:r>
          </a:p>
          <a:p>
            <a:pPr algn="ctr">
              <a:spcBef>
                <a:spcPct val="0"/>
              </a:spcBef>
              <a:buClrTx/>
              <a:buFontTx/>
              <a:buNone/>
            </a:pPr>
            <a:endParaRPr lang="en-GB" altLang="en-US" sz="2000" dirty="0">
              <a:solidFill>
                <a:srgbClr val="FFFF00"/>
              </a:solidFill>
              <a:latin typeface="Lucida Bright" panose="02040602050505020304" pitchFamily="18" charset="0"/>
            </a:endParaRPr>
          </a:p>
          <a:p>
            <a:pPr algn="ctr">
              <a:spcBef>
                <a:spcPct val="0"/>
              </a:spcBef>
              <a:buClrTx/>
              <a:buFontTx/>
              <a:buNone/>
            </a:pPr>
            <a:r>
              <a:rPr lang="en-GB" altLang="en-US" sz="2000" i="1" dirty="0">
                <a:solidFill>
                  <a:srgbClr val="00FFFF"/>
                </a:solidFill>
                <a:latin typeface="Lucida Bright" panose="02040602050505020304" pitchFamily="18" charset="0"/>
              </a:rPr>
              <a:t>Delirium</a:t>
            </a:r>
          </a:p>
          <a:p>
            <a:pPr algn="ctr">
              <a:spcBef>
                <a:spcPct val="0"/>
              </a:spcBef>
              <a:buClrTx/>
              <a:buFontTx/>
              <a:buNone/>
            </a:pPr>
            <a:endParaRPr lang="en-GB" altLang="en-US" sz="2000" dirty="0">
              <a:solidFill>
                <a:srgbClr val="00FFFF"/>
              </a:solidFill>
              <a:latin typeface="Lucida Bright" panose="02040602050505020304" pitchFamily="18" charset="0"/>
            </a:endParaRPr>
          </a:p>
          <a:p>
            <a:pPr algn="ctr">
              <a:spcBef>
                <a:spcPct val="0"/>
              </a:spcBef>
              <a:buClrTx/>
              <a:buFontTx/>
              <a:buNone/>
            </a:pPr>
            <a:r>
              <a:rPr lang="en-GB" altLang="en-US" sz="2000" i="1" dirty="0">
                <a:solidFill>
                  <a:srgbClr val="00FFFF"/>
                </a:solidFill>
                <a:latin typeface="Lucida Bright" panose="02040602050505020304" pitchFamily="18" charset="0"/>
              </a:rPr>
              <a:t>Delirium Communications</a:t>
            </a:r>
            <a:endParaRPr lang="en-US" altLang="en-US" sz="2000" i="1" dirty="0">
              <a:solidFill>
                <a:srgbClr val="00FFFF"/>
              </a:solidFill>
              <a:latin typeface="Lucida Bright" panose="02040602050505020304" pitchFamily="18" charset="0"/>
            </a:endParaRPr>
          </a:p>
          <a:p>
            <a:pPr algn="ctr">
              <a:spcBef>
                <a:spcPct val="0"/>
              </a:spcBef>
              <a:buClrTx/>
              <a:buFontTx/>
              <a:buNone/>
            </a:pPr>
            <a:endParaRPr lang="en-US" altLang="en-US" sz="2000" dirty="0">
              <a:solidFill>
                <a:srgbClr val="00FFFF"/>
              </a:solidFill>
              <a:latin typeface="Lucida Bright" panose="02040602050505020304" pitchFamily="18" charset="0"/>
            </a:endParaRPr>
          </a:p>
        </p:txBody>
      </p:sp>
      <p:sp>
        <p:nvSpPr>
          <p:cNvPr id="12" name="Text Box 2">
            <a:extLst>
              <a:ext uri="{FF2B5EF4-FFF2-40B4-BE49-F238E27FC236}">
                <a16:creationId xmlns:a16="http://schemas.microsoft.com/office/drawing/2014/main" id="{EE31B309-45CC-407B-9029-D152F19B75B9}"/>
              </a:ext>
            </a:extLst>
          </p:cNvPr>
          <p:cNvSpPr txBox="1">
            <a:spLocks noChangeArrowheads="1"/>
          </p:cNvSpPr>
          <p:nvPr/>
        </p:nvSpPr>
        <p:spPr bwMode="auto">
          <a:xfrm>
            <a:off x="6235067" y="4197294"/>
            <a:ext cx="5714990" cy="1941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000" dirty="0">
                <a:solidFill>
                  <a:srgbClr val="FFFF00"/>
                </a:solidFill>
                <a:latin typeface="Lucida Bright" panose="02040602050505020304" pitchFamily="18" charset="0"/>
              </a:rPr>
              <a:t>World Delirium Guideline</a:t>
            </a:r>
          </a:p>
          <a:p>
            <a:pPr algn="ctr">
              <a:spcBef>
                <a:spcPct val="0"/>
              </a:spcBef>
              <a:buClrTx/>
              <a:buFontTx/>
              <a:buNone/>
            </a:pPr>
            <a:endParaRPr lang="en-GB" altLang="en-US" sz="2000" dirty="0">
              <a:solidFill>
                <a:srgbClr val="FFFF00"/>
              </a:solidFill>
              <a:latin typeface="Lucida Bright" panose="02040602050505020304" pitchFamily="18" charset="0"/>
            </a:endParaRPr>
          </a:p>
          <a:p>
            <a:pPr algn="ctr">
              <a:spcBef>
                <a:spcPct val="0"/>
              </a:spcBef>
              <a:buClrTx/>
              <a:buFontTx/>
              <a:buNone/>
            </a:pPr>
            <a:r>
              <a:rPr lang="en-GB" altLang="en-US" sz="2000" dirty="0">
                <a:solidFill>
                  <a:srgbClr val="00FFFF"/>
                </a:solidFill>
                <a:latin typeface="Lucida Bright" panose="02040602050505020304" pitchFamily="18" charset="0"/>
              </a:rPr>
              <a:t>Supported by EDA, ADS, EDA</a:t>
            </a:r>
          </a:p>
          <a:p>
            <a:pPr algn="ctr">
              <a:spcBef>
                <a:spcPct val="0"/>
              </a:spcBef>
              <a:buClrTx/>
              <a:buFontTx/>
              <a:buNone/>
            </a:pPr>
            <a:endParaRPr lang="en-GB" altLang="en-US" sz="2000" dirty="0">
              <a:solidFill>
                <a:srgbClr val="00FFFF"/>
              </a:solidFill>
              <a:latin typeface="Lucida Bright" panose="02040602050505020304" pitchFamily="18" charset="0"/>
            </a:endParaRPr>
          </a:p>
          <a:p>
            <a:pPr algn="ctr">
              <a:spcBef>
                <a:spcPct val="0"/>
              </a:spcBef>
              <a:buClrTx/>
              <a:buFontTx/>
              <a:buNone/>
            </a:pPr>
            <a:r>
              <a:rPr lang="en-GB" altLang="en-US" sz="2000" dirty="0">
                <a:solidFill>
                  <a:srgbClr val="00FFFF"/>
                </a:solidFill>
                <a:latin typeface="Lucida Bright" panose="02040602050505020304" pitchFamily="18" charset="0"/>
              </a:rPr>
              <a:t>Due 2025/2026</a:t>
            </a:r>
            <a:endParaRPr lang="en-US" altLang="en-US" sz="2000" dirty="0">
              <a:solidFill>
                <a:srgbClr val="00FFFF"/>
              </a:solidFill>
              <a:latin typeface="Lucida Bright" panose="02040602050505020304" pitchFamily="18" charset="0"/>
            </a:endParaRPr>
          </a:p>
          <a:p>
            <a:pPr algn="ctr">
              <a:spcBef>
                <a:spcPct val="0"/>
              </a:spcBef>
              <a:buClrTx/>
              <a:buFontTx/>
              <a:buNone/>
            </a:pPr>
            <a:endParaRPr lang="en-US" altLang="en-US" sz="2000" dirty="0">
              <a:solidFill>
                <a:srgbClr val="00FFFF"/>
              </a:solidFill>
              <a:latin typeface="Lucida Bright" panose="02040602050505020304" pitchFamily="18" charset="0"/>
            </a:endParaRPr>
          </a:p>
        </p:txBody>
      </p:sp>
    </p:spTree>
    <p:extLst>
      <p:ext uri="{BB962C8B-B14F-4D97-AF65-F5344CB8AC3E}">
        <p14:creationId xmlns:p14="http://schemas.microsoft.com/office/powerpoint/2010/main" val="335138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949738" y="3196955"/>
            <a:ext cx="2953373" cy="400110"/>
          </a:xfrm>
          <a:prstGeom prst="rect">
            <a:avLst/>
          </a:prstGeom>
          <a:noFill/>
        </p:spPr>
        <p:txBody>
          <a:bodyPr wrap="none" rtlCol="0">
            <a:spAutoFit/>
          </a:bodyPr>
          <a:lstStyle/>
          <a:p>
            <a:r>
              <a:rPr lang="en-GB" sz="2000" dirty="0">
                <a:latin typeface="Constantia" panose="02030602050306030303" pitchFamily="18" charset="0"/>
              </a:rPr>
              <a:t>Acceleration of dementia</a:t>
            </a:r>
          </a:p>
        </p:txBody>
      </p:sp>
      <p:sp>
        <p:nvSpPr>
          <p:cNvPr id="11" name="TextBox 10"/>
          <p:cNvSpPr txBox="1"/>
          <p:nvPr/>
        </p:nvSpPr>
        <p:spPr>
          <a:xfrm>
            <a:off x="7389339" y="6037816"/>
            <a:ext cx="4466992" cy="646331"/>
          </a:xfrm>
          <a:prstGeom prst="rect">
            <a:avLst/>
          </a:prstGeom>
          <a:noFill/>
        </p:spPr>
        <p:txBody>
          <a:bodyPr wrap="none" rtlCol="0">
            <a:spAutoFit/>
          </a:bodyPr>
          <a:lstStyle/>
          <a:p>
            <a:r>
              <a:rPr lang="en-GB" sz="3600" b="1" dirty="0">
                <a:solidFill>
                  <a:srgbClr val="66FF33"/>
                </a:solidFill>
                <a:latin typeface="Constantia" panose="02030602050306030303" pitchFamily="18" charset="0"/>
              </a:rPr>
              <a:t>Best to use </a:t>
            </a:r>
            <a:r>
              <a:rPr lang="en-GB" sz="3600" b="1" i="1" dirty="0">
                <a:solidFill>
                  <a:srgbClr val="66FF33"/>
                </a:solidFill>
                <a:latin typeface="Constantia" panose="02030602050306030303" pitchFamily="18" charset="0"/>
              </a:rPr>
              <a:t>delirium</a:t>
            </a:r>
          </a:p>
        </p:txBody>
      </p:sp>
      <p:sp>
        <p:nvSpPr>
          <p:cNvPr id="12" name="TextBox 11"/>
          <p:cNvSpPr txBox="1"/>
          <p:nvPr/>
        </p:nvSpPr>
        <p:spPr>
          <a:xfrm>
            <a:off x="1739590" y="1229996"/>
            <a:ext cx="3135084" cy="400110"/>
          </a:xfrm>
          <a:prstGeom prst="rect">
            <a:avLst/>
          </a:prstGeom>
          <a:noFill/>
        </p:spPr>
        <p:txBody>
          <a:bodyPr wrap="square" rtlCol="0">
            <a:spAutoFit/>
          </a:bodyPr>
          <a:lstStyle/>
          <a:p>
            <a:r>
              <a:rPr lang="en-GB" sz="2000" dirty="0">
                <a:latin typeface="Constantia" panose="02030602050306030303" pitchFamily="18" charset="0"/>
              </a:rPr>
              <a:t>ICU psychosis</a:t>
            </a:r>
          </a:p>
        </p:txBody>
      </p:sp>
      <p:sp>
        <p:nvSpPr>
          <p:cNvPr id="13" name="TextBox 12"/>
          <p:cNvSpPr txBox="1"/>
          <p:nvPr/>
        </p:nvSpPr>
        <p:spPr>
          <a:xfrm>
            <a:off x="8781146" y="1225362"/>
            <a:ext cx="3135084" cy="400110"/>
          </a:xfrm>
          <a:prstGeom prst="rect">
            <a:avLst/>
          </a:prstGeom>
          <a:noFill/>
        </p:spPr>
        <p:txBody>
          <a:bodyPr wrap="square" rtlCol="0">
            <a:spAutoFit/>
          </a:bodyPr>
          <a:lstStyle/>
          <a:p>
            <a:r>
              <a:rPr lang="en-GB" sz="2000" dirty="0">
                <a:latin typeface="Constantia" panose="02030602050306030303" pitchFamily="18" charset="0"/>
              </a:rPr>
              <a:t>Not themselves</a:t>
            </a:r>
          </a:p>
        </p:txBody>
      </p:sp>
      <p:sp>
        <p:nvSpPr>
          <p:cNvPr id="15" name="TextBox 20481">
            <a:extLst>
              <a:ext uri="{FF2B5EF4-FFF2-40B4-BE49-F238E27FC236}">
                <a16:creationId xmlns:a16="http://schemas.microsoft.com/office/drawing/2014/main" id="{200D7954-4F18-458A-93E4-BD86076F74B0}"/>
              </a:ext>
            </a:extLst>
          </p:cNvPr>
          <p:cNvSpPr txBox="1">
            <a:spLocks noChangeArrowheads="1"/>
          </p:cNvSpPr>
          <p:nvPr/>
        </p:nvSpPr>
        <p:spPr bwMode="auto">
          <a:xfrm>
            <a:off x="3732876" y="2584930"/>
            <a:ext cx="455883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panose="020B0604020202020204" charset="2"/>
              <a:buChar char="è"/>
              <a:defRPr sz="3200"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
                <a:schemeClr val="tx1"/>
              </a:buClr>
              <a:buFontTx/>
              <a:buNone/>
            </a:pPr>
            <a:r>
              <a:rPr lang="en-GB" altLang="en-US" dirty="0">
                <a:solidFill>
                  <a:srgbClr val="FFFF00"/>
                </a:solidFill>
                <a:latin typeface="Lucida Bright" panose="02040602050505020304" pitchFamily="18" charset="0"/>
                <a:cs typeface="Times New Roman" panose="02020603050405020304" pitchFamily="18" charset="0"/>
              </a:rPr>
              <a:t>Many terms for delirium: makes consistent care difficult</a:t>
            </a:r>
          </a:p>
          <a:p>
            <a:pPr algn="ctr">
              <a:spcBef>
                <a:spcPct val="0"/>
              </a:spcBef>
              <a:buClr>
                <a:schemeClr val="tx1"/>
              </a:buClr>
              <a:buFontTx/>
              <a:buNone/>
            </a:pPr>
            <a:endParaRPr lang="en-GB" altLang="en-US" dirty="0">
              <a:solidFill>
                <a:srgbClr val="FFFF00"/>
              </a:solidFill>
              <a:latin typeface="Lucida Bright" panose="02040602050505020304" pitchFamily="18" charset="0"/>
              <a:cs typeface="Times New Roman" panose="02020603050405020304" pitchFamily="18" charset="0"/>
            </a:endParaRPr>
          </a:p>
        </p:txBody>
      </p:sp>
      <p:sp>
        <p:nvSpPr>
          <p:cNvPr id="16" name="TextBox 15"/>
          <p:cNvSpPr txBox="1"/>
          <p:nvPr/>
        </p:nvSpPr>
        <p:spPr>
          <a:xfrm>
            <a:off x="2631593" y="422508"/>
            <a:ext cx="2752100" cy="400110"/>
          </a:xfrm>
          <a:prstGeom prst="rect">
            <a:avLst/>
          </a:prstGeom>
          <a:noFill/>
        </p:spPr>
        <p:txBody>
          <a:bodyPr wrap="none" rtlCol="0">
            <a:spAutoFit/>
          </a:bodyPr>
          <a:lstStyle/>
          <a:p>
            <a:r>
              <a:rPr lang="en-GB" sz="2000" dirty="0">
                <a:latin typeface="Constantia" panose="02030602050306030303" pitchFamily="18" charset="0"/>
              </a:rPr>
              <a:t>Acute confusional state</a:t>
            </a:r>
          </a:p>
        </p:txBody>
      </p:sp>
      <p:sp>
        <p:nvSpPr>
          <p:cNvPr id="18" name="TextBox 17"/>
          <p:cNvSpPr txBox="1"/>
          <p:nvPr/>
        </p:nvSpPr>
        <p:spPr>
          <a:xfrm>
            <a:off x="350529" y="3206383"/>
            <a:ext cx="3202543" cy="400110"/>
          </a:xfrm>
          <a:prstGeom prst="rect">
            <a:avLst/>
          </a:prstGeom>
          <a:noFill/>
        </p:spPr>
        <p:txBody>
          <a:bodyPr wrap="none" rtlCol="0">
            <a:spAutoFit/>
          </a:bodyPr>
          <a:lstStyle/>
          <a:p>
            <a:r>
              <a:rPr lang="en-GB" sz="2000" dirty="0">
                <a:latin typeface="Constantia" panose="02030602050306030303" pitchFamily="18" charset="0"/>
              </a:rPr>
              <a:t>Acute on chronic confusion</a:t>
            </a:r>
          </a:p>
        </p:txBody>
      </p:sp>
      <p:sp>
        <p:nvSpPr>
          <p:cNvPr id="22" name="TextBox 21"/>
          <p:cNvSpPr txBox="1"/>
          <p:nvPr/>
        </p:nvSpPr>
        <p:spPr>
          <a:xfrm>
            <a:off x="1448405" y="5139475"/>
            <a:ext cx="2643288" cy="400110"/>
          </a:xfrm>
          <a:prstGeom prst="rect">
            <a:avLst/>
          </a:prstGeom>
          <a:noFill/>
        </p:spPr>
        <p:txBody>
          <a:bodyPr wrap="none" rtlCol="0">
            <a:spAutoFit/>
          </a:bodyPr>
          <a:lstStyle/>
          <a:p>
            <a:r>
              <a:rPr lang="en-GB" sz="2000" dirty="0">
                <a:latin typeface="Constantia" panose="02030602050306030303" pitchFamily="18" charset="0"/>
              </a:rPr>
              <a:t>Acute encephalopathy</a:t>
            </a:r>
          </a:p>
        </p:txBody>
      </p:sp>
      <p:sp>
        <p:nvSpPr>
          <p:cNvPr id="24" name="TextBox 23"/>
          <p:cNvSpPr txBox="1"/>
          <p:nvPr/>
        </p:nvSpPr>
        <p:spPr>
          <a:xfrm>
            <a:off x="611658" y="2184820"/>
            <a:ext cx="2563779" cy="400110"/>
          </a:xfrm>
          <a:prstGeom prst="rect">
            <a:avLst/>
          </a:prstGeom>
          <a:noFill/>
        </p:spPr>
        <p:txBody>
          <a:bodyPr wrap="none" rtlCol="0">
            <a:spAutoFit/>
          </a:bodyPr>
          <a:lstStyle/>
          <a:p>
            <a:r>
              <a:rPr lang="en-GB" sz="2000" dirty="0">
                <a:latin typeface="Constantia" panose="02030602050306030303" pitchFamily="18" charset="0"/>
              </a:rPr>
              <a:t>Altered mental status</a:t>
            </a:r>
          </a:p>
        </p:txBody>
      </p:sp>
      <p:cxnSp>
        <p:nvCxnSpPr>
          <p:cNvPr id="3" name="Straight Arrow Connector 2"/>
          <p:cNvCxnSpPr/>
          <p:nvPr/>
        </p:nvCxnSpPr>
        <p:spPr>
          <a:xfrm flipV="1">
            <a:off x="6389191" y="6360981"/>
            <a:ext cx="865253" cy="9341"/>
          </a:xfrm>
          <a:prstGeom prst="straightConnector1">
            <a:avLst/>
          </a:prstGeom>
          <a:ln w="57150">
            <a:solidFill>
              <a:srgbClr val="66FF33"/>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32807" y="4184651"/>
            <a:ext cx="2237985" cy="400110"/>
          </a:xfrm>
          <a:prstGeom prst="rect">
            <a:avLst/>
          </a:prstGeom>
          <a:noFill/>
        </p:spPr>
        <p:txBody>
          <a:bodyPr wrap="none" rtlCol="0">
            <a:spAutoFit/>
          </a:bodyPr>
          <a:lstStyle/>
          <a:p>
            <a:r>
              <a:rPr lang="en-GB" sz="2000" dirty="0">
                <a:latin typeface="Constantia" panose="02030602050306030303" pitchFamily="18" charset="0"/>
              </a:rPr>
              <a:t>Acute brain failure</a:t>
            </a:r>
          </a:p>
        </p:txBody>
      </p:sp>
      <p:sp>
        <p:nvSpPr>
          <p:cNvPr id="28" name="TextBox 27"/>
          <p:cNvSpPr txBox="1"/>
          <p:nvPr/>
        </p:nvSpPr>
        <p:spPr>
          <a:xfrm>
            <a:off x="7213604" y="461919"/>
            <a:ext cx="3135084" cy="400110"/>
          </a:xfrm>
          <a:prstGeom prst="rect">
            <a:avLst/>
          </a:prstGeom>
          <a:noFill/>
        </p:spPr>
        <p:txBody>
          <a:bodyPr wrap="square" rtlCol="0">
            <a:spAutoFit/>
          </a:bodyPr>
          <a:lstStyle/>
          <a:p>
            <a:r>
              <a:rPr lang="en-GB" sz="2000" dirty="0">
                <a:latin typeface="Constantia" panose="02030602050306030303" pitchFamily="18" charset="0"/>
              </a:rPr>
              <a:t>Worsening confusion</a:t>
            </a:r>
          </a:p>
        </p:txBody>
      </p:sp>
      <p:sp>
        <p:nvSpPr>
          <p:cNvPr id="29" name="TextBox 28"/>
          <p:cNvSpPr txBox="1"/>
          <p:nvPr/>
        </p:nvSpPr>
        <p:spPr>
          <a:xfrm>
            <a:off x="9046977" y="4132073"/>
            <a:ext cx="1819024" cy="400110"/>
          </a:xfrm>
          <a:prstGeom prst="rect">
            <a:avLst/>
          </a:prstGeom>
          <a:noFill/>
        </p:spPr>
        <p:txBody>
          <a:bodyPr wrap="none" rtlCol="0">
            <a:spAutoFit/>
          </a:bodyPr>
          <a:lstStyle/>
          <a:p>
            <a:r>
              <a:rPr lang="en-GB" sz="2000" dirty="0">
                <a:latin typeface="Constantia" panose="02030602050306030303" pitchFamily="18" charset="0"/>
              </a:rPr>
              <a:t>More confused</a:t>
            </a:r>
          </a:p>
        </p:txBody>
      </p:sp>
      <p:sp>
        <p:nvSpPr>
          <p:cNvPr id="30" name="TextBox 29"/>
          <p:cNvSpPr txBox="1"/>
          <p:nvPr/>
        </p:nvSpPr>
        <p:spPr>
          <a:xfrm>
            <a:off x="8158497" y="5102698"/>
            <a:ext cx="1776961" cy="400110"/>
          </a:xfrm>
          <a:prstGeom prst="rect">
            <a:avLst/>
          </a:prstGeom>
          <a:noFill/>
        </p:spPr>
        <p:txBody>
          <a:bodyPr wrap="none" rtlCol="0">
            <a:spAutoFit/>
          </a:bodyPr>
          <a:lstStyle/>
          <a:p>
            <a:r>
              <a:rPr lang="en-GB" sz="2000" dirty="0">
                <a:latin typeface="Constantia" panose="02030602050306030303" pitchFamily="18" charset="0"/>
              </a:rPr>
              <a:t>More agitated</a:t>
            </a:r>
          </a:p>
        </p:txBody>
      </p:sp>
      <p:sp>
        <p:nvSpPr>
          <p:cNvPr id="31" name="TextBox 30"/>
          <p:cNvSpPr txBox="1"/>
          <p:nvPr/>
        </p:nvSpPr>
        <p:spPr>
          <a:xfrm>
            <a:off x="9140763" y="2175516"/>
            <a:ext cx="1509259" cy="400110"/>
          </a:xfrm>
          <a:prstGeom prst="rect">
            <a:avLst/>
          </a:prstGeom>
          <a:noFill/>
        </p:spPr>
        <p:txBody>
          <a:bodyPr wrap="none" rtlCol="0">
            <a:spAutoFit/>
          </a:bodyPr>
          <a:lstStyle/>
          <a:p>
            <a:r>
              <a:rPr lang="en-GB" sz="2000" dirty="0">
                <a:latin typeface="Constantia" panose="02030602050306030303" pitchFamily="18" charset="0"/>
              </a:rPr>
              <a:t>More sleepy</a:t>
            </a:r>
          </a:p>
        </p:txBody>
      </p:sp>
      <p:sp>
        <p:nvSpPr>
          <p:cNvPr id="4" name="Oval 3"/>
          <p:cNvSpPr/>
          <p:nvPr/>
        </p:nvSpPr>
        <p:spPr>
          <a:xfrm>
            <a:off x="3930707" y="1877188"/>
            <a:ext cx="4454786" cy="3262287"/>
          </a:xfrm>
          <a:prstGeom prst="ellipse">
            <a:avLst/>
          </a:prstGeom>
          <a:noFill/>
          <a:ln w="476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8349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404446" y="521344"/>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How common is delirium?</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888516" y="1724391"/>
            <a:ext cx="848408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~15% of hospitalised patients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~20% of older ED patients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~50% in palliative care settings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 5% in care homes (uncertain)</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 1-2% in older people living at home (uncertain)</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194471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0" y="340870"/>
            <a:ext cx="12035744"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sz="3200" dirty="0">
                <a:effectLst/>
              </a:rPr>
              <a:t>What are the background risk factors for delirium?</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651124" y="1399076"/>
            <a:ext cx="848408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Older age</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Dementia</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Frailty</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Sensory impairment</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Chronic illness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Previous episodes of delirium </a:t>
            </a:r>
          </a:p>
        </p:txBody>
      </p:sp>
    </p:spTree>
    <p:extLst>
      <p:ext uri="{BB962C8B-B14F-4D97-AF65-F5344CB8AC3E}">
        <p14:creationId xmlns:p14="http://schemas.microsoft.com/office/powerpoint/2010/main" val="1349847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cLullich - how are guidelines developed" id="{FFC9847F-5848-4365-AC08-D830F991D164}" vid="{5C4005BA-037F-4C19-9A18-C63B7E1F66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9209309-3759-4f51-932e-9315a7d88f3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040C1824D65149AC9B1FD660D8A3F1" ma:contentTypeVersion="16" ma:contentTypeDescription="Create a new document." ma:contentTypeScope="" ma:versionID="83306806cfadb3c3ddf1e1fe9e77c27a">
  <xsd:schema xmlns:xsd="http://www.w3.org/2001/XMLSchema" xmlns:xs="http://www.w3.org/2001/XMLSchema" xmlns:p="http://schemas.microsoft.com/office/2006/metadata/properties" xmlns:ns3="97b682e7-e3ed-4854-817b-0fce634c2d8e" xmlns:ns4="99209309-3759-4f51-932e-9315a7d88f37" targetNamespace="http://schemas.microsoft.com/office/2006/metadata/properties" ma:root="true" ma:fieldsID="da6a55fe37187e57ec9ab7a1cf806b6c" ns3:_="" ns4:_="">
    <xsd:import namespace="97b682e7-e3ed-4854-817b-0fce634c2d8e"/>
    <xsd:import namespace="99209309-3759-4f51-932e-9315a7d88f3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KeyPoints" minOccurs="0"/>
                <xsd:element ref="ns4:MediaServiceKeyPoints"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b682e7-e3ed-4854-817b-0fce634c2d8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209309-3759-4f51-932e-9315a7d88f37"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892CE9-7EA3-4DD7-B41A-740D7A2456DF}">
  <ds:schemaRefs>
    <ds:schemaRef ds:uri="http://schemas.microsoft.com/sharepoint/v3/contenttype/forms"/>
  </ds:schemaRefs>
</ds:datastoreItem>
</file>

<file path=customXml/itemProps2.xml><?xml version="1.0" encoding="utf-8"?>
<ds:datastoreItem xmlns:ds="http://schemas.openxmlformats.org/officeDocument/2006/customXml" ds:itemID="{2F85D1B3-21D3-42DC-AC4E-1C4E34EF8DCC}">
  <ds:schemaRefs>
    <ds:schemaRef ds:uri="http://schemas.microsoft.com/office/2006/metadata/properties"/>
    <ds:schemaRef ds:uri="99209309-3759-4f51-932e-9315a7d88f37"/>
    <ds:schemaRef ds:uri="http://purl.org/dc/terms/"/>
    <ds:schemaRef ds:uri="http://schemas.openxmlformats.org/package/2006/metadata/core-properties"/>
    <ds:schemaRef ds:uri="97b682e7-e3ed-4854-817b-0fce634c2d8e"/>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16A81955-3CBC-44F7-8EFD-6B49A9CA3E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b682e7-e3ed-4854-817b-0fce634c2d8e"/>
    <ds:schemaRef ds:uri="99209309-3759-4f51-932e-9315a7d88f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Grey template</Template>
  <TotalTime>8018</TotalTime>
  <Words>2390</Words>
  <Application>Microsoft Office PowerPoint</Application>
  <PresentationFormat>Widescreen</PresentationFormat>
  <Paragraphs>552</Paragraphs>
  <Slides>61</Slides>
  <Notes>41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61</vt:i4>
      </vt:variant>
    </vt:vector>
  </HeadingPairs>
  <TitlesOfParts>
    <vt:vector size="72" baseType="lpstr">
      <vt:lpstr>Arial</vt:lpstr>
      <vt:lpstr>Calibri</vt:lpstr>
      <vt:lpstr>Cambria</vt:lpstr>
      <vt:lpstr>Constantia</vt:lpstr>
      <vt:lpstr>Cooper Black</vt:lpstr>
      <vt:lpstr>Lucida Bright</vt:lpstr>
      <vt:lpstr>Monotype Sorts</vt:lpstr>
      <vt:lpstr>Tahoma</vt:lpstr>
      <vt:lpstr>Times New Roman</vt:lpstr>
      <vt:lpstr>Wingdings 3</vt:lpstr>
      <vt:lpstr>Office Theme</vt:lpstr>
      <vt:lpstr>Delirium care: tackling real world challenges in detection, treatment and prevention</vt:lpstr>
      <vt:lpstr>Outline</vt:lpstr>
      <vt:lpstr>PowerPoint Presentation</vt:lpstr>
      <vt:lpstr>PowerPoint Presentation</vt:lpstr>
      <vt:lpstr>PowerPoint Presentation</vt:lpstr>
      <vt:lpstr>PowerPoint Presentation</vt:lpstr>
      <vt:lpstr>PowerPoint Presentation</vt:lpstr>
      <vt:lpstr>How common is delirium?</vt:lpstr>
      <vt:lpstr>What are the background risk factors for delirium?</vt:lpstr>
      <vt:lpstr>PowerPoint Presentation</vt:lpstr>
      <vt:lpstr>How long does delirium last?</vt:lpstr>
      <vt:lpstr>PowerPoint Presentation</vt:lpstr>
      <vt:lpstr>10 reasons to detect delirium www.deliriumwords.com</vt:lpstr>
      <vt:lpstr>PowerPoint Presentation</vt:lpstr>
      <vt:lpstr>PowerPoint Presentation</vt:lpstr>
      <vt:lpstr>PowerPoint Presentation</vt:lpstr>
      <vt:lpstr>Delirium care: 3 pillars</vt:lpstr>
      <vt:lpstr>PowerPoint Presentation</vt:lpstr>
      <vt:lpstr>How can delirium present?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Persistent delirium</vt:lpstr>
      <vt:lpstr>N=120 study of delirium recovery</vt:lpstr>
      <vt:lpstr>4AT in assessing delirium recovery</vt:lpstr>
      <vt:lpstr>PowerPoint Presentation</vt:lpstr>
      <vt:lpstr>PowerPoint Presentation</vt:lpstr>
      <vt:lpstr>PowerPoint Presentation</vt:lpstr>
      <vt:lpstr>PowerPoint Presentation</vt:lpstr>
      <vt:lpstr>Common causes of delirium</vt:lpstr>
      <vt:lpstr>Help the brain recover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Education improves delirium care: systematic review</vt:lpstr>
      <vt:lpstr>Improvement and engagement events </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Edinburgh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Northern Ireland - Delirium - 2023</dc:title>
  <dc:creator>MACLULLICH Alasdair</dc:creator>
  <cp:lastModifiedBy>Alasdair Maclullich</cp:lastModifiedBy>
  <cp:revision>178</cp:revision>
  <dcterms:created xsi:type="dcterms:W3CDTF">2020-12-05T16:02:10Z</dcterms:created>
  <dcterms:modified xsi:type="dcterms:W3CDTF">2024-02-22T19:07:38Z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0x010100BD040C1824D65149AC9B1FD660D8A3F1</vt:lpwstr>
  </property>
</Properties>
</file>