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8"/>
  </p:notesMasterIdLst>
  <p:sldIdLst>
    <p:sldId id="558" r:id="rId5"/>
    <p:sldId id="715" r:id="rId6"/>
    <p:sldId id="716" r:id="rId7"/>
    <p:sldId id="710" r:id="rId8"/>
    <p:sldId id="559" r:id="rId9"/>
    <p:sldId id="538" r:id="rId10"/>
    <p:sldId id="1431" r:id="rId11"/>
    <p:sldId id="539" r:id="rId12"/>
    <p:sldId id="609" r:id="rId13"/>
    <p:sldId id="610" r:id="rId14"/>
    <p:sldId id="666" r:id="rId15"/>
    <p:sldId id="541" r:id="rId16"/>
    <p:sldId id="678" r:id="rId17"/>
    <p:sldId id="543" r:id="rId18"/>
    <p:sldId id="641" r:id="rId19"/>
    <p:sldId id="507" r:id="rId20"/>
    <p:sldId id="658" r:id="rId21"/>
    <p:sldId id="659" r:id="rId22"/>
    <p:sldId id="668" r:id="rId23"/>
    <p:sldId id="661" r:id="rId24"/>
    <p:sldId id="713" r:id="rId25"/>
    <p:sldId id="545" r:id="rId26"/>
    <p:sldId id="546" r:id="rId27"/>
    <p:sldId id="681" r:id="rId28"/>
    <p:sldId id="714" r:id="rId29"/>
    <p:sldId id="630" r:id="rId30"/>
    <p:sldId id="683" r:id="rId31"/>
    <p:sldId id="1430" r:id="rId32"/>
    <p:sldId id="719" r:id="rId33"/>
    <p:sldId id="632" r:id="rId34"/>
    <p:sldId id="633" r:id="rId35"/>
    <p:sldId id="638" r:id="rId36"/>
    <p:sldId id="684" r:id="rId37"/>
    <p:sldId id="724" r:id="rId38"/>
    <p:sldId id="665" r:id="rId39"/>
    <p:sldId id="1432" r:id="rId40"/>
    <p:sldId id="685" r:id="rId41"/>
    <p:sldId id="635" r:id="rId42"/>
    <p:sldId id="636" r:id="rId43"/>
    <p:sldId id="686" r:id="rId44"/>
    <p:sldId id="628" r:id="rId45"/>
    <p:sldId id="687" r:id="rId46"/>
    <p:sldId id="688" r:id="rId47"/>
    <p:sldId id="711" r:id="rId48"/>
    <p:sldId id="603" r:id="rId49"/>
    <p:sldId id="642" r:id="rId50"/>
    <p:sldId id="680" r:id="rId51"/>
    <p:sldId id="645" r:id="rId52"/>
    <p:sldId id="489" r:id="rId53"/>
    <p:sldId id="690" r:id="rId54"/>
    <p:sldId id="722" r:id="rId55"/>
    <p:sldId id="643" r:id="rId56"/>
    <p:sldId id="712" r:id="rId57"/>
    <p:sldId id="694" r:id="rId58"/>
    <p:sldId id="696" r:id="rId59"/>
    <p:sldId id="695" r:id="rId60"/>
    <p:sldId id="697" r:id="rId61"/>
    <p:sldId id="699" r:id="rId62"/>
    <p:sldId id="717" r:id="rId63"/>
    <p:sldId id="703" r:id="rId64"/>
    <p:sldId id="704" r:id="rId65"/>
    <p:sldId id="706" r:id="rId66"/>
    <p:sldId id="707" r:id="rId67"/>
    <p:sldId id="619" r:id="rId68"/>
    <p:sldId id="410" r:id="rId69"/>
    <p:sldId id="532" r:id="rId70"/>
    <p:sldId id="622" r:id="rId71"/>
    <p:sldId id="623" r:id="rId72"/>
    <p:sldId id="624" r:id="rId73"/>
    <p:sldId id="625" r:id="rId74"/>
    <p:sldId id="708" r:id="rId75"/>
    <p:sldId id="709" r:id="rId76"/>
    <p:sldId id="499" r:id="rId7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BA3FD"/>
    <a:srgbClr val="66FF33"/>
    <a:srgbClr val="FFCCCC"/>
    <a:srgbClr val="4859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63C0A7-A290-4CF1-B201-13367D62F1EC}" v="15" dt="2023-09-14T08:37:01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02" autoAdjust="0"/>
    <p:restoredTop sz="97274" autoAdjust="0"/>
  </p:normalViewPr>
  <p:slideViewPr>
    <p:cSldViewPr snapToGrid="0">
      <p:cViewPr>
        <p:scale>
          <a:sx n="60" d="100"/>
          <a:sy n="60" d="100"/>
        </p:scale>
        <p:origin x="54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64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microsoft.com/office/2015/10/relationships/revisionInfo" Target="revisionInfo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sdair Maclullich" userId="9d9ee010-76d2-4796-946d-1a6c92193b94" providerId="ADAL" clId="{0463C0A7-A290-4CF1-B201-13367D62F1EC}"/>
    <pc:docChg chg="undo custSel addSld delSld modSld sldOrd">
      <pc:chgData name="Alasdair Maclullich" userId="9d9ee010-76d2-4796-946d-1a6c92193b94" providerId="ADAL" clId="{0463C0A7-A290-4CF1-B201-13367D62F1EC}" dt="2023-09-14T08:38:27.157" v="320"/>
      <pc:docMkLst>
        <pc:docMk/>
      </pc:docMkLst>
      <pc:sldChg chg="modSp mod">
        <pc:chgData name="Alasdair Maclullich" userId="9d9ee010-76d2-4796-946d-1a6c92193b94" providerId="ADAL" clId="{0463C0A7-A290-4CF1-B201-13367D62F1EC}" dt="2023-09-14T07:59:22.363" v="70" actId="27636"/>
        <pc:sldMkLst>
          <pc:docMk/>
          <pc:sldMk cId="3172155013" sldId="489"/>
        </pc:sldMkLst>
        <pc:spChg chg="mod">
          <ac:chgData name="Alasdair Maclullich" userId="9d9ee010-76d2-4796-946d-1a6c92193b94" providerId="ADAL" clId="{0463C0A7-A290-4CF1-B201-13367D62F1EC}" dt="2023-09-14T07:59:22.363" v="70" actId="27636"/>
          <ac:spMkLst>
            <pc:docMk/>
            <pc:sldMk cId="3172155013" sldId="489"/>
            <ac:spMk id="2" creationId="{00000000-0000-0000-0000-000000000000}"/>
          </ac:spMkLst>
        </pc:spChg>
      </pc:sldChg>
      <pc:sldChg chg="modSp mod">
        <pc:chgData name="Alasdair Maclullich" userId="9d9ee010-76d2-4796-946d-1a6c92193b94" providerId="ADAL" clId="{0463C0A7-A290-4CF1-B201-13367D62F1EC}" dt="2023-09-14T08:29:10.652" v="270" actId="6549"/>
        <pc:sldMkLst>
          <pc:docMk/>
          <pc:sldMk cId="4285943193" sldId="541"/>
        </pc:sldMkLst>
        <pc:spChg chg="mod">
          <ac:chgData name="Alasdair Maclullich" userId="9d9ee010-76d2-4796-946d-1a6c92193b94" providerId="ADAL" clId="{0463C0A7-A290-4CF1-B201-13367D62F1EC}" dt="2023-09-14T08:29:10.652" v="270" actId="6549"/>
          <ac:spMkLst>
            <pc:docMk/>
            <pc:sldMk cId="4285943193" sldId="541"/>
            <ac:spMk id="19459" creationId="{46A54F6C-36F9-4987-9C22-93B58804D176}"/>
          </ac:spMkLst>
        </pc:spChg>
      </pc:sldChg>
      <pc:sldChg chg="del">
        <pc:chgData name="Alasdair Maclullich" userId="9d9ee010-76d2-4796-946d-1a6c92193b94" providerId="ADAL" clId="{0463C0A7-A290-4CF1-B201-13367D62F1EC}" dt="2023-09-14T07:59:40.042" v="113" actId="47"/>
        <pc:sldMkLst>
          <pc:docMk/>
          <pc:sldMk cId="865899809" sldId="544"/>
        </pc:sldMkLst>
      </pc:sldChg>
      <pc:sldChg chg="modSp mod">
        <pc:chgData name="Alasdair Maclullich" userId="9d9ee010-76d2-4796-946d-1a6c92193b94" providerId="ADAL" clId="{0463C0A7-A290-4CF1-B201-13367D62F1EC}" dt="2023-09-14T08:33:44.496" v="300" actId="1076"/>
        <pc:sldMkLst>
          <pc:docMk/>
          <pc:sldMk cId="3343327950" sldId="545"/>
        </pc:sldMkLst>
        <pc:spChg chg="mod">
          <ac:chgData name="Alasdair Maclullich" userId="9d9ee010-76d2-4796-946d-1a6c92193b94" providerId="ADAL" clId="{0463C0A7-A290-4CF1-B201-13367D62F1EC}" dt="2023-09-14T08:33:44.496" v="300" actId="1076"/>
          <ac:spMkLst>
            <pc:docMk/>
            <pc:sldMk cId="3343327950" sldId="545"/>
            <ac:spMk id="29701" creationId="{00000000-0000-0000-0000-000000000000}"/>
          </ac:spMkLst>
        </pc:spChg>
      </pc:sldChg>
      <pc:sldChg chg="modSp mod">
        <pc:chgData name="Alasdair Maclullich" userId="9d9ee010-76d2-4796-946d-1a6c92193b94" providerId="ADAL" clId="{0463C0A7-A290-4CF1-B201-13367D62F1EC}" dt="2023-09-14T07:56:10.776" v="4" actId="1076"/>
        <pc:sldMkLst>
          <pc:docMk/>
          <pc:sldMk cId="3957745912" sldId="558"/>
        </pc:sldMkLst>
        <pc:spChg chg="mod">
          <ac:chgData name="Alasdair Maclullich" userId="9d9ee010-76d2-4796-946d-1a6c92193b94" providerId="ADAL" clId="{0463C0A7-A290-4CF1-B201-13367D62F1EC}" dt="2023-09-14T07:55:44.775" v="2" actId="1076"/>
          <ac:spMkLst>
            <pc:docMk/>
            <pc:sldMk cId="3957745912" sldId="558"/>
            <ac:spMk id="2" creationId="{00000000-0000-0000-0000-000000000000}"/>
          </ac:spMkLst>
        </pc:spChg>
        <pc:spChg chg="mod">
          <ac:chgData name="Alasdair Maclullich" userId="9d9ee010-76d2-4796-946d-1a6c92193b94" providerId="ADAL" clId="{0463C0A7-A290-4CF1-B201-13367D62F1EC}" dt="2023-09-14T07:56:10.776" v="4" actId="1076"/>
          <ac:spMkLst>
            <pc:docMk/>
            <pc:sldMk cId="3957745912" sldId="558"/>
            <ac:spMk id="3" creationId="{00000000-0000-0000-0000-000000000000}"/>
          </ac:spMkLst>
        </pc:spChg>
      </pc:sldChg>
      <pc:sldChg chg="modSp mod">
        <pc:chgData name="Alasdair Maclullich" userId="9d9ee010-76d2-4796-946d-1a6c92193b94" providerId="ADAL" clId="{0463C0A7-A290-4CF1-B201-13367D62F1EC}" dt="2023-09-14T08:32:04.009" v="297" actId="6549"/>
        <pc:sldMkLst>
          <pc:docMk/>
          <pc:sldMk cId="1911206179" sldId="559"/>
        </pc:sldMkLst>
        <pc:spChg chg="mod">
          <ac:chgData name="Alasdair Maclullich" userId="9d9ee010-76d2-4796-946d-1a6c92193b94" providerId="ADAL" clId="{0463C0A7-A290-4CF1-B201-13367D62F1EC}" dt="2023-09-14T08:31:36.569" v="293" actId="1076"/>
          <ac:spMkLst>
            <pc:docMk/>
            <pc:sldMk cId="1911206179" sldId="559"/>
            <ac:spMk id="2" creationId="{00000000-0000-0000-0000-000000000000}"/>
          </ac:spMkLst>
        </pc:spChg>
        <pc:spChg chg="mod">
          <ac:chgData name="Alasdair Maclullich" userId="9d9ee010-76d2-4796-946d-1a6c92193b94" providerId="ADAL" clId="{0463C0A7-A290-4CF1-B201-13367D62F1EC}" dt="2023-09-14T08:32:04.009" v="297" actId="6549"/>
          <ac:spMkLst>
            <pc:docMk/>
            <pc:sldMk cId="1911206179" sldId="559"/>
            <ac:spMk id="3" creationId="{00000000-0000-0000-0000-000000000000}"/>
          </ac:spMkLst>
        </pc:spChg>
      </pc:sldChg>
      <pc:sldChg chg="add">
        <pc:chgData name="Alasdair Maclullich" userId="9d9ee010-76d2-4796-946d-1a6c92193b94" providerId="ADAL" clId="{0463C0A7-A290-4CF1-B201-13367D62F1EC}" dt="2023-09-14T08:00:35.731" v="117"/>
        <pc:sldMkLst>
          <pc:docMk/>
          <pc:sldMk cId="1260295309" sldId="628"/>
        </pc:sldMkLst>
      </pc:sldChg>
      <pc:sldChg chg="modSp del mod">
        <pc:chgData name="Alasdair Maclullich" userId="9d9ee010-76d2-4796-946d-1a6c92193b94" providerId="ADAL" clId="{0463C0A7-A290-4CF1-B201-13367D62F1EC}" dt="2023-09-14T08:00:17.658" v="116" actId="2696"/>
        <pc:sldMkLst>
          <pc:docMk/>
          <pc:sldMk cId="1450171790" sldId="628"/>
        </pc:sldMkLst>
        <pc:spChg chg="mod">
          <ac:chgData name="Alasdair Maclullich" userId="9d9ee010-76d2-4796-946d-1a6c92193b94" providerId="ADAL" clId="{0463C0A7-A290-4CF1-B201-13367D62F1EC}" dt="2023-09-14T07:59:22.363" v="71" actId="27636"/>
          <ac:spMkLst>
            <pc:docMk/>
            <pc:sldMk cId="1450171790" sldId="628"/>
            <ac:spMk id="27650" creationId="{00000000-0000-0000-0000-000000000000}"/>
          </ac:spMkLst>
        </pc:spChg>
      </pc:sldChg>
      <pc:sldChg chg="del">
        <pc:chgData name="Alasdair Maclullich" userId="9d9ee010-76d2-4796-946d-1a6c92193b94" providerId="ADAL" clId="{0463C0A7-A290-4CF1-B201-13367D62F1EC}" dt="2023-09-14T08:00:17.658" v="116" actId="2696"/>
        <pc:sldMkLst>
          <pc:docMk/>
          <pc:sldMk cId="2358882359" sldId="630"/>
        </pc:sldMkLst>
      </pc:sldChg>
      <pc:sldChg chg="add">
        <pc:chgData name="Alasdair Maclullich" userId="9d9ee010-76d2-4796-946d-1a6c92193b94" providerId="ADAL" clId="{0463C0A7-A290-4CF1-B201-13367D62F1EC}" dt="2023-09-14T08:00:35.731" v="117"/>
        <pc:sldMkLst>
          <pc:docMk/>
          <pc:sldMk cId="3398249505" sldId="630"/>
        </pc:sldMkLst>
      </pc:sldChg>
      <pc:sldChg chg="add">
        <pc:chgData name="Alasdair Maclullich" userId="9d9ee010-76d2-4796-946d-1a6c92193b94" providerId="ADAL" clId="{0463C0A7-A290-4CF1-B201-13367D62F1EC}" dt="2023-09-14T08:00:35.731" v="117"/>
        <pc:sldMkLst>
          <pc:docMk/>
          <pc:sldMk cId="524231976" sldId="631"/>
        </pc:sldMkLst>
      </pc:sldChg>
      <pc:sldChg chg="del">
        <pc:chgData name="Alasdair Maclullich" userId="9d9ee010-76d2-4796-946d-1a6c92193b94" providerId="ADAL" clId="{0463C0A7-A290-4CF1-B201-13367D62F1EC}" dt="2023-09-14T08:00:17.658" v="116" actId="2696"/>
        <pc:sldMkLst>
          <pc:docMk/>
          <pc:sldMk cId="1041143436" sldId="631"/>
        </pc:sldMkLst>
      </pc:sldChg>
      <pc:sldChg chg="del">
        <pc:chgData name="Alasdair Maclullich" userId="9d9ee010-76d2-4796-946d-1a6c92193b94" providerId="ADAL" clId="{0463C0A7-A290-4CF1-B201-13367D62F1EC}" dt="2023-09-14T08:00:17.658" v="116" actId="2696"/>
        <pc:sldMkLst>
          <pc:docMk/>
          <pc:sldMk cId="2261081897" sldId="632"/>
        </pc:sldMkLst>
      </pc:sldChg>
      <pc:sldChg chg="add">
        <pc:chgData name="Alasdair Maclullich" userId="9d9ee010-76d2-4796-946d-1a6c92193b94" providerId="ADAL" clId="{0463C0A7-A290-4CF1-B201-13367D62F1EC}" dt="2023-09-14T08:00:35.731" v="117"/>
        <pc:sldMkLst>
          <pc:docMk/>
          <pc:sldMk cId="2587441700" sldId="632"/>
        </pc:sldMkLst>
      </pc:sldChg>
      <pc:sldChg chg="add">
        <pc:chgData name="Alasdair Maclullich" userId="9d9ee010-76d2-4796-946d-1a6c92193b94" providerId="ADAL" clId="{0463C0A7-A290-4CF1-B201-13367D62F1EC}" dt="2023-09-14T08:00:35.731" v="117"/>
        <pc:sldMkLst>
          <pc:docMk/>
          <pc:sldMk cId="1735773019" sldId="633"/>
        </pc:sldMkLst>
      </pc:sldChg>
      <pc:sldChg chg="del">
        <pc:chgData name="Alasdair Maclullich" userId="9d9ee010-76d2-4796-946d-1a6c92193b94" providerId="ADAL" clId="{0463C0A7-A290-4CF1-B201-13367D62F1EC}" dt="2023-09-14T08:00:17.658" v="116" actId="2696"/>
        <pc:sldMkLst>
          <pc:docMk/>
          <pc:sldMk cId="1852593852" sldId="633"/>
        </pc:sldMkLst>
      </pc:sldChg>
      <pc:sldChg chg="del">
        <pc:chgData name="Alasdair Maclullich" userId="9d9ee010-76d2-4796-946d-1a6c92193b94" providerId="ADAL" clId="{0463C0A7-A290-4CF1-B201-13367D62F1EC}" dt="2023-09-14T08:00:17.658" v="116" actId="2696"/>
        <pc:sldMkLst>
          <pc:docMk/>
          <pc:sldMk cId="427985053" sldId="634"/>
        </pc:sldMkLst>
      </pc:sldChg>
      <pc:sldChg chg="add">
        <pc:chgData name="Alasdair Maclullich" userId="9d9ee010-76d2-4796-946d-1a6c92193b94" providerId="ADAL" clId="{0463C0A7-A290-4CF1-B201-13367D62F1EC}" dt="2023-09-14T08:00:35.731" v="117"/>
        <pc:sldMkLst>
          <pc:docMk/>
          <pc:sldMk cId="3430448129" sldId="634"/>
        </pc:sldMkLst>
      </pc:sldChg>
      <pc:sldChg chg="add">
        <pc:chgData name="Alasdair Maclullich" userId="9d9ee010-76d2-4796-946d-1a6c92193b94" providerId="ADAL" clId="{0463C0A7-A290-4CF1-B201-13367D62F1EC}" dt="2023-09-14T08:00:35.731" v="117"/>
        <pc:sldMkLst>
          <pc:docMk/>
          <pc:sldMk cId="952146348" sldId="635"/>
        </pc:sldMkLst>
      </pc:sldChg>
      <pc:sldChg chg="del">
        <pc:chgData name="Alasdair Maclullich" userId="9d9ee010-76d2-4796-946d-1a6c92193b94" providerId="ADAL" clId="{0463C0A7-A290-4CF1-B201-13367D62F1EC}" dt="2023-09-14T08:00:17.658" v="116" actId="2696"/>
        <pc:sldMkLst>
          <pc:docMk/>
          <pc:sldMk cId="3954726839" sldId="635"/>
        </pc:sldMkLst>
      </pc:sldChg>
      <pc:sldChg chg="del">
        <pc:chgData name="Alasdair Maclullich" userId="9d9ee010-76d2-4796-946d-1a6c92193b94" providerId="ADAL" clId="{0463C0A7-A290-4CF1-B201-13367D62F1EC}" dt="2023-09-14T08:00:17.658" v="116" actId="2696"/>
        <pc:sldMkLst>
          <pc:docMk/>
          <pc:sldMk cId="2931143133" sldId="636"/>
        </pc:sldMkLst>
      </pc:sldChg>
      <pc:sldChg chg="add">
        <pc:chgData name="Alasdair Maclullich" userId="9d9ee010-76d2-4796-946d-1a6c92193b94" providerId="ADAL" clId="{0463C0A7-A290-4CF1-B201-13367D62F1EC}" dt="2023-09-14T08:00:35.731" v="117"/>
        <pc:sldMkLst>
          <pc:docMk/>
          <pc:sldMk cId="3874783096" sldId="636"/>
        </pc:sldMkLst>
      </pc:sldChg>
      <pc:sldChg chg="del">
        <pc:chgData name="Alasdair Maclullich" userId="9d9ee010-76d2-4796-946d-1a6c92193b94" providerId="ADAL" clId="{0463C0A7-A290-4CF1-B201-13367D62F1EC}" dt="2023-09-14T08:00:17.658" v="116" actId="2696"/>
        <pc:sldMkLst>
          <pc:docMk/>
          <pc:sldMk cId="1193880151" sldId="637"/>
        </pc:sldMkLst>
      </pc:sldChg>
      <pc:sldChg chg="add">
        <pc:chgData name="Alasdair Maclullich" userId="9d9ee010-76d2-4796-946d-1a6c92193b94" providerId="ADAL" clId="{0463C0A7-A290-4CF1-B201-13367D62F1EC}" dt="2023-09-14T08:00:35.731" v="117"/>
        <pc:sldMkLst>
          <pc:docMk/>
          <pc:sldMk cId="2602742173" sldId="637"/>
        </pc:sldMkLst>
      </pc:sldChg>
      <pc:sldChg chg="add">
        <pc:chgData name="Alasdair Maclullich" userId="9d9ee010-76d2-4796-946d-1a6c92193b94" providerId="ADAL" clId="{0463C0A7-A290-4CF1-B201-13367D62F1EC}" dt="2023-09-14T08:00:35.731" v="117"/>
        <pc:sldMkLst>
          <pc:docMk/>
          <pc:sldMk cId="404190208" sldId="638"/>
        </pc:sldMkLst>
      </pc:sldChg>
      <pc:sldChg chg="del">
        <pc:chgData name="Alasdair Maclullich" userId="9d9ee010-76d2-4796-946d-1a6c92193b94" providerId="ADAL" clId="{0463C0A7-A290-4CF1-B201-13367D62F1EC}" dt="2023-09-14T08:00:17.658" v="116" actId="2696"/>
        <pc:sldMkLst>
          <pc:docMk/>
          <pc:sldMk cId="1371989324" sldId="638"/>
        </pc:sldMkLst>
      </pc:sldChg>
      <pc:sldChg chg="add del">
        <pc:chgData name="Alasdair Maclullich" userId="9d9ee010-76d2-4796-946d-1a6c92193b94" providerId="ADAL" clId="{0463C0A7-A290-4CF1-B201-13367D62F1EC}" dt="2023-09-14T07:59:54.615" v="115" actId="2696"/>
        <pc:sldMkLst>
          <pc:docMk/>
          <pc:sldMk cId="3108401719" sldId="641"/>
        </pc:sldMkLst>
      </pc:sldChg>
      <pc:sldChg chg="modSp mod">
        <pc:chgData name="Alasdair Maclullich" userId="9d9ee010-76d2-4796-946d-1a6c92193b94" providerId="ADAL" clId="{0463C0A7-A290-4CF1-B201-13367D62F1EC}" dt="2023-09-14T07:57:40.075" v="65" actId="14100"/>
        <pc:sldMkLst>
          <pc:docMk/>
          <pc:sldMk cId="3018254207" sldId="643"/>
        </pc:sldMkLst>
        <pc:spChg chg="mod">
          <ac:chgData name="Alasdair Maclullich" userId="9d9ee010-76d2-4796-946d-1a6c92193b94" providerId="ADAL" clId="{0463C0A7-A290-4CF1-B201-13367D62F1EC}" dt="2023-09-14T07:57:40.075" v="65" actId="14100"/>
          <ac:spMkLst>
            <pc:docMk/>
            <pc:sldMk cId="3018254207" sldId="643"/>
            <ac:spMk id="131074" creationId="{00000000-0000-0000-0000-000000000000}"/>
          </ac:spMkLst>
        </pc:spChg>
      </pc:sldChg>
      <pc:sldChg chg="add">
        <pc:chgData name="Alasdair Maclullich" userId="9d9ee010-76d2-4796-946d-1a6c92193b94" providerId="ADAL" clId="{0463C0A7-A290-4CF1-B201-13367D62F1EC}" dt="2023-09-14T08:00:35.731" v="117"/>
        <pc:sldMkLst>
          <pc:docMk/>
          <pc:sldMk cId="35039006" sldId="665"/>
        </pc:sldMkLst>
      </pc:sldChg>
      <pc:sldChg chg="del">
        <pc:chgData name="Alasdair Maclullich" userId="9d9ee010-76d2-4796-946d-1a6c92193b94" providerId="ADAL" clId="{0463C0A7-A290-4CF1-B201-13367D62F1EC}" dt="2023-09-14T08:00:17.658" v="116" actId="2696"/>
        <pc:sldMkLst>
          <pc:docMk/>
          <pc:sldMk cId="1421872684" sldId="665"/>
        </pc:sldMkLst>
      </pc:sldChg>
      <pc:sldChg chg="modSp">
        <pc:chgData name="Alasdair Maclullich" userId="9d9ee010-76d2-4796-946d-1a6c92193b94" providerId="ADAL" clId="{0463C0A7-A290-4CF1-B201-13367D62F1EC}" dt="2023-09-14T08:32:30.861" v="298" actId="1076"/>
        <pc:sldMkLst>
          <pc:docMk/>
          <pc:sldMk cId="2203422353" sldId="666"/>
        </pc:sldMkLst>
        <pc:spChg chg="mod">
          <ac:chgData name="Alasdair Maclullich" userId="9d9ee010-76d2-4796-946d-1a6c92193b94" providerId="ADAL" clId="{0463C0A7-A290-4CF1-B201-13367D62F1EC}" dt="2023-09-14T08:32:30.861" v="298" actId="1076"/>
          <ac:spMkLst>
            <pc:docMk/>
            <pc:sldMk cId="2203422353" sldId="666"/>
            <ac:spMk id="19458" creationId="{E042CCEC-0F09-4384-B0A2-3DC0B3A8B7AB}"/>
          </ac:spMkLst>
        </pc:spChg>
      </pc:sldChg>
      <pc:sldChg chg="add">
        <pc:chgData name="Alasdair Maclullich" userId="9d9ee010-76d2-4796-946d-1a6c92193b94" providerId="ADAL" clId="{0463C0A7-A290-4CF1-B201-13367D62F1EC}" dt="2023-09-14T08:00:35.731" v="117"/>
        <pc:sldMkLst>
          <pc:docMk/>
          <pc:sldMk cId="1440575065" sldId="681"/>
        </pc:sldMkLst>
      </pc:sldChg>
      <pc:sldChg chg="del">
        <pc:chgData name="Alasdair Maclullich" userId="9d9ee010-76d2-4796-946d-1a6c92193b94" providerId="ADAL" clId="{0463C0A7-A290-4CF1-B201-13367D62F1EC}" dt="2023-09-14T08:00:17.658" v="116" actId="2696"/>
        <pc:sldMkLst>
          <pc:docMk/>
          <pc:sldMk cId="1565869529" sldId="681"/>
        </pc:sldMkLst>
      </pc:sldChg>
      <pc:sldChg chg="del">
        <pc:chgData name="Alasdair Maclullich" userId="9d9ee010-76d2-4796-946d-1a6c92193b94" providerId="ADAL" clId="{0463C0A7-A290-4CF1-B201-13367D62F1EC}" dt="2023-09-14T08:00:17.658" v="116" actId="2696"/>
        <pc:sldMkLst>
          <pc:docMk/>
          <pc:sldMk cId="3503857971" sldId="683"/>
        </pc:sldMkLst>
      </pc:sldChg>
      <pc:sldChg chg="add">
        <pc:chgData name="Alasdair Maclullich" userId="9d9ee010-76d2-4796-946d-1a6c92193b94" providerId="ADAL" clId="{0463C0A7-A290-4CF1-B201-13367D62F1EC}" dt="2023-09-14T08:00:35.731" v="117"/>
        <pc:sldMkLst>
          <pc:docMk/>
          <pc:sldMk cId="3548201992" sldId="683"/>
        </pc:sldMkLst>
      </pc:sldChg>
      <pc:sldChg chg="add">
        <pc:chgData name="Alasdair Maclullich" userId="9d9ee010-76d2-4796-946d-1a6c92193b94" providerId="ADAL" clId="{0463C0A7-A290-4CF1-B201-13367D62F1EC}" dt="2023-09-14T08:00:35.731" v="117"/>
        <pc:sldMkLst>
          <pc:docMk/>
          <pc:sldMk cId="1066072994" sldId="684"/>
        </pc:sldMkLst>
      </pc:sldChg>
      <pc:sldChg chg="del">
        <pc:chgData name="Alasdair Maclullich" userId="9d9ee010-76d2-4796-946d-1a6c92193b94" providerId="ADAL" clId="{0463C0A7-A290-4CF1-B201-13367D62F1EC}" dt="2023-09-14T08:00:17.658" v="116" actId="2696"/>
        <pc:sldMkLst>
          <pc:docMk/>
          <pc:sldMk cId="2806751553" sldId="684"/>
        </pc:sldMkLst>
      </pc:sldChg>
      <pc:sldChg chg="add">
        <pc:chgData name="Alasdair Maclullich" userId="9d9ee010-76d2-4796-946d-1a6c92193b94" providerId="ADAL" clId="{0463C0A7-A290-4CF1-B201-13367D62F1EC}" dt="2023-09-14T08:00:35.731" v="117"/>
        <pc:sldMkLst>
          <pc:docMk/>
          <pc:sldMk cId="1751618711" sldId="685"/>
        </pc:sldMkLst>
      </pc:sldChg>
      <pc:sldChg chg="del">
        <pc:chgData name="Alasdair Maclullich" userId="9d9ee010-76d2-4796-946d-1a6c92193b94" providerId="ADAL" clId="{0463C0A7-A290-4CF1-B201-13367D62F1EC}" dt="2023-09-14T08:00:17.658" v="116" actId="2696"/>
        <pc:sldMkLst>
          <pc:docMk/>
          <pc:sldMk cId="2858568461" sldId="685"/>
        </pc:sldMkLst>
      </pc:sldChg>
      <pc:sldChg chg="add">
        <pc:chgData name="Alasdair Maclullich" userId="9d9ee010-76d2-4796-946d-1a6c92193b94" providerId="ADAL" clId="{0463C0A7-A290-4CF1-B201-13367D62F1EC}" dt="2023-09-14T08:00:35.731" v="117"/>
        <pc:sldMkLst>
          <pc:docMk/>
          <pc:sldMk cId="1148847191" sldId="686"/>
        </pc:sldMkLst>
      </pc:sldChg>
      <pc:sldChg chg="del">
        <pc:chgData name="Alasdair Maclullich" userId="9d9ee010-76d2-4796-946d-1a6c92193b94" providerId="ADAL" clId="{0463C0A7-A290-4CF1-B201-13367D62F1EC}" dt="2023-09-14T08:00:17.658" v="116" actId="2696"/>
        <pc:sldMkLst>
          <pc:docMk/>
          <pc:sldMk cId="1892419389" sldId="686"/>
        </pc:sldMkLst>
      </pc:sldChg>
      <pc:sldChg chg="add">
        <pc:chgData name="Alasdair Maclullich" userId="9d9ee010-76d2-4796-946d-1a6c92193b94" providerId="ADAL" clId="{0463C0A7-A290-4CF1-B201-13367D62F1EC}" dt="2023-09-14T08:00:35.731" v="117"/>
        <pc:sldMkLst>
          <pc:docMk/>
          <pc:sldMk cId="152814812" sldId="687"/>
        </pc:sldMkLst>
      </pc:sldChg>
      <pc:sldChg chg="del">
        <pc:chgData name="Alasdair Maclullich" userId="9d9ee010-76d2-4796-946d-1a6c92193b94" providerId="ADAL" clId="{0463C0A7-A290-4CF1-B201-13367D62F1EC}" dt="2023-09-14T08:00:17.658" v="116" actId="2696"/>
        <pc:sldMkLst>
          <pc:docMk/>
          <pc:sldMk cId="3554565446" sldId="687"/>
        </pc:sldMkLst>
      </pc:sldChg>
      <pc:sldChg chg="add">
        <pc:chgData name="Alasdair Maclullich" userId="9d9ee010-76d2-4796-946d-1a6c92193b94" providerId="ADAL" clId="{0463C0A7-A290-4CF1-B201-13367D62F1EC}" dt="2023-09-14T08:00:35.731" v="117"/>
        <pc:sldMkLst>
          <pc:docMk/>
          <pc:sldMk cId="709138609" sldId="688"/>
        </pc:sldMkLst>
      </pc:sldChg>
      <pc:sldChg chg="del">
        <pc:chgData name="Alasdair Maclullich" userId="9d9ee010-76d2-4796-946d-1a6c92193b94" providerId="ADAL" clId="{0463C0A7-A290-4CF1-B201-13367D62F1EC}" dt="2023-09-14T08:00:17.658" v="116" actId="2696"/>
        <pc:sldMkLst>
          <pc:docMk/>
          <pc:sldMk cId="736754944" sldId="688"/>
        </pc:sldMkLst>
      </pc:sldChg>
      <pc:sldChg chg="del">
        <pc:chgData name="Alasdair Maclullich" userId="9d9ee010-76d2-4796-946d-1a6c92193b94" providerId="ADAL" clId="{0463C0A7-A290-4CF1-B201-13367D62F1EC}" dt="2023-09-14T07:58:20.335" v="66" actId="2696"/>
        <pc:sldMkLst>
          <pc:docMk/>
          <pc:sldMk cId="2467542431" sldId="694"/>
        </pc:sldMkLst>
      </pc:sldChg>
      <pc:sldChg chg="add">
        <pc:chgData name="Alasdair Maclullich" userId="9d9ee010-76d2-4796-946d-1a6c92193b94" providerId="ADAL" clId="{0463C0A7-A290-4CF1-B201-13367D62F1EC}" dt="2023-09-14T07:58:26.652" v="67"/>
        <pc:sldMkLst>
          <pc:docMk/>
          <pc:sldMk cId="3607874817" sldId="694"/>
        </pc:sldMkLst>
      </pc:sldChg>
      <pc:sldChg chg="del">
        <pc:chgData name="Alasdair Maclullich" userId="9d9ee010-76d2-4796-946d-1a6c92193b94" providerId="ADAL" clId="{0463C0A7-A290-4CF1-B201-13367D62F1EC}" dt="2023-09-14T07:58:20.335" v="66" actId="2696"/>
        <pc:sldMkLst>
          <pc:docMk/>
          <pc:sldMk cId="160276463" sldId="695"/>
        </pc:sldMkLst>
      </pc:sldChg>
      <pc:sldChg chg="add">
        <pc:chgData name="Alasdair Maclullich" userId="9d9ee010-76d2-4796-946d-1a6c92193b94" providerId="ADAL" clId="{0463C0A7-A290-4CF1-B201-13367D62F1EC}" dt="2023-09-14T07:58:26.652" v="67"/>
        <pc:sldMkLst>
          <pc:docMk/>
          <pc:sldMk cId="3520362391" sldId="695"/>
        </pc:sldMkLst>
      </pc:sldChg>
      <pc:sldChg chg="add">
        <pc:chgData name="Alasdair Maclullich" userId="9d9ee010-76d2-4796-946d-1a6c92193b94" providerId="ADAL" clId="{0463C0A7-A290-4CF1-B201-13367D62F1EC}" dt="2023-09-14T07:58:26.652" v="67"/>
        <pc:sldMkLst>
          <pc:docMk/>
          <pc:sldMk cId="1752235045" sldId="696"/>
        </pc:sldMkLst>
      </pc:sldChg>
      <pc:sldChg chg="del">
        <pc:chgData name="Alasdair Maclullich" userId="9d9ee010-76d2-4796-946d-1a6c92193b94" providerId="ADAL" clId="{0463C0A7-A290-4CF1-B201-13367D62F1EC}" dt="2023-09-14T07:58:20.335" v="66" actId="2696"/>
        <pc:sldMkLst>
          <pc:docMk/>
          <pc:sldMk cId="2315906881" sldId="696"/>
        </pc:sldMkLst>
      </pc:sldChg>
      <pc:sldChg chg="del">
        <pc:chgData name="Alasdair Maclullich" userId="9d9ee010-76d2-4796-946d-1a6c92193b94" providerId="ADAL" clId="{0463C0A7-A290-4CF1-B201-13367D62F1EC}" dt="2023-09-14T07:58:20.335" v="66" actId="2696"/>
        <pc:sldMkLst>
          <pc:docMk/>
          <pc:sldMk cId="2927098895" sldId="697"/>
        </pc:sldMkLst>
      </pc:sldChg>
      <pc:sldChg chg="add">
        <pc:chgData name="Alasdair Maclullich" userId="9d9ee010-76d2-4796-946d-1a6c92193b94" providerId="ADAL" clId="{0463C0A7-A290-4CF1-B201-13367D62F1EC}" dt="2023-09-14T07:58:26.652" v="67"/>
        <pc:sldMkLst>
          <pc:docMk/>
          <pc:sldMk cId="4130199714" sldId="697"/>
        </pc:sldMkLst>
      </pc:sldChg>
      <pc:sldChg chg="add">
        <pc:chgData name="Alasdair Maclullich" userId="9d9ee010-76d2-4796-946d-1a6c92193b94" providerId="ADAL" clId="{0463C0A7-A290-4CF1-B201-13367D62F1EC}" dt="2023-09-14T07:58:26.652" v="67"/>
        <pc:sldMkLst>
          <pc:docMk/>
          <pc:sldMk cId="2060280164" sldId="698"/>
        </pc:sldMkLst>
      </pc:sldChg>
      <pc:sldChg chg="del">
        <pc:chgData name="Alasdair Maclullich" userId="9d9ee010-76d2-4796-946d-1a6c92193b94" providerId="ADAL" clId="{0463C0A7-A290-4CF1-B201-13367D62F1EC}" dt="2023-09-14T07:58:20.335" v="66" actId="2696"/>
        <pc:sldMkLst>
          <pc:docMk/>
          <pc:sldMk cId="2639932673" sldId="698"/>
        </pc:sldMkLst>
      </pc:sldChg>
      <pc:sldChg chg="add">
        <pc:chgData name="Alasdair Maclullich" userId="9d9ee010-76d2-4796-946d-1a6c92193b94" providerId="ADAL" clId="{0463C0A7-A290-4CF1-B201-13367D62F1EC}" dt="2023-09-14T07:58:26.652" v="67"/>
        <pc:sldMkLst>
          <pc:docMk/>
          <pc:sldMk cId="1926898509" sldId="699"/>
        </pc:sldMkLst>
      </pc:sldChg>
      <pc:sldChg chg="del">
        <pc:chgData name="Alasdair Maclullich" userId="9d9ee010-76d2-4796-946d-1a6c92193b94" providerId="ADAL" clId="{0463C0A7-A290-4CF1-B201-13367D62F1EC}" dt="2023-09-14T07:58:20.335" v="66" actId="2696"/>
        <pc:sldMkLst>
          <pc:docMk/>
          <pc:sldMk cId="3318751972" sldId="699"/>
        </pc:sldMkLst>
      </pc:sldChg>
      <pc:sldChg chg="add">
        <pc:chgData name="Alasdair Maclullich" userId="9d9ee010-76d2-4796-946d-1a6c92193b94" providerId="ADAL" clId="{0463C0A7-A290-4CF1-B201-13367D62F1EC}" dt="2023-09-14T07:58:26.652" v="67"/>
        <pc:sldMkLst>
          <pc:docMk/>
          <pc:sldMk cId="1502060172" sldId="700"/>
        </pc:sldMkLst>
      </pc:sldChg>
      <pc:sldChg chg="del">
        <pc:chgData name="Alasdair Maclullich" userId="9d9ee010-76d2-4796-946d-1a6c92193b94" providerId="ADAL" clId="{0463C0A7-A290-4CF1-B201-13367D62F1EC}" dt="2023-09-14T07:58:20.335" v="66" actId="2696"/>
        <pc:sldMkLst>
          <pc:docMk/>
          <pc:sldMk cId="2243723805" sldId="700"/>
        </pc:sldMkLst>
      </pc:sldChg>
      <pc:sldChg chg="add">
        <pc:chgData name="Alasdair Maclullich" userId="9d9ee010-76d2-4796-946d-1a6c92193b94" providerId="ADAL" clId="{0463C0A7-A290-4CF1-B201-13367D62F1EC}" dt="2023-09-14T07:58:26.652" v="67"/>
        <pc:sldMkLst>
          <pc:docMk/>
          <pc:sldMk cId="706082142" sldId="701"/>
        </pc:sldMkLst>
      </pc:sldChg>
      <pc:sldChg chg="del">
        <pc:chgData name="Alasdair Maclullich" userId="9d9ee010-76d2-4796-946d-1a6c92193b94" providerId="ADAL" clId="{0463C0A7-A290-4CF1-B201-13367D62F1EC}" dt="2023-09-14T07:58:20.335" v="66" actId="2696"/>
        <pc:sldMkLst>
          <pc:docMk/>
          <pc:sldMk cId="2599872572" sldId="701"/>
        </pc:sldMkLst>
      </pc:sldChg>
      <pc:sldChg chg="del">
        <pc:chgData name="Alasdair Maclullich" userId="9d9ee010-76d2-4796-946d-1a6c92193b94" providerId="ADAL" clId="{0463C0A7-A290-4CF1-B201-13367D62F1EC}" dt="2023-09-14T07:58:20.335" v="66" actId="2696"/>
        <pc:sldMkLst>
          <pc:docMk/>
          <pc:sldMk cId="724123439" sldId="702"/>
        </pc:sldMkLst>
      </pc:sldChg>
      <pc:sldChg chg="add">
        <pc:chgData name="Alasdair Maclullich" userId="9d9ee010-76d2-4796-946d-1a6c92193b94" providerId="ADAL" clId="{0463C0A7-A290-4CF1-B201-13367D62F1EC}" dt="2023-09-14T07:58:26.652" v="67"/>
        <pc:sldMkLst>
          <pc:docMk/>
          <pc:sldMk cId="2264439555" sldId="702"/>
        </pc:sldMkLst>
      </pc:sldChg>
      <pc:sldChg chg="del">
        <pc:chgData name="Alasdair Maclullich" userId="9d9ee010-76d2-4796-946d-1a6c92193b94" providerId="ADAL" clId="{0463C0A7-A290-4CF1-B201-13367D62F1EC}" dt="2023-09-14T07:58:20.335" v="66" actId="2696"/>
        <pc:sldMkLst>
          <pc:docMk/>
          <pc:sldMk cId="601211950" sldId="703"/>
        </pc:sldMkLst>
      </pc:sldChg>
      <pc:sldChg chg="add">
        <pc:chgData name="Alasdair Maclullich" userId="9d9ee010-76d2-4796-946d-1a6c92193b94" providerId="ADAL" clId="{0463C0A7-A290-4CF1-B201-13367D62F1EC}" dt="2023-09-14T07:58:26.652" v="67"/>
        <pc:sldMkLst>
          <pc:docMk/>
          <pc:sldMk cId="3672340800" sldId="703"/>
        </pc:sldMkLst>
      </pc:sldChg>
      <pc:sldChg chg="add">
        <pc:chgData name="Alasdair Maclullich" userId="9d9ee010-76d2-4796-946d-1a6c92193b94" providerId="ADAL" clId="{0463C0A7-A290-4CF1-B201-13367D62F1EC}" dt="2023-09-14T07:58:26.652" v="67"/>
        <pc:sldMkLst>
          <pc:docMk/>
          <pc:sldMk cId="3452419289" sldId="704"/>
        </pc:sldMkLst>
      </pc:sldChg>
      <pc:sldChg chg="del">
        <pc:chgData name="Alasdair Maclullich" userId="9d9ee010-76d2-4796-946d-1a6c92193b94" providerId="ADAL" clId="{0463C0A7-A290-4CF1-B201-13367D62F1EC}" dt="2023-09-14T07:58:20.335" v="66" actId="2696"/>
        <pc:sldMkLst>
          <pc:docMk/>
          <pc:sldMk cId="3825928754" sldId="704"/>
        </pc:sldMkLst>
      </pc:sldChg>
      <pc:sldChg chg="add">
        <pc:chgData name="Alasdair Maclullich" userId="9d9ee010-76d2-4796-946d-1a6c92193b94" providerId="ADAL" clId="{0463C0A7-A290-4CF1-B201-13367D62F1EC}" dt="2023-09-14T07:58:26.652" v="67"/>
        <pc:sldMkLst>
          <pc:docMk/>
          <pc:sldMk cId="2692080989" sldId="705"/>
        </pc:sldMkLst>
      </pc:sldChg>
      <pc:sldChg chg="del">
        <pc:chgData name="Alasdair Maclullich" userId="9d9ee010-76d2-4796-946d-1a6c92193b94" providerId="ADAL" clId="{0463C0A7-A290-4CF1-B201-13367D62F1EC}" dt="2023-09-14T07:58:20.335" v="66" actId="2696"/>
        <pc:sldMkLst>
          <pc:docMk/>
          <pc:sldMk cId="2696548047" sldId="705"/>
        </pc:sldMkLst>
      </pc:sldChg>
      <pc:sldChg chg="add">
        <pc:chgData name="Alasdair Maclullich" userId="9d9ee010-76d2-4796-946d-1a6c92193b94" providerId="ADAL" clId="{0463C0A7-A290-4CF1-B201-13367D62F1EC}" dt="2023-09-14T07:58:26.652" v="67"/>
        <pc:sldMkLst>
          <pc:docMk/>
          <pc:sldMk cId="1742525410" sldId="706"/>
        </pc:sldMkLst>
      </pc:sldChg>
      <pc:sldChg chg="del">
        <pc:chgData name="Alasdair Maclullich" userId="9d9ee010-76d2-4796-946d-1a6c92193b94" providerId="ADAL" clId="{0463C0A7-A290-4CF1-B201-13367D62F1EC}" dt="2023-09-14T07:58:20.335" v="66" actId="2696"/>
        <pc:sldMkLst>
          <pc:docMk/>
          <pc:sldMk cId="4271391242" sldId="706"/>
        </pc:sldMkLst>
      </pc:sldChg>
      <pc:sldChg chg="del">
        <pc:chgData name="Alasdair Maclullich" userId="9d9ee010-76d2-4796-946d-1a6c92193b94" providerId="ADAL" clId="{0463C0A7-A290-4CF1-B201-13367D62F1EC}" dt="2023-09-14T07:58:20.335" v="66" actId="2696"/>
        <pc:sldMkLst>
          <pc:docMk/>
          <pc:sldMk cId="911448303" sldId="707"/>
        </pc:sldMkLst>
      </pc:sldChg>
      <pc:sldChg chg="add">
        <pc:chgData name="Alasdair Maclullich" userId="9d9ee010-76d2-4796-946d-1a6c92193b94" providerId="ADAL" clId="{0463C0A7-A290-4CF1-B201-13367D62F1EC}" dt="2023-09-14T07:58:26.652" v="67"/>
        <pc:sldMkLst>
          <pc:docMk/>
          <pc:sldMk cId="1947295195" sldId="707"/>
        </pc:sldMkLst>
      </pc:sldChg>
      <pc:sldChg chg="ord">
        <pc:chgData name="Alasdair Maclullich" userId="9d9ee010-76d2-4796-946d-1a6c92193b94" providerId="ADAL" clId="{0463C0A7-A290-4CF1-B201-13367D62F1EC}" dt="2023-09-14T08:38:27.157" v="320"/>
        <pc:sldMkLst>
          <pc:docMk/>
          <pc:sldMk cId="2881307944" sldId="710"/>
        </pc:sldMkLst>
      </pc:sldChg>
      <pc:sldChg chg="del">
        <pc:chgData name="Alasdair Maclullich" userId="9d9ee010-76d2-4796-946d-1a6c92193b94" providerId="ADAL" clId="{0463C0A7-A290-4CF1-B201-13367D62F1EC}" dt="2023-09-14T08:00:17.658" v="116" actId="2696"/>
        <pc:sldMkLst>
          <pc:docMk/>
          <pc:sldMk cId="1615045928" sldId="711"/>
        </pc:sldMkLst>
      </pc:sldChg>
      <pc:sldChg chg="add">
        <pc:chgData name="Alasdair Maclullich" userId="9d9ee010-76d2-4796-946d-1a6c92193b94" providerId="ADAL" clId="{0463C0A7-A290-4CF1-B201-13367D62F1EC}" dt="2023-09-14T08:00:35.731" v="117"/>
        <pc:sldMkLst>
          <pc:docMk/>
          <pc:sldMk cId="1894569776" sldId="711"/>
        </pc:sldMkLst>
      </pc:sldChg>
      <pc:sldChg chg="add">
        <pc:chgData name="Alasdair Maclullich" userId="9d9ee010-76d2-4796-946d-1a6c92193b94" providerId="ADAL" clId="{0463C0A7-A290-4CF1-B201-13367D62F1EC}" dt="2023-09-14T07:58:26.652" v="67"/>
        <pc:sldMkLst>
          <pc:docMk/>
          <pc:sldMk cId="1383021355" sldId="712"/>
        </pc:sldMkLst>
      </pc:sldChg>
      <pc:sldChg chg="del">
        <pc:chgData name="Alasdair Maclullich" userId="9d9ee010-76d2-4796-946d-1a6c92193b94" providerId="ADAL" clId="{0463C0A7-A290-4CF1-B201-13367D62F1EC}" dt="2023-09-14T07:58:20.335" v="66" actId="2696"/>
        <pc:sldMkLst>
          <pc:docMk/>
          <pc:sldMk cId="3431407823" sldId="712"/>
        </pc:sldMkLst>
      </pc:sldChg>
      <pc:sldChg chg="modSp add mod">
        <pc:chgData name="Alasdair Maclullich" userId="9d9ee010-76d2-4796-946d-1a6c92193b94" providerId="ADAL" clId="{0463C0A7-A290-4CF1-B201-13367D62F1EC}" dt="2023-09-14T07:59:33.512" v="112" actId="20577"/>
        <pc:sldMkLst>
          <pc:docMk/>
          <pc:sldMk cId="3232328319" sldId="713"/>
        </pc:sldMkLst>
        <pc:spChg chg="mod">
          <ac:chgData name="Alasdair Maclullich" userId="9d9ee010-76d2-4796-946d-1a6c92193b94" providerId="ADAL" clId="{0463C0A7-A290-4CF1-B201-13367D62F1EC}" dt="2023-09-14T07:59:33.512" v="112" actId="20577"/>
          <ac:spMkLst>
            <pc:docMk/>
            <pc:sldMk cId="3232328319" sldId="713"/>
            <ac:spMk id="131074" creationId="{00000000-0000-0000-0000-000000000000}"/>
          </ac:spMkLst>
        </pc:spChg>
      </pc:sldChg>
      <pc:sldChg chg="modSp add mod">
        <pc:chgData name="Alasdair Maclullich" userId="9d9ee010-76d2-4796-946d-1a6c92193b94" providerId="ADAL" clId="{0463C0A7-A290-4CF1-B201-13367D62F1EC}" dt="2023-09-14T08:01:10.231" v="145" actId="20577"/>
        <pc:sldMkLst>
          <pc:docMk/>
          <pc:sldMk cId="193901363" sldId="714"/>
        </pc:sldMkLst>
        <pc:spChg chg="mod">
          <ac:chgData name="Alasdair Maclullich" userId="9d9ee010-76d2-4796-946d-1a6c92193b94" providerId="ADAL" clId="{0463C0A7-A290-4CF1-B201-13367D62F1EC}" dt="2023-09-14T08:01:10.231" v="145" actId="20577"/>
          <ac:spMkLst>
            <pc:docMk/>
            <pc:sldMk cId="193901363" sldId="714"/>
            <ac:spMk id="19458" creationId="{E042CCEC-0F09-4384-B0A2-3DC0B3A8B7AB}"/>
          </ac:spMkLst>
        </pc:spChg>
      </pc:sldChg>
      <pc:sldChg chg="addSp delSp modSp add mod ord">
        <pc:chgData name="Alasdair Maclullich" userId="9d9ee010-76d2-4796-946d-1a6c92193b94" providerId="ADAL" clId="{0463C0A7-A290-4CF1-B201-13367D62F1EC}" dt="2023-09-14T08:31:20.726" v="291" actId="1076"/>
        <pc:sldMkLst>
          <pc:docMk/>
          <pc:sldMk cId="998355444" sldId="715"/>
        </pc:sldMkLst>
        <pc:spChg chg="mod">
          <ac:chgData name="Alasdair Maclullich" userId="9d9ee010-76d2-4796-946d-1a6c92193b94" providerId="ADAL" clId="{0463C0A7-A290-4CF1-B201-13367D62F1EC}" dt="2023-09-14T08:27:05.140" v="225" actId="207"/>
          <ac:spMkLst>
            <pc:docMk/>
            <pc:sldMk cId="998355444" sldId="715"/>
            <ac:spMk id="6" creationId="{BA64C0F9-CF8D-C378-45B8-E7927C57AD0A}"/>
          </ac:spMkLst>
        </pc:spChg>
        <pc:spChg chg="add mod">
          <ac:chgData name="Alasdair Maclullich" userId="9d9ee010-76d2-4796-946d-1a6c92193b94" providerId="ADAL" clId="{0463C0A7-A290-4CF1-B201-13367D62F1EC}" dt="2023-09-14T08:31:20.726" v="291" actId="1076"/>
          <ac:spMkLst>
            <pc:docMk/>
            <pc:sldMk cId="998355444" sldId="715"/>
            <ac:spMk id="8" creationId="{9DA5464D-EC1F-C374-4B60-DD91326E709F}"/>
          </ac:spMkLst>
        </pc:spChg>
        <pc:spChg chg="del">
          <ac:chgData name="Alasdair Maclullich" userId="9d9ee010-76d2-4796-946d-1a6c92193b94" providerId="ADAL" clId="{0463C0A7-A290-4CF1-B201-13367D62F1EC}" dt="2023-09-14T08:23:15.321" v="195" actId="478"/>
          <ac:spMkLst>
            <pc:docMk/>
            <pc:sldMk cId="998355444" sldId="715"/>
            <ac:spMk id="9" creationId="{00000000-0000-0000-0000-000000000000}"/>
          </ac:spMkLst>
        </pc:spChg>
        <pc:spChg chg="del mod">
          <ac:chgData name="Alasdair Maclullich" userId="9d9ee010-76d2-4796-946d-1a6c92193b94" providerId="ADAL" clId="{0463C0A7-A290-4CF1-B201-13367D62F1EC}" dt="2023-09-14T08:23:33.610" v="201" actId="478"/>
          <ac:spMkLst>
            <pc:docMk/>
            <pc:sldMk cId="998355444" sldId="715"/>
            <ac:spMk id="23555" creationId="{00000000-0000-0000-0000-000000000000}"/>
          </ac:spMkLst>
        </pc:spChg>
        <pc:spChg chg="del">
          <ac:chgData name="Alasdair Maclullich" userId="9d9ee010-76d2-4796-946d-1a6c92193b94" providerId="ADAL" clId="{0463C0A7-A290-4CF1-B201-13367D62F1EC}" dt="2023-09-14T08:23:13.513" v="194" actId="478"/>
          <ac:spMkLst>
            <pc:docMk/>
            <pc:sldMk cId="998355444" sldId="715"/>
            <ac:spMk id="91140" creationId="{95001E12-DFD4-4DBC-9BCC-DF46333BD83F}"/>
          </ac:spMkLst>
        </pc:spChg>
        <pc:grpChg chg="add del mod">
          <ac:chgData name="Alasdair Maclullich" userId="9d9ee010-76d2-4796-946d-1a6c92193b94" providerId="ADAL" clId="{0463C0A7-A290-4CF1-B201-13367D62F1EC}" dt="2023-09-14T08:27:49.130" v="227" actId="478"/>
          <ac:grpSpMkLst>
            <pc:docMk/>
            <pc:sldMk cId="998355444" sldId="715"/>
            <ac:grpSpMk id="2" creationId="{D61E3973-A34A-5921-C9E2-0788B69CDE59}"/>
          </ac:grpSpMkLst>
        </pc:grpChg>
        <pc:picChg chg="del">
          <ac:chgData name="Alasdair Maclullich" userId="9d9ee010-76d2-4796-946d-1a6c92193b94" providerId="ADAL" clId="{0463C0A7-A290-4CF1-B201-13367D62F1EC}" dt="2023-09-14T08:23:11.772" v="193" actId="478"/>
          <ac:picMkLst>
            <pc:docMk/>
            <pc:sldMk cId="998355444" sldId="715"/>
            <ac:picMk id="3" creationId="{00000000-0000-0000-0000-000000000000}"/>
          </ac:picMkLst>
        </pc:picChg>
        <pc:picChg chg="del">
          <ac:chgData name="Alasdair Maclullich" userId="9d9ee010-76d2-4796-946d-1a6c92193b94" providerId="ADAL" clId="{0463C0A7-A290-4CF1-B201-13367D62F1EC}" dt="2023-09-14T08:23:11.033" v="192" actId="478"/>
          <ac:picMkLst>
            <pc:docMk/>
            <pc:sldMk cId="998355444" sldId="715"/>
            <ac:picMk id="4" creationId="{00000000-0000-0000-0000-000000000000}"/>
          </ac:picMkLst>
        </pc:picChg>
        <pc:picChg chg="mod">
          <ac:chgData name="Alasdair Maclullich" userId="9d9ee010-76d2-4796-946d-1a6c92193b94" providerId="ADAL" clId="{0463C0A7-A290-4CF1-B201-13367D62F1EC}" dt="2023-09-14T08:23:16.682" v="196"/>
          <ac:picMkLst>
            <pc:docMk/>
            <pc:sldMk cId="998355444" sldId="715"/>
            <ac:picMk id="5" creationId="{60F8236C-8277-8DF4-D584-78E50406DB2F}"/>
          </ac:picMkLst>
        </pc:picChg>
      </pc:sldChg>
      <pc:sldChg chg="modSp add mod">
        <pc:chgData name="Alasdair Maclullich" userId="9d9ee010-76d2-4796-946d-1a6c92193b94" providerId="ADAL" clId="{0463C0A7-A290-4CF1-B201-13367D62F1EC}" dt="2023-09-14T08:31:08.602" v="290" actId="1076"/>
        <pc:sldMkLst>
          <pc:docMk/>
          <pc:sldMk cId="4104999901" sldId="716"/>
        </pc:sldMkLst>
        <pc:spChg chg="mod">
          <ac:chgData name="Alasdair Maclullich" userId="9d9ee010-76d2-4796-946d-1a6c92193b94" providerId="ADAL" clId="{0463C0A7-A290-4CF1-B201-13367D62F1EC}" dt="2023-09-14T08:30:24.528" v="283" actId="1076"/>
          <ac:spMkLst>
            <pc:docMk/>
            <pc:sldMk cId="4104999901" sldId="716"/>
            <ac:spMk id="6" creationId="{BA64C0F9-CF8D-C378-45B8-E7927C57AD0A}"/>
          </ac:spMkLst>
        </pc:spChg>
        <pc:spChg chg="mod">
          <ac:chgData name="Alasdair Maclullich" userId="9d9ee010-76d2-4796-946d-1a6c92193b94" providerId="ADAL" clId="{0463C0A7-A290-4CF1-B201-13367D62F1EC}" dt="2023-09-14T08:31:08.602" v="290" actId="1076"/>
          <ac:spMkLst>
            <pc:docMk/>
            <pc:sldMk cId="4104999901" sldId="716"/>
            <ac:spMk id="8" creationId="{9DA5464D-EC1F-C374-4B60-DD91326E709F}"/>
          </ac:spMkLst>
        </pc:spChg>
        <pc:grpChg chg="mod">
          <ac:chgData name="Alasdair Maclullich" userId="9d9ee010-76d2-4796-946d-1a6c92193b94" providerId="ADAL" clId="{0463C0A7-A290-4CF1-B201-13367D62F1EC}" dt="2023-09-14T08:31:03.734" v="289" actId="1076"/>
          <ac:grpSpMkLst>
            <pc:docMk/>
            <pc:sldMk cId="4104999901" sldId="716"/>
            <ac:grpSpMk id="2" creationId="{D61E3973-A34A-5921-C9E2-0788B69CDE59}"/>
          </ac:grpSpMkLst>
        </pc:grpChg>
      </pc:sldChg>
      <pc:sldChg chg="modSp add mod">
        <pc:chgData name="Alasdair Maclullich" userId="9d9ee010-76d2-4796-946d-1a6c92193b94" providerId="ADAL" clId="{0463C0A7-A290-4CF1-B201-13367D62F1EC}" dt="2023-09-14T08:37:29.370" v="318" actId="20577"/>
        <pc:sldMkLst>
          <pc:docMk/>
          <pc:sldMk cId="2081174123" sldId="717"/>
        </pc:sldMkLst>
        <pc:spChg chg="mod">
          <ac:chgData name="Alasdair Maclullich" userId="9d9ee010-76d2-4796-946d-1a6c92193b94" providerId="ADAL" clId="{0463C0A7-A290-4CF1-B201-13367D62F1EC}" dt="2023-09-14T08:37:24.788" v="316" actId="1076"/>
          <ac:spMkLst>
            <pc:docMk/>
            <pc:sldMk cId="2081174123" sldId="717"/>
            <ac:spMk id="3" creationId="{0472FA0F-CB35-42D8-A42B-A95BDDC49C19}"/>
          </ac:spMkLst>
        </pc:spChg>
        <pc:spChg chg="mod">
          <ac:chgData name="Alasdair Maclullich" userId="9d9ee010-76d2-4796-946d-1a6c92193b94" providerId="ADAL" clId="{0463C0A7-A290-4CF1-B201-13367D62F1EC}" dt="2023-09-14T08:37:29.370" v="318" actId="20577"/>
          <ac:spMkLst>
            <pc:docMk/>
            <pc:sldMk cId="2081174123" sldId="717"/>
            <ac:spMk id="29703" creationId="{03CDA815-D208-1273-E6BA-A06AD1DE995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3789D-63F4-4544-A330-C60BCCA78C25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78A69-B22D-4DFF-A8F3-78C247808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63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678A69-B22D-4DFF-A8F3-78C2478086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026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2EC680-155B-43AA-8D67-8383D8B42CC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8171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GB" altLang="en-US"/>
              <a:t>Delirium and mortality</a:t>
            </a:r>
          </a:p>
          <a:p>
            <a:pPr>
              <a:buFontTx/>
              <a:buChar char="•"/>
            </a:pPr>
            <a:r>
              <a:rPr lang="en-GB" altLang="en-US"/>
              <a:t>Delirium and dementia</a:t>
            </a:r>
          </a:p>
          <a:p>
            <a:pPr lvl="1">
              <a:buFont typeface="Arial" pitchFamily="34" charset="0"/>
              <a:buChar char="–"/>
            </a:pPr>
            <a:r>
              <a:rPr lang="en-GB" altLang="en-US"/>
              <a:t>All analyses show a positive relationship</a:t>
            </a:r>
          </a:p>
          <a:p>
            <a:endParaRPr lang="en-GB" altLang="en-US"/>
          </a:p>
          <a:p>
            <a:r>
              <a:rPr lang="en-GB" altLang="en-US" sz="2800"/>
              <a:t>Strengths</a:t>
            </a:r>
          </a:p>
          <a:p>
            <a:pPr lvl="1"/>
            <a:r>
              <a:rPr lang="en-US" altLang="en-US" sz="2400">
                <a:cs typeface="Helvetica" pitchFamily="34" charset="0"/>
              </a:rPr>
              <a:t>First study of delirium outcomes in general population</a:t>
            </a:r>
          </a:p>
          <a:p>
            <a:pPr lvl="1"/>
            <a:r>
              <a:rPr lang="en-US" altLang="en-US" sz="2400">
                <a:cs typeface="Helvetica" pitchFamily="34" charset="0"/>
              </a:rPr>
              <a:t>First models to describe trajectories of cognitive change after delirium</a:t>
            </a:r>
          </a:p>
          <a:p>
            <a:pPr lvl="1"/>
            <a:r>
              <a:rPr lang="en-GB" altLang="en-US" sz="2400"/>
              <a:t>Able to establish pre-morbid cognition</a:t>
            </a:r>
            <a:endParaRPr lang="en-US" altLang="en-US" sz="2400">
              <a:cs typeface="Helvetica" pitchFamily="34" charset="0"/>
            </a:endParaRPr>
          </a:p>
          <a:p>
            <a:r>
              <a:rPr lang="en-GB" altLang="en-US" sz="2800"/>
              <a:t>Weaknesses</a:t>
            </a:r>
          </a:p>
          <a:p>
            <a:pPr lvl="1"/>
            <a:r>
              <a:rPr lang="en-GB" altLang="en-US" sz="2400"/>
              <a:t>Only captures hospital admissions</a:t>
            </a:r>
          </a:p>
          <a:p>
            <a:pPr lvl="1"/>
            <a:r>
              <a:rPr lang="en-GB" altLang="en-US" sz="2400"/>
              <a:t>Based on retrospective measure</a:t>
            </a:r>
          </a:p>
          <a:p>
            <a:endParaRPr lang="en-GB" altLang="en-US" sz="2800"/>
          </a:p>
          <a:p>
            <a:endParaRPr lang="en-GB" altLang="en-US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2800" b="1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 defTabSz="960438">
              <a:defRPr sz="2800" b="1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 defTabSz="960438">
              <a:defRPr sz="2800" b="1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 defTabSz="960438">
              <a:defRPr sz="2800" b="1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 defTabSz="960438">
              <a:defRPr sz="2800" b="1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A51E6A9B-1929-4B39-AA2A-68AB26FD0913}" type="slidenum">
              <a:rPr lang="en-GB" altLang="en-US" sz="1200" b="0" smtClean="0">
                <a:solidFill>
                  <a:schemeClr val="tx1"/>
                </a:solidFill>
                <a:latin typeface="Times New Roman" pitchFamily="18" charset="0"/>
              </a:rPr>
              <a:pPr/>
              <a:t>16</a:t>
            </a:fld>
            <a:endParaRPr lang="en-GB" alt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840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GB" altLang="en-US"/>
              <a:t>NOT ADJUSTED FOR CO-MORBIDITY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sz="2800" b="1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sz="2800" b="1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sz="2800" b="1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sz="2800" b="1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fld id="{44A83F1A-9BFF-43ED-84C2-BC524D0E9DC0}" type="slidenum">
              <a:rPr lang="en-GB" altLang="en-US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17</a:t>
            </a:fld>
            <a:endParaRPr lang="en-GB" altLang="en-US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180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274638"/>
            <a:ext cx="1588" cy="15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3922713"/>
            <a:ext cx="5168900" cy="3690937"/>
          </a:xfrm>
          <a:noFill/>
        </p:spPr>
        <p:txBody>
          <a:bodyPr wrap="none" anchor="ctr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5274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842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F16213-D2BB-46B5-B5CF-E9ACDE1FAB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0051" name="Shape 4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02" tIns="43950" rIns="87902" bIns="43950" anchor="b"/>
          <a:lstStyle>
            <a:lvl1pPr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30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2E9CBC-2A80-44C9-AF1F-EB67D8AAB7DA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02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0052" name="Rectangle 5017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7388"/>
            <a:ext cx="6092825" cy="3427412"/>
          </a:xfrm>
          <a:ln cap="flat">
            <a:headEnd type="none" w="med" len="med"/>
            <a:tailEnd type="none" w="med" len="med"/>
          </a:ln>
        </p:spPr>
      </p:sp>
      <p:sp>
        <p:nvSpPr>
          <p:cNvPr id="130053" name="Rectangle 50178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32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7902" tIns="43950" rIns="87902" bIns="43950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4854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2EC680-155B-43AA-8D67-8383D8B42CC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89728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2EC680-155B-43AA-8D67-8383D8B42CC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8431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hape 4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125A5F54-A205-4C25-863F-61CC2BA4E34C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26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Rectangle 5017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43012" name="Rectangle 50178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8" tIns="45714" rIns="91428" bIns="45714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76229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2EC680-155B-43AA-8D67-8383D8B42CC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2527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fld id="{82AF3143-EE71-48DF-BDC1-F154338BD389}" type="slidenum">
              <a:rPr lang="en-US" altLang="en-US" sz="13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en-US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Shape 4"/>
          <p:cNvSpPr txBox="1">
            <a:spLocks noGrp="1" noChangeArrowheads="1"/>
          </p:cNvSpPr>
          <p:nvPr/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5" tIns="45937" rIns="91875" bIns="45937" anchor="b"/>
          <a:lstStyle>
            <a:lvl1pPr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8C0886DE-1400-4603-B4E4-4549752BAA4E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2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0" name="Rectangle 5017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7713"/>
            <a:ext cx="6610350" cy="3719512"/>
          </a:xfrm>
          <a:ln cap="flat" algn="ctr">
            <a:headEnd type="none" w="med" len="med"/>
            <a:tailEnd type="none" w="med" len="med"/>
          </a:ln>
        </p:spPr>
      </p:sp>
      <p:sp>
        <p:nvSpPr>
          <p:cNvPr id="24581" name="Rectangle 50178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56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875" tIns="45937" rIns="91875" bIns="45937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5758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4">
            <a:extLst>
              <a:ext uri="{FF2B5EF4-FFF2-40B4-BE49-F238E27FC236}">
                <a16:creationId xmlns:a16="http://schemas.microsoft.com/office/drawing/2014/main" id="{72B90809-8A85-4FCA-994E-90890383F91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>
              <a:defRPr sz="2800" b="1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sz="2800" b="1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sz="2800" b="1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sz="2800" b="1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sz="2800" b="1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A5BF59-113E-4D7B-BF16-C913D8D778B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83" name="Rectangle 50177">
            <a:extLst>
              <a:ext uri="{FF2B5EF4-FFF2-40B4-BE49-F238E27FC236}">
                <a16:creationId xmlns:a16="http://schemas.microsoft.com/office/drawing/2014/main" id="{74F154C5-DD9A-4714-B944-2A958980DC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46084" name="Rectangle 50178">
            <a:extLst>
              <a:ext uri="{FF2B5EF4-FFF2-40B4-BE49-F238E27FC236}">
                <a16:creationId xmlns:a16="http://schemas.microsoft.com/office/drawing/2014/main" id="{FB04766A-04DE-4567-B34D-D30849A886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8" tIns="45714" rIns="91428" bIns="45714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92286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2EC680-155B-43AA-8D67-8383D8B42CC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06996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hape 4"/>
          <p:cNvSpPr txBox="1">
            <a:spLocks noGrp="1" noChangeArrowheads="1"/>
          </p:cNvSpPr>
          <p:nvPr/>
        </p:nvSpPr>
        <p:spPr bwMode="auto">
          <a:xfrm>
            <a:off x="3887788" y="8688388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5" tIns="45726" rIns="91455" bIns="45726" anchor="b"/>
          <a:lstStyle>
            <a:lvl1pPr>
              <a:defRPr sz="2800" b="1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sz="2800" b="1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sz="2800" b="1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sz="2800" b="1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sz="2800" b="1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F68FB52D-0621-4860-AE61-A74561F2AB1A}" type="slidenum">
              <a:rPr lang="en-US" altLang="en-US" sz="1200" b="0">
                <a:solidFill>
                  <a:srgbClr val="000000"/>
                </a:solidFill>
                <a:latin typeface="Times New Roman" panose="02020603050405020304" pitchFamily="18" charset="0"/>
              </a:rPr>
              <a:pPr algn="r"/>
              <a:t>30</a:t>
            </a:fld>
            <a:endParaRPr lang="en-US" altLang="en-US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139" name="Rectangle 7270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8975"/>
            <a:ext cx="6089650" cy="3425825"/>
          </a:xfrm>
          <a:noFill/>
          <a:ln cap="flat">
            <a:headEnd type="none" w="med" len="med"/>
            <a:tailEnd type="none" w="med" len="med"/>
          </a:ln>
        </p:spPr>
      </p:sp>
      <p:sp>
        <p:nvSpPr>
          <p:cNvPr id="91140" name="Rectangle 72706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1625"/>
          </a:xfrm>
          <a:noFill/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55" tIns="45726" rIns="91455" bIns="45726"/>
          <a:lstStyle/>
          <a:p>
            <a:r>
              <a:rPr lang="en-GB" altLang="en-US"/>
              <a:t>This fascinating and important experiment demonstrates that immune cells in the central nervous system are activated by PERIPHERAL inflammation; and in older diseased brains, this exaggerated response of CNS immune cells can cause neuronal dysfunction or death.</a:t>
            </a:r>
          </a:p>
        </p:txBody>
      </p:sp>
    </p:spTree>
    <p:extLst>
      <p:ext uri="{BB962C8B-B14F-4D97-AF65-F5344CB8AC3E}">
        <p14:creationId xmlns:p14="http://schemas.microsoft.com/office/powerpoint/2010/main" val="27458980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5561" tIns="47780" rIns="95561" bIns="47780"/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70660" name="Slide Number Placeholder 3"/>
          <p:cNvSpPr txBox="1">
            <a:spLocks noGrp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1" tIns="47780" rIns="95561" bIns="47780" anchor="b"/>
          <a:lstStyle>
            <a:lvl1pPr defTabSz="9556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556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556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556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556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519B6335-EFE8-4FD9-9D33-A69011670693}" type="slidenum">
              <a:rPr lang="en-GB" altLang="en-US" sz="1300" b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31</a:t>
            </a:fld>
            <a:endParaRPr lang="en-GB" altLang="en-US" sz="1300" b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463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5561" tIns="47780" rIns="95561" bIns="47780"/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79876" name="Slide Number Placeholder 3"/>
          <p:cNvSpPr txBox="1">
            <a:spLocks noGrp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1" tIns="47780" rIns="95561" bIns="47780" anchor="b"/>
          <a:lstStyle>
            <a:lvl1pPr defTabSz="9556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556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556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556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556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1F32CA31-098C-407D-BB32-C9B2A246716A}" type="slidenum">
              <a:rPr lang="en-GB" altLang="en-US" sz="1300" b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32</a:t>
            </a:fld>
            <a:endParaRPr lang="en-GB" altLang="en-US" sz="1300" b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7839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2EC680-155B-43AA-8D67-8383D8B42CC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60845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fld id="{99041B81-7103-4FF7-B1EF-CCD7346A801C}" type="slidenum">
              <a:rPr lang="en-US" altLang="en-US" sz="13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34</a:t>
            </a:fld>
            <a:endParaRPr lang="en-US" altLang="en-US" sz="13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3" name="Shape 4"/>
          <p:cNvSpPr txBox="1">
            <a:spLocks noGrp="1" noChangeArrowheads="1"/>
          </p:cNvSpPr>
          <p:nvPr/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5" tIns="45937" rIns="91875" bIns="45937" anchor="b"/>
          <a:lstStyle>
            <a:lvl1pPr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8ABF4405-0A53-4DC9-B7B1-3B200E4790B8}" type="slidenum">
              <a:rPr lang="en-US" altLang="en-US" sz="1200" b="0">
                <a:solidFill>
                  <a:srgbClr val="000000"/>
                </a:solidFill>
                <a:latin typeface="Times New Roman" panose="02020603050405020304" pitchFamily="18" charset="0"/>
              </a:rPr>
              <a:pPr algn="r"/>
              <a:t>34</a:t>
            </a:fld>
            <a:endParaRPr lang="en-US" altLang="en-US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4" name="Rectangle 5017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7713"/>
            <a:ext cx="6610350" cy="3719512"/>
          </a:xfrm>
          <a:ln cap="flat">
            <a:headEnd type="none" w="med" len="med"/>
            <a:tailEnd type="none" w="med" len="med"/>
          </a:ln>
        </p:spPr>
      </p:sp>
      <p:sp>
        <p:nvSpPr>
          <p:cNvPr id="81925" name="Rectangle 50178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56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875" tIns="45937" rIns="91875" bIns="45937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31011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5561" tIns="47780" rIns="95561" bIns="47780"/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98308" name="Slide Number Placeholder 3"/>
          <p:cNvSpPr txBox="1">
            <a:spLocks noGrp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1" tIns="47780" rIns="95561" bIns="47780" anchor="b"/>
          <a:lstStyle>
            <a:lvl1pPr defTabSz="955675">
              <a:defRPr sz="2800" b="1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 defTabSz="955675">
              <a:defRPr sz="2800" b="1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 defTabSz="955675">
              <a:defRPr sz="2800" b="1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 defTabSz="955675">
              <a:defRPr sz="2800" b="1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 defTabSz="955675">
              <a:defRPr sz="2800" b="1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024C18F3-762C-48D4-A2EB-6197A086CAE3}" type="slidenum">
              <a:rPr lang="en-GB" altLang="en-US" sz="1300" b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35</a:t>
            </a:fld>
            <a:endParaRPr lang="en-GB" altLang="en-US" sz="1300" b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480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5561" tIns="47780" rIns="95561" bIns="47780"/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98308" name="Slide Number Placeholder 3"/>
          <p:cNvSpPr txBox="1">
            <a:spLocks noGrp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1" tIns="47780" rIns="95561" bIns="47780" anchor="b"/>
          <a:lstStyle>
            <a:lvl1pPr defTabSz="955675">
              <a:defRPr sz="2800" b="1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 defTabSz="955675">
              <a:defRPr sz="2800" b="1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 defTabSz="955675">
              <a:defRPr sz="2800" b="1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 defTabSz="955675">
              <a:defRPr sz="2800" b="1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 defTabSz="955675">
              <a:defRPr sz="2800" b="1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024C18F3-762C-48D4-A2EB-6197A086CAE3}" type="slidenum">
              <a:rPr lang="en-GB" altLang="en-US" sz="1300" b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36</a:t>
            </a:fld>
            <a:endParaRPr lang="en-GB" altLang="en-US" sz="1300" b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0520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2EC680-155B-43AA-8D67-8383D8B42CC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5542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fld id="{82AF3143-EE71-48DF-BDC1-F154338BD389}" type="slidenum">
              <a:rPr lang="en-US" altLang="en-US" sz="13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Shape 4"/>
          <p:cNvSpPr txBox="1">
            <a:spLocks noGrp="1" noChangeArrowheads="1"/>
          </p:cNvSpPr>
          <p:nvPr/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5" tIns="45937" rIns="91875" bIns="45937" anchor="b"/>
          <a:lstStyle>
            <a:lvl1pPr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8C0886DE-1400-4603-B4E4-4549752BAA4E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3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0" name="Rectangle 5017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7713"/>
            <a:ext cx="6610350" cy="3719512"/>
          </a:xfrm>
          <a:ln cap="flat" algn="ctr">
            <a:headEnd type="none" w="med" len="med"/>
            <a:tailEnd type="none" w="med" len="med"/>
          </a:ln>
        </p:spPr>
      </p:sp>
      <p:sp>
        <p:nvSpPr>
          <p:cNvPr id="24581" name="Rectangle 50178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56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875" tIns="45937" rIns="91875" bIns="45937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79422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269F6465-CEE3-48FB-9CC0-FE1E99BC9CFB}" type="slidenum">
              <a:rPr lang="en-US" altLang="en-US" sz="1200" b="0">
                <a:solidFill>
                  <a:schemeClr val="tx1"/>
                </a:solidFill>
              </a:rPr>
              <a:pPr algn="r"/>
              <a:t>38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53251" name="Shape 4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F22EAFA6-DE11-4204-9DB7-ED62F85E546E}" type="slidenum">
              <a:rPr lang="en-US" altLang="en-US" sz="1200" b="0">
                <a:solidFill>
                  <a:schemeClr val="tx1"/>
                </a:solidFill>
              </a:rPr>
              <a:pPr algn="r"/>
              <a:t>38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53252" name="Rectangle 72705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 algn="ctr">
            <a:headEnd type="none" w="med" len="med"/>
            <a:tailEnd type="none" w="med" len="med"/>
          </a:ln>
        </p:spPr>
      </p:sp>
      <p:sp>
        <p:nvSpPr>
          <p:cNvPr id="53253" name="Rectangle 72706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58407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2EC680-155B-43AA-8D67-8383D8B42CC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07822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rgbClr val="FF3300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F3300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F3300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F3300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F3300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itchFamily="34" charset="0"/>
              </a:defRPr>
            </a:lvl9pPr>
          </a:lstStyle>
          <a:p>
            <a:pPr algn="r"/>
            <a:fld id="{BAA17895-5C30-4BB7-975D-AD850127D498}" type="slidenum">
              <a:rPr lang="en-US" altLang="en-US" sz="1200" b="0" smtClean="0">
                <a:solidFill>
                  <a:prstClr val="black"/>
                </a:solidFill>
                <a:latin typeface="Times New Roman" pitchFamily="18" charset="0"/>
              </a:rPr>
              <a:pPr algn="r"/>
              <a:t>41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7347" name="Shape 4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rgbClr val="FF3300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F3300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F3300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F3300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F3300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itchFamily="34" charset="0"/>
              </a:defRPr>
            </a:lvl9pPr>
          </a:lstStyle>
          <a:p>
            <a:pPr algn="r"/>
            <a:fld id="{D5F33659-4F63-44F0-90E8-0B393DA7E660}" type="slidenum">
              <a:rPr lang="en-US" altLang="en-US" sz="1200" b="0" smtClean="0">
                <a:solidFill>
                  <a:prstClr val="black"/>
                </a:solidFill>
                <a:latin typeface="Times New Roman" pitchFamily="18" charset="0"/>
              </a:rPr>
              <a:pPr algn="r"/>
              <a:t>41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7348" name="Rectangle 68609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 algn="ctr">
            <a:headEnd type="none" w="med" len="med"/>
            <a:tailEnd type="none" w="med" len="med"/>
          </a:ln>
        </p:spPr>
      </p:sp>
      <p:sp>
        <p:nvSpPr>
          <p:cNvPr id="57349" name="Rectangle 68610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90468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2EC680-155B-43AA-8D67-8383D8B42CC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59788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hape 4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4A46A10B-D1BB-411E-A93A-779C3B811B5A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43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7" name="Rectangle 7270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 algn="ctr">
            <a:headEnd type="none" w="med" len="med"/>
            <a:tailEnd type="none" w="med" len="med"/>
          </a:ln>
        </p:spPr>
      </p:sp>
      <p:sp>
        <p:nvSpPr>
          <p:cNvPr id="77828" name="Rectangle 72706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8" tIns="45714" rIns="91428" bIns="45714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37831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5561" tIns="47780" rIns="95561" bIns="47780"/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70660" name="Slide Number Placeholder 3"/>
          <p:cNvSpPr txBox="1">
            <a:spLocks noGrp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1" tIns="47780" rIns="95561" bIns="47780" anchor="b"/>
          <a:lstStyle>
            <a:lvl1pPr defTabSz="9556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556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556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556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556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519B6335-EFE8-4FD9-9D33-A69011670693}" type="slidenum">
              <a:rPr lang="en-GB" altLang="en-US" sz="1300" b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45</a:t>
            </a:fld>
            <a:endParaRPr lang="en-GB" altLang="en-US" sz="1300" b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2353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2EC680-155B-43AA-8D67-8383D8B42CC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30966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fld id="{E7FCC02A-39B5-48E0-87B6-A2DDEC4B44E9}" type="slidenum">
              <a:rPr lang="en-US" altLang="en-US" sz="13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47</a:t>
            </a:fld>
            <a:endParaRPr lang="en-US" altLang="en-US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Shape 4"/>
          <p:cNvSpPr txBox="1">
            <a:spLocks noGrp="1" noChangeArrowheads="1"/>
          </p:cNvSpPr>
          <p:nvPr/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5" tIns="45937" rIns="91875" bIns="45937" anchor="b"/>
          <a:lstStyle>
            <a:lvl1pPr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6A6E3560-DC00-4FCA-BBB4-B281717DFF34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47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Rectangle 5017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7713"/>
            <a:ext cx="6610350" cy="3719512"/>
          </a:xfrm>
          <a:ln cap="flat" algn="ctr">
            <a:headEnd type="none" w="med" len="med"/>
            <a:tailEnd type="none" w="med" len="med"/>
          </a:ln>
        </p:spPr>
      </p:sp>
      <p:sp>
        <p:nvSpPr>
          <p:cNvPr id="18437" name="Rectangle 50178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56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875" tIns="45937" rIns="91875" bIns="45937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07623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2EC680-155B-43AA-8D67-8383D8B42CC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05346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2EC680-155B-43AA-8D67-8383D8B42CC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1485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fld id="{E7FCC02A-39B5-48E0-87B6-A2DDEC4B44E9}" type="slidenum">
              <a:rPr lang="en-US" altLang="en-US" sz="13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Shape 4"/>
          <p:cNvSpPr txBox="1">
            <a:spLocks noGrp="1" noChangeArrowheads="1"/>
          </p:cNvSpPr>
          <p:nvPr/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5" tIns="45937" rIns="91875" bIns="45937" anchor="b"/>
          <a:lstStyle>
            <a:lvl1pPr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6A6E3560-DC00-4FCA-BBB4-B281717DFF34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4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Rectangle 5017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7713"/>
            <a:ext cx="6610350" cy="3719512"/>
          </a:xfrm>
          <a:ln cap="flat" algn="ctr">
            <a:headEnd type="none" w="med" len="med"/>
            <a:tailEnd type="none" w="med" len="med"/>
          </a:ln>
        </p:spPr>
      </p:sp>
      <p:sp>
        <p:nvSpPr>
          <p:cNvPr id="18437" name="Rectangle 50178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56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875" tIns="45937" rIns="91875" bIns="45937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87298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fld id="{E7FCC02A-39B5-48E0-87B6-A2DDEC4B44E9}" type="slidenum">
              <a:rPr lang="en-US" altLang="en-US" sz="13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53</a:t>
            </a:fld>
            <a:endParaRPr lang="en-US" altLang="en-US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Shape 4"/>
          <p:cNvSpPr txBox="1">
            <a:spLocks noGrp="1" noChangeArrowheads="1"/>
          </p:cNvSpPr>
          <p:nvPr/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5" tIns="45937" rIns="91875" bIns="45937" anchor="b"/>
          <a:lstStyle>
            <a:lvl1pPr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6A6E3560-DC00-4FCA-BBB4-B281717DFF34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53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Rectangle 5017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7713"/>
            <a:ext cx="6610350" cy="3719512"/>
          </a:xfrm>
          <a:ln cap="flat" algn="ctr">
            <a:headEnd type="none" w="med" len="med"/>
            <a:tailEnd type="none" w="med" len="med"/>
          </a:ln>
        </p:spPr>
      </p:sp>
      <p:sp>
        <p:nvSpPr>
          <p:cNvPr id="18437" name="Rectangle 50178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56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875" tIns="45937" rIns="91875" bIns="45937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45601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2EC680-155B-43AA-8D67-8383D8B42CC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23364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fld id="{82AF3143-EE71-48DF-BDC1-F154338BD389}" type="slidenum">
              <a:rPr lang="en-US" altLang="en-US" sz="13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55</a:t>
            </a:fld>
            <a:endParaRPr lang="en-US" altLang="en-US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Shape 4"/>
          <p:cNvSpPr txBox="1">
            <a:spLocks noGrp="1" noChangeArrowheads="1"/>
          </p:cNvSpPr>
          <p:nvPr/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5" tIns="45937" rIns="91875" bIns="45937" anchor="b"/>
          <a:lstStyle>
            <a:lvl1pPr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8C0886DE-1400-4603-B4E4-4549752BAA4E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55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0" name="Rectangle 5017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7713"/>
            <a:ext cx="6610350" cy="3719512"/>
          </a:xfrm>
          <a:ln cap="flat" algn="ctr">
            <a:headEnd type="none" w="med" len="med"/>
            <a:tailEnd type="none" w="med" len="med"/>
          </a:ln>
        </p:spPr>
      </p:sp>
      <p:sp>
        <p:nvSpPr>
          <p:cNvPr id="24581" name="Rectangle 50178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56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875" tIns="45937" rIns="91875" bIns="45937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88104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33422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2EC680-155B-43AA-8D67-8383D8B42CC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26418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03024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fld id="{E7FCC02A-39B5-48E0-87B6-A2DDEC4B44E9}" type="slidenum">
              <a:rPr lang="en-US" altLang="en-US" sz="13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61</a:t>
            </a:fld>
            <a:endParaRPr lang="en-US" altLang="en-US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Shape 4"/>
          <p:cNvSpPr txBox="1">
            <a:spLocks noGrp="1" noChangeArrowheads="1"/>
          </p:cNvSpPr>
          <p:nvPr/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5" tIns="45937" rIns="91875" bIns="45937" anchor="b"/>
          <a:lstStyle>
            <a:lvl1pPr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6A6E3560-DC00-4FCA-BBB4-B281717DFF34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61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Rectangle 5017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7713"/>
            <a:ext cx="6610350" cy="3719512"/>
          </a:xfrm>
          <a:ln cap="flat" algn="ctr">
            <a:headEnd type="none" w="med" len="med"/>
            <a:tailEnd type="none" w="med" len="med"/>
          </a:ln>
        </p:spPr>
      </p:sp>
      <p:sp>
        <p:nvSpPr>
          <p:cNvPr id="18437" name="Rectangle 50178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56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875" tIns="45937" rIns="91875" bIns="45937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117214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2EC680-155B-43AA-8D67-8383D8B42CC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94818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fld id="{E7FCC02A-39B5-48E0-87B6-A2DDEC4B44E9}" type="slidenum">
              <a:rPr lang="en-US" altLang="en-US" sz="13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63</a:t>
            </a:fld>
            <a:endParaRPr lang="en-US" altLang="en-US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Shape 4"/>
          <p:cNvSpPr txBox="1">
            <a:spLocks noGrp="1" noChangeArrowheads="1"/>
          </p:cNvSpPr>
          <p:nvPr/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5" tIns="45937" rIns="91875" bIns="45937" anchor="b"/>
          <a:lstStyle>
            <a:lvl1pPr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6A6E3560-DC00-4FCA-BBB4-B281717DFF34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63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Rectangle 5017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7713"/>
            <a:ext cx="6610350" cy="3719512"/>
          </a:xfrm>
          <a:ln cap="flat" algn="ctr">
            <a:headEnd type="none" w="med" len="med"/>
            <a:tailEnd type="none" w="med" len="med"/>
          </a:ln>
        </p:spPr>
      </p:sp>
      <p:sp>
        <p:nvSpPr>
          <p:cNvPr id="18437" name="Rectangle 50178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56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875" tIns="45937" rIns="91875" bIns="45937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494695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F16213-D2BB-46B5-B5CF-E9ACDE1FAB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0051" name="Shape 4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02" tIns="43950" rIns="87902" bIns="43950" anchor="b"/>
          <a:lstStyle>
            <a:lvl1pPr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30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2E9CBC-2A80-44C9-AF1F-EB67D8AAB7DA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02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0052" name="Rectangle 5017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7388"/>
            <a:ext cx="6092825" cy="3427412"/>
          </a:xfrm>
          <a:ln cap="flat">
            <a:headEnd type="none" w="med" len="med"/>
            <a:tailEnd type="none" w="med" len="med"/>
          </a:ln>
        </p:spPr>
      </p:sp>
      <p:sp>
        <p:nvSpPr>
          <p:cNvPr id="130053" name="Rectangle 50178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32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7902" tIns="43950" rIns="87902" bIns="43950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3750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678A69-B22D-4DFF-A8F3-78C2478086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1305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2EC680-155B-43AA-8D67-8383D8B42CC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998093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fld id="{E7FCC02A-39B5-48E0-87B6-A2DDEC4B44E9}" type="slidenum">
              <a:rPr lang="en-US" altLang="en-US" sz="13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66</a:t>
            </a:fld>
            <a:endParaRPr lang="en-US" altLang="en-US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Shape 4"/>
          <p:cNvSpPr txBox="1">
            <a:spLocks noGrp="1" noChangeArrowheads="1"/>
          </p:cNvSpPr>
          <p:nvPr/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5" tIns="45937" rIns="91875" bIns="45937" anchor="b"/>
          <a:lstStyle>
            <a:lvl1pPr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6A6E3560-DC00-4FCA-BBB4-B281717DFF34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66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Rectangle 5017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7713"/>
            <a:ext cx="6610350" cy="3719512"/>
          </a:xfrm>
          <a:ln cap="flat" algn="ctr">
            <a:headEnd type="none" w="med" len="med"/>
            <a:tailEnd type="none" w="med" len="med"/>
          </a:ln>
        </p:spPr>
      </p:sp>
      <p:sp>
        <p:nvSpPr>
          <p:cNvPr id="18437" name="Rectangle 50178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56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875" tIns="45937" rIns="91875" bIns="45937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890848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fld id="{E7FCC02A-39B5-48E0-87B6-A2DDEC4B44E9}" type="slidenum">
              <a:rPr lang="en-US" altLang="en-US" sz="13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67</a:t>
            </a:fld>
            <a:endParaRPr lang="en-US" altLang="en-US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Shape 4"/>
          <p:cNvSpPr txBox="1">
            <a:spLocks noGrp="1" noChangeArrowheads="1"/>
          </p:cNvSpPr>
          <p:nvPr/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5" tIns="45937" rIns="91875" bIns="45937" anchor="b"/>
          <a:lstStyle>
            <a:lvl1pPr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6A6E3560-DC00-4FCA-BBB4-B281717DFF34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67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Rectangle 5017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7713"/>
            <a:ext cx="6610350" cy="3719512"/>
          </a:xfrm>
          <a:ln cap="flat" algn="ctr">
            <a:headEnd type="none" w="med" len="med"/>
            <a:tailEnd type="none" w="med" len="med"/>
          </a:ln>
        </p:spPr>
      </p:sp>
      <p:sp>
        <p:nvSpPr>
          <p:cNvPr id="18437" name="Rectangle 50178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56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875" tIns="45937" rIns="91875" bIns="45937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61244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fld id="{E7FCC02A-39B5-48E0-87B6-A2DDEC4B44E9}" type="slidenum">
              <a:rPr lang="en-US" altLang="en-US" sz="13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68</a:t>
            </a:fld>
            <a:endParaRPr lang="en-US" altLang="en-US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Shape 4"/>
          <p:cNvSpPr txBox="1">
            <a:spLocks noGrp="1" noChangeArrowheads="1"/>
          </p:cNvSpPr>
          <p:nvPr/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5" tIns="45937" rIns="91875" bIns="45937" anchor="b"/>
          <a:lstStyle>
            <a:lvl1pPr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6A6E3560-DC00-4FCA-BBB4-B281717DFF34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68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Rectangle 5017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7713"/>
            <a:ext cx="6610350" cy="3719512"/>
          </a:xfrm>
          <a:ln cap="flat" algn="ctr">
            <a:headEnd type="none" w="med" len="med"/>
            <a:tailEnd type="none" w="med" len="med"/>
          </a:ln>
        </p:spPr>
      </p:sp>
      <p:sp>
        <p:nvSpPr>
          <p:cNvPr id="18437" name="Rectangle 50178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56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875" tIns="45937" rIns="91875" bIns="45937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869426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fld id="{E7FCC02A-39B5-48E0-87B6-A2DDEC4B44E9}" type="slidenum">
              <a:rPr lang="en-US" altLang="en-US" sz="13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69</a:t>
            </a:fld>
            <a:endParaRPr lang="en-US" altLang="en-US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Shape 4"/>
          <p:cNvSpPr txBox="1">
            <a:spLocks noGrp="1" noChangeArrowheads="1"/>
          </p:cNvSpPr>
          <p:nvPr/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5" tIns="45937" rIns="91875" bIns="45937" anchor="b"/>
          <a:lstStyle>
            <a:lvl1pPr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6A6E3560-DC00-4FCA-BBB4-B281717DFF34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69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Rectangle 5017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7713"/>
            <a:ext cx="6610350" cy="3719512"/>
          </a:xfrm>
          <a:ln cap="flat" algn="ctr">
            <a:headEnd type="none" w="med" len="med"/>
            <a:tailEnd type="none" w="med" len="med"/>
          </a:ln>
        </p:spPr>
      </p:sp>
      <p:sp>
        <p:nvSpPr>
          <p:cNvPr id="18437" name="Rectangle 50178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56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875" tIns="45937" rIns="91875" bIns="45937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399959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fld id="{E7FCC02A-39B5-48E0-87B6-A2DDEC4B44E9}" type="slidenum">
              <a:rPr lang="en-US" altLang="en-US" sz="13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70</a:t>
            </a:fld>
            <a:endParaRPr lang="en-US" altLang="en-US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Shape 4"/>
          <p:cNvSpPr txBox="1">
            <a:spLocks noGrp="1" noChangeArrowheads="1"/>
          </p:cNvSpPr>
          <p:nvPr/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5" tIns="45937" rIns="91875" bIns="45937" anchor="b"/>
          <a:lstStyle>
            <a:lvl1pPr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6A6E3560-DC00-4FCA-BBB4-B281717DFF34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70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Rectangle 5017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7713"/>
            <a:ext cx="6610350" cy="3719512"/>
          </a:xfrm>
          <a:ln cap="flat" algn="ctr">
            <a:headEnd type="none" w="med" len="med"/>
            <a:tailEnd type="none" w="med" len="med"/>
          </a:ln>
        </p:spPr>
      </p:sp>
      <p:sp>
        <p:nvSpPr>
          <p:cNvPr id="18437" name="Rectangle 50178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56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875" tIns="45937" rIns="91875" bIns="45937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229808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2EC680-155B-43AA-8D67-8383D8B42CC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35575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rgbClr val="FF3300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F3300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F3300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F3300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F3300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itchFamily="34" charset="0"/>
              </a:defRPr>
            </a:lvl9pPr>
          </a:lstStyle>
          <a:p>
            <a:pPr algn="r"/>
            <a:fld id="{BAA17895-5C30-4BB7-975D-AD850127D498}" type="slidenum">
              <a:rPr lang="en-US" altLang="en-US" sz="1200" b="0" smtClean="0">
                <a:solidFill>
                  <a:prstClr val="black"/>
                </a:solidFill>
                <a:latin typeface="Times New Roman" pitchFamily="18" charset="0"/>
              </a:rPr>
              <a:pPr algn="r"/>
              <a:t>72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7347" name="Shape 4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rgbClr val="FF3300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F3300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F3300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F3300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F3300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itchFamily="34" charset="0"/>
              </a:defRPr>
            </a:lvl9pPr>
          </a:lstStyle>
          <a:p>
            <a:pPr algn="r"/>
            <a:fld id="{D5F33659-4F63-44F0-90E8-0B393DA7E660}" type="slidenum">
              <a:rPr lang="en-US" altLang="en-US" sz="1200" b="0" smtClean="0">
                <a:solidFill>
                  <a:prstClr val="black"/>
                </a:solidFill>
                <a:latin typeface="Times New Roman" pitchFamily="18" charset="0"/>
              </a:rPr>
              <a:pPr algn="r"/>
              <a:t>72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7348" name="Rectangle 68609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 algn="ctr">
            <a:headEnd type="none" w="med" len="med"/>
            <a:tailEnd type="none" w="med" len="med"/>
          </a:ln>
        </p:spPr>
      </p:sp>
      <p:sp>
        <p:nvSpPr>
          <p:cNvPr id="57349" name="Rectangle 68610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435880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9126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2EC680-155B-43AA-8D67-8383D8B42CC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5991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1" tIns="47780" rIns="95561" bIns="47780" anchor="b"/>
          <a:lstStyle>
            <a:lvl1pPr>
              <a:defRPr sz="1600" b="1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sz="1600" b="1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sz="1600" b="1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sz="1600" b="1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sz="1600" b="1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7B6BC421-A68D-42E2-9966-2B29B67DB683}" type="slidenum">
              <a:rPr lang="en-US" altLang="en-US" sz="1300" b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algn="r"/>
              <a:t>7</a:t>
            </a:fld>
            <a:endParaRPr lang="en-US" altLang="en-US" sz="1300" b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5127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fld id="{82AF3143-EE71-48DF-BDC1-F154338BD389}" type="slidenum">
              <a:rPr lang="en-US" altLang="en-US" sz="13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13</a:t>
            </a:fld>
            <a:endParaRPr lang="en-US" altLang="en-US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Shape 4"/>
          <p:cNvSpPr txBox="1">
            <a:spLocks noGrp="1" noChangeArrowheads="1"/>
          </p:cNvSpPr>
          <p:nvPr/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5" tIns="45937" rIns="91875" bIns="45937" anchor="b"/>
          <a:lstStyle>
            <a:lvl1pPr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8C0886DE-1400-4603-B4E4-4549752BAA4E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13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0" name="Rectangle 5017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7713"/>
            <a:ext cx="6610350" cy="3719512"/>
          </a:xfrm>
          <a:ln cap="flat" algn="ctr">
            <a:headEnd type="none" w="med" len="med"/>
            <a:tailEnd type="none" w="med" len="med"/>
          </a:ln>
        </p:spPr>
      </p:sp>
      <p:sp>
        <p:nvSpPr>
          <p:cNvPr id="24581" name="Rectangle 50178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56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875" tIns="45937" rIns="91875" bIns="45937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9423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B43F5851-827A-4126-AAAD-76D84E0DE5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fld id="{61C7CE1E-8997-4D50-A213-7AFA0269FEDB}" type="slidenum">
              <a:rPr lang="en-US" altLang="en-US" sz="13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14</a:t>
            </a:fld>
            <a:endParaRPr lang="en-US" altLang="en-US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51200">
            <a:extLst>
              <a:ext uri="{FF2B5EF4-FFF2-40B4-BE49-F238E27FC236}">
                <a16:creationId xmlns:a16="http://schemas.microsoft.com/office/drawing/2014/main" id="{AFCAED74-836B-4BB8-B33E-A96BC95C2B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7388"/>
            <a:ext cx="6089650" cy="3425825"/>
          </a:xfrm>
          <a:ln cap="flat">
            <a:headEnd type="none" w="med" len="med"/>
            <a:tailEnd type="none" w="med" len="med"/>
          </a:ln>
        </p:spPr>
      </p:sp>
      <p:sp>
        <p:nvSpPr>
          <p:cNvPr id="23556" name="Rectangle 51201">
            <a:extLst>
              <a:ext uri="{FF2B5EF4-FFF2-40B4-BE49-F238E27FC236}">
                <a16:creationId xmlns:a16="http://schemas.microsoft.com/office/drawing/2014/main" id="{0BDC5731-99CF-41A4-A5C9-BABFD858C7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886" tIns="45943" rIns="91886" bIns="45943"/>
          <a:lstStyle/>
          <a:p>
            <a:pPr>
              <a:spcBef>
                <a:spcPct val="0"/>
              </a:spcBef>
            </a:pPr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23557" name="Shape 3">
            <a:extLst>
              <a:ext uri="{FF2B5EF4-FFF2-40B4-BE49-F238E27FC236}">
                <a16:creationId xmlns:a16="http://schemas.microsoft.com/office/drawing/2014/main" id="{D1601815-61C8-41D8-9F9A-1F5BC4762DBC}"/>
              </a:ext>
            </a:extLst>
          </p:cNvPr>
          <p:cNvSpPr txBox="1">
            <a:spLocks noGrp="1"/>
          </p:cNvSpPr>
          <p:nvPr/>
        </p:nvSpPr>
        <p:spPr bwMode="auto">
          <a:xfrm>
            <a:off x="3887788" y="8688388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86" tIns="45943" rIns="91886" bIns="45943" anchor="b"/>
          <a:lstStyle>
            <a:lvl1pPr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64C5219D-3461-42BF-893B-41091D606F1B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14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141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999B-53FE-434E-A379-CBC43A58037B}" type="datetime1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B514DB2-47DA-432A-8A7D-4AF353826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34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35BE2-D806-4C74-B7EF-C13CB29539FC}" type="datetime1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4DB2-47DA-432A-8A7D-4AF353826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451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4857-9D81-4EA8-A7FD-9465ECAAB0E7}" type="datetime1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4DB2-47DA-432A-8A7D-4AF353826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35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883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757894"/>
            <a:ext cx="11303000" cy="4351338"/>
          </a:xfrm>
        </p:spPr>
        <p:txBody>
          <a:bodyPr/>
          <a:lstStyle>
            <a:lvl3pPr>
              <a:defRPr>
                <a:solidFill>
                  <a:srgbClr val="FF0000"/>
                </a:solidFill>
                <a:latin typeface="Cooper Black" panose="0208090404030B020404" pitchFamily="18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B668-BB48-4CFE-92DA-2E0F7602482B}" type="datetime1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4DB2-47DA-432A-8A7D-4AF353826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94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F4D4-8C66-4465-BF7D-FDD51A9A99A8}" type="datetime1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4DB2-47DA-432A-8A7D-4AF353826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275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6FDA1-388A-4E8C-8295-B8CDF1B73DF0}" type="datetime1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4DB2-47DA-432A-8A7D-4AF353826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1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1AAD-8C03-4E53-B65E-0B8587F11B49}" type="datetime1">
              <a:rPr lang="en-GB" smtClean="0"/>
              <a:t>15/09/2023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4DB2-47DA-432A-8A7D-4AF353826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51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E649-111D-467A-9735-AE41311DE8D0}" type="datetime1">
              <a:rPr lang="en-GB" smtClean="0"/>
              <a:t>15/09/2023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4DB2-47DA-432A-8A7D-4AF353826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53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6707-8063-4795-B2DF-33EF13C3A01F}" type="datetime1">
              <a:rPr lang="en-GB" smtClean="0"/>
              <a:t>15/09/2023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4DB2-47DA-432A-8A7D-4AF353826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508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DCB7C-AFCB-42E0-9444-9771724BB0C2}" type="datetime1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4DB2-47DA-432A-8A7D-4AF353826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92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 anchorCtr="0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6475-9FC2-460E-9708-51C2C3DA3D47}" type="datetime1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4DB2-47DA-432A-8A7D-4AF353826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80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0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876425"/>
            <a:ext cx="11303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16FF8-910D-468D-97C3-869B5E0B6B43}" type="datetime1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835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14DB2-47DA-432A-8A7D-4AF353826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7830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FFFF00"/>
          </a:solidFill>
          <a:latin typeface="Lucida Bright" panose="02040602050505020304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b="1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b="1" kern="1200">
          <a:solidFill>
            <a:srgbClr val="00B0F0"/>
          </a:solidFill>
          <a:latin typeface="Lucida Bright" panose="02040602050505020304" pitchFamily="18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1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458" y="1504511"/>
            <a:ext cx="11565082" cy="88593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400" dirty="0"/>
              <a:t>The pathophysiology of delirium: </a:t>
            </a:r>
            <a:br>
              <a:rPr lang="en-US" sz="4400" dirty="0"/>
            </a:br>
            <a:r>
              <a:rPr lang="en-US" sz="4400" dirty="0"/>
              <a:t>a clinical perspective</a:t>
            </a:r>
            <a:endParaRPr lang="en-GB" sz="4400" dirty="0"/>
          </a:p>
        </p:txBody>
      </p:sp>
      <p:sp>
        <p:nvSpPr>
          <p:cNvPr id="6" name="TextBox 3072"/>
          <p:cNvSpPr txBox="1">
            <a:spLocks noChangeArrowheads="1"/>
          </p:cNvSpPr>
          <p:nvPr/>
        </p:nvSpPr>
        <p:spPr bwMode="auto">
          <a:xfrm>
            <a:off x="1845012" y="3968074"/>
            <a:ext cx="804227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78000" tIns="180000" rIns="378000" bIns="180000"/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Lucida Bright" panose="02040602050505020304" pitchFamily="18" charset="0"/>
              </a:rPr>
              <a:t>Alasdair MacLullich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Lucida Bright" panose="02040602050505020304" pitchFamily="18" charset="0"/>
              </a:rPr>
              <a:t>Professor of Geriatric Medicine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Lucida Bright" panose="02040602050505020304" pitchFamily="18" charset="0"/>
              </a:rPr>
              <a:t>Usher Institute, University of Edinburgh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dirty="0">
                <a:solidFill>
                  <a:srgbClr val="00FFFF"/>
                </a:solidFill>
                <a:latin typeface="Lucida Bright" panose="02040602050505020304" pitchFamily="18" charset="0"/>
              </a:rPr>
              <a:t>Scotland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Lucida Bright" panose="020406020505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Lucida Bright" panose="020406020505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0" t="7976" r="24988" b="10226"/>
          <a:stretch/>
        </p:blipFill>
        <p:spPr>
          <a:xfrm>
            <a:off x="2841404" y="6093458"/>
            <a:ext cx="648072" cy="5760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64722" y="6196824"/>
            <a:ext cx="6322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a_maclullich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                  Blog: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www.deliriumwords.com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0117" y="3253234"/>
            <a:ext cx="9951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Lucida Bright" panose="02040602050505020304" pitchFamily="18" charset="0"/>
              </a:rPr>
              <a:t>Annual Congress of the German Geriatric Society, Frankfurt 2023</a:t>
            </a:r>
            <a:endParaRPr lang="en-GB" sz="2400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745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042CCEC-0F09-4384-B0A2-3DC0B3A8B7A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70164" y="508556"/>
            <a:ext cx="11346873" cy="417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GB" altLang="en-US" dirty="0"/>
              <a:t>10 Societies statement - recommendations</a:t>
            </a:r>
            <a:endParaRPr lang="en-GB" altLang="en-US" dirty="0">
              <a:effectLst/>
            </a:endParaRPr>
          </a:p>
        </p:txBody>
      </p:sp>
      <p:sp>
        <p:nvSpPr>
          <p:cNvPr id="19459" name="TextBox 1">
            <a:extLst>
              <a:ext uri="{FF2B5EF4-FFF2-40B4-BE49-F238E27FC236}">
                <a16:creationId xmlns:a16="http://schemas.microsoft.com/office/drawing/2014/main" id="{46A54F6C-36F9-4987-9C22-93B58804D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579" y="1581763"/>
            <a:ext cx="528602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400" u="sng" dirty="0">
                <a:solidFill>
                  <a:srgbClr val="FFFFFF"/>
                </a:solidFill>
                <a:latin typeface="Lucida Bright" panose="02040602050505020304" pitchFamily="18" charset="0"/>
              </a:rPr>
              <a:t>Preferred terms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4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FFFF00"/>
                </a:solidFill>
                <a:latin typeface="Lucida Bright" panose="02040602050505020304" pitchFamily="18" charset="0"/>
              </a:rPr>
              <a:t>Delirium: </a:t>
            </a:r>
            <a:r>
              <a:rPr lang="en-GB" altLang="en-US" sz="2000" dirty="0">
                <a:solidFill>
                  <a:srgbClr val="00FFFF"/>
                </a:solidFill>
                <a:latin typeface="Lucida Bright" panose="02040602050505020304" pitchFamily="18" charset="0"/>
              </a:rPr>
              <a:t>clinical syndrome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00FFFF"/>
              </a:solidFill>
              <a:latin typeface="Lucida Bright" panose="020406020505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FFFF00"/>
                </a:solidFill>
                <a:latin typeface="Lucida Bright" panose="02040602050505020304" pitchFamily="18" charset="0"/>
              </a:rPr>
              <a:t>Coma: </a:t>
            </a:r>
            <a:r>
              <a:rPr lang="en-GB" altLang="en-US" sz="2000" dirty="0">
                <a:solidFill>
                  <a:srgbClr val="00FFFF"/>
                </a:solidFill>
                <a:latin typeface="Lucida Bright" panose="02040602050505020304" pitchFamily="18" charset="0"/>
              </a:rPr>
              <a:t>clinical syndrome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00FFFF"/>
              </a:solidFill>
              <a:latin typeface="Lucida Bright" panose="020406020505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FFFF00"/>
                </a:solidFill>
                <a:latin typeface="Lucida Bright" panose="02040602050505020304" pitchFamily="18" charset="0"/>
              </a:rPr>
              <a:t>Acute encephalopathy: </a:t>
            </a:r>
            <a:r>
              <a:rPr lang="en-GB" altLang="en-US" sz="2000" dirty="0" err="1">
                <a:solidFill>
                  <a:srgbClr val="00FFFF"/>
                </a:solidFill>
                <a:latin typeface="Lucida Bright" panose="02040602050505020304" pitchFamily="18" charset="0"/>
              </a:rPr>
              <a:t>pathobiological</a:t>
            </a:r>
            <a:r>
              <a:rPr lang="en-GB" altLang="en-US" sz="2000" dirty="0">
                <a:solidFill>
                  <a:srgbClr val="00FFFF"/>
                </a:solidFill>
                <a:latin typeface="Lucida Bright" panose="02040602050505020304" pitchFamily="18" charset="0"/>
              </a:rPr>
              <a:t> process (leading to delirium or coma)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400" dirty="0">
              <a:solidFill>
                <a:srgbClr val="00FFFF"/>
              </a:solidFill>
              <a:latin typeface="Lucida Bright" panose="02040602050505020304" pitchFamily="18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46A54F6C-36F9-4987-9C22-93B58804D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734" y="1581762"/>
            <a:ext cx="5286021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400" u="sng" dirty="0">
                <a:solidFill>
                  <a:srgbClr val="FFFFFF"/>
                </a:solidFill>
                <a:latin typeface="Lucida Bright" panose="02040602050505020304" pitchFamily="18" charset="0"/>
              </a:rPr>
              <a:t>Do not use these terms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400" b="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000" b="0" dirty="0">
                <a:solidFill>
                  <a:srgbClr val="FFCCCC"/>
                </a:solidFill>
                <a:latin typeface="Lucida Bright" panose="02040602050505020304" pitchFamily="18" charset="0"/>
              </a:rPr>
              <a:t>Altered mental status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000" b="0" dirty="0">
              <a:solidFill>
                <a:srgbClr val="FFCCCC"/>
              </a:solidFill>
              <a:latin typeface="Lucida Bright" panose="020406020505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000" b="0" dirty="0">
                <a:solidFill>
                  <a:srgbClr val="FFCCCC"/>
                </a:solidFill>
                <a:latin typeface="Lucida Bright" panose="02040602050505020304" pitchFamily="18" charset="0"/>
              </a:rPr>
              <a:t>Acute confusional state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000" b="0" dirty="0">
              <a:solidFill>
                <a:srgbClr val="FFCCCC"/>
              </a:solidFill>
              <a:latin typeface="Lucida Bright" panose="020406020505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000" b="0" dirty="0">
                <a:solidFill>
                  <a:srgbClr val="FFCCCC"/>
                </a:solidFill>
                <a:latin typeface="Lucida Bright" panose="02040602050505020304" pitchFamily="18" charset="0"/>
              </a:rPr>
              <a:t>Acute brain dysfunction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000" b="0" dirty="0">
              <a:solidFill>
                <a:srgbClr val="FFCCCC"/>
              </a:solidFill>
              <a:latin typeface="Lucida Bright" panose="020406020505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000" b="0" dirty="0">
                <a:solidFill>
                  <a:srgbClr val="FFCCCC"/>
                </a:solidFill>
                <a:latin typeface="Lucida Bright" panose="02040602050505020304" pitchFamily="18" charset="0"/>
              </a:rPr>
              <a:t>Acute brain failure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400" dirty="0">
              <a:solidFill>
                <a:srgbClr val="FFFFFF"/>
              </a:solidFill>
              <a:latin typeface="Lucida Bright" panose="020406020505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64439" y="6488668"/>
            <a:ext cx="454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  <a:latin typeface="Lucida Bright" panose="02040602050505020304" pitchFamily="18" charset="0"/>
              </a:rPr>
              <a:t>Slooter et al., Intensive Care Med, 2020</a:t>
            </a:r>
          </a:p>
        </p:txBody>
      </p:sp>
    </p:spTree>
    <p:extLst>
      <p:ext uri="{BB962C8B-B14F-4D97-AF65-F5344CB8AC3E}">
        <p14:creationId xmlns:p14="http://schemas.microsoft.com/office/powerpoint/2010/main" val="1703640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042CCEC-0F09-4384-B0A2-3DC0B3A8B7A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483868"/>
            <a:ext cx="8229600" cy="417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GB" altLang="en-US" sz="3200" dirty="0"/>
              <a:t>Risk factors </a:t>
            </a:r>
            <a:endParaRPr lang="en-GB" altLang="en-US" sz="3200" dirty="0">
              <a:effectLst/>
            </a:endParaRPr>
          </a:p>
        </p:txBody>
      </p:sp>
      <p:sp>
        <p:nvSpPr>
          <p:cNvPr id="19459" name="TextBox 1">
            <a:extLst>
              <a:ext uri="{FF2B5EF4-FFF2-40B4-BE49-F238E27FC236}">
                <a16:creationId xmlns:a16="http://schemas.microsoft.com/office/drawing/2014/main" id="{46A54F6C-36F9-4987-9C22-93B58804D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947" y="1948887"/>
            <a:ext cx="280397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FFFFFF"/>
                </a:solidFill>
                <a:latin typeface="Lucida Bright" panose="02040602050505020304" pitchFamily="18" charset="0"/>
              </a:rPr>
              <a:t>Old age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FFFFFF"/>
                </a:solidFill>
                <a:latin typeface="Lucida Bright" panose="02040602050505020304" pitchFamily="18" charset="0"/>
              </a:rPr>
              <a:t>Dementia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FFFFFF"/>
                </a:solidFill>
                <a:latin typeface="Lucida Bright" panose="02040602050505020304" pitchFamily="18" charset="0"/>
              </a:rPr>
              <a:t>Frailty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FFFFFF"/>
                </a:solidFill>
                <a:latin typeface="Lucida Bright" panose="02040602050505020304" pitchFamily="18" charset="0"/>
              </a:rPr>
              <a:t>Co-morbidities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FFFFFF"/>
                </a:solidFill>
                <a:latin typeface="Lucida Bright" panose="02040602050505020304" pitchFamily="18" charset="0"/>
              </a:rPr>
              <a:t>Sensory impairment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46A54F6C-36F9-4987-9C22-93B58804D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5347" y="1850564"/>
            <a:ext cx="267413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FFFFFF"/>
                </a:solidFill>
                <a:latin typeface="Lucida Bright" panose="02040602050505020304" pitchFamily="18" charset="0"/>
              </a:rPr>
              <a:t>Poor nutrition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FFFFFF"/>
                </a:solidFill>
                <a:latin typeface="Lucida Bright" panose="02040602050505020304" pitchFamily="18" charset="0"/>
              </a:rPr>
              <a:t>Depression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FFFFFF"/>
                </a:solidFill>
                <a:latin typeface="Lucida Bright" panose="02040602050505020304" pitchFamily="18" charset="0"/>
              </a:rPr>
              <a:t>Alcohol misuse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FFFFFF"/>
                </a:solidFill>
                <a:latin typeface="Lucida Bright" panose="02040602050505020304" pitchFamily="18" charset="0"/>
              </a:rPr>
              <a:t>History of delirium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422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042CCEC-0F09-4384-B0A2-3DC0B3A8B7A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37527" y="253399"/>
            <a:ext cx="8205600" cy="1159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GB" altLang="en-US" sz="3200" dirty="0">
                <a:effectLst/>
              </a:rPr>
              <a:t>Delirium is a major part of the workload of healthcare systems</a:t>
            </a:r>
          </a:p>
        </p:txBody>
      </p:sp>
      <p:sp>
        <p:nvSpPr>
          <p:cNvPr id="19459" name="TextBox 1">
            <a:extLst>
              <a:ext uri="{FF2B5EF4-FFF2-40B4-BE49-F238E27FC236}">
                <a16:creationId xmlns:a16="http://schemas.microsoft.com/office/drawing/2014/main" id="{46A54F6C-36F9-4987-9C22-93B58804D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077" y="2044751"/>
            <a:ext cx="4190571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FFFFFF"/>
                </a:solidFill>
                <a:latin typeface="Lucida Bright" panose="02040602050505020304" pitchFamily="18" charset="0"/>
              </a:rPr>
              <a:t>~15% of hospitalised patients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FFFFFF"/>
                </a:solidFill>
                <a:latin typeface="Lucida Bright" panose="02040602050505020304" pitchFamily="18" charset="0"/>
              </a:rPr>
              <a:t>~30% of older ED patients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FFFFFF"/>
                </a:solidFill>
                <a:latin typeface="Lucida Bright" panose="02040602050505020304" pitchFamily="18" charset="0"/>
              </a:rPr>
              <a:t>25% hip fracture patients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FFFFFF"/>
                </a:solidFill>
                <a:latin typeface="Lucida Bright" panose="02040602050505020304" pitchFamily="18" charset="0"/>
              </a:rPr>
              <a:t>40-60% in ICU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FFFFFF"/>
                </a:solidFill>
                <a:latin typeface="Lucida Bright" panose="02040602050505020304" pitchFamily="18" charset="0"/>
              </a:rPr>
              <a:t>~50% in palliative care settings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943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097"/>
          <p:cNvSpPr txBox="1">
            <a:spLocks noChangeArrowheads="1"/>
          </p:cNvSpPr>
          <p:nvPr/>
        </p:nvSpPr>
        <p:spPr bwMode="auto">
          <a:xfrm>
            <a:off x="2614614" y="1200563"/>
            <a:ext cx="66690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FontTx/>
              <a:buNone/>
            </a:pPr>
            <a:endParaRPr lang="en-GB" altLang="en-US" sz="2000" b="0">
              <a:solidFill>
                <a:srgbClr val="00FFFF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endParaRPr lang="en-GB" altLang="en-US" sz="2000" b="0">
              <a:solidFill>
                <a:srgbClr val="00FFFF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Clr>
                <a:schemeClr val="tx1"/>
              </a:buClr>
              <a:buFontTx/>
              <a:buAutoNum type="alphaLcParenBoth"/>
            </a:pPr>
            <a:endParaRPr lang="en-GB" altLang="en-US" sz="2000">
              <a:solidFill>
                <a:srgbClr val="00FFFF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555" name="TextBox 4098"/>
          <p:cNvSpPr txBox="1">
            <a:spLocks noChangeArrowheads="1"/>
          </p:cNvSpPr>
          <p:nvPr/>
        </p:nvSpPr>
        <p:spPr bwMode="auto">
          <a:xfrm>
            <a:off x="2614614" y="1200563"/>
            <a:ext cx="6669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FontTx/>
              <a:buNone/>
            </a:pPr>
            <a:endParaRPr lang="en-GB" altLang="en-US" sz="2000" b="0">
              <a:solidFill>
                <a:srgbClr val="00FFFF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1140" name="TextBox 4099">
            <a:extLst>
              <a:ext uri="{FF2B5EF4-FFF2-40B4-BE49-F238E27FC236}">
                <a16:creationId xmlns:a16="http://schemas.microsoft.com/office/drawing/2014/main" id="{95001E12-DFD4-4DBC-9BCC-DF46333BD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568" y="208266"/>
            <a:ext cx="11385755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GB" altLang="en-US" sz="2800" dirty="0">
              <a:solidFill>
                <a:srgbClr val="FFFF00"/>
              </a:solidFill>
              <a:latin typeface="Lucida Bright" panose="020406020505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2800" dirty="0">
                <a:latin typeface="Lucida Bright" panose="02040602050505020304" pitchFamily="18" charset="0"/>
              </a:rPr>
              <a:t>70% of delirium is present on admission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GB" altLang="en-US" sz="2800">
              <a:solidFill>
                <a:srgbClr val="FFFF00"/>
              </a:solidFill>
              <a:latin typeface="Lucida Bright" panose="020406020505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GB" altLang="en-US" sz="2800">
              <a:solidFill>
                <a:srgbClr val="FFFF00"/>
              </a:solidFill>
              <a:latin typeface="Lucida Bright" panose="020406020505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GB" altLang="en-US" sz="2800">
              <a:solidFill>
                <a:srgbClr val="FFFF00"/>
              </a:solidFill>
              <a:latin typeface="Lucida Bright" panose="020406020505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2800">
                <a:latin typeface="Lucida Bright" panose="02040602050505020304" pitchFamily="18" charset="0"/>
              </a:rPr>
              <a:t>30</a:t>
            </a:r>
            <a:r>
              <a:rPr lang="en-GB" altLang="en-US" sz="2800" dirty="0">
                <a:latin typeface="Lucida Bright" panose="02040602050505020304" pitchFamily="18" charset="0"/>
              </a:rPr>
              <a:t>% of </a:t>
            </a:r>
            <a:r>
              <a:rPr lang="en-GB" altLang="en-US" sz="2800">
                <a:latin typeface="Lucida Bright" panose="02040602050505020304" pitchFamily="18" charset="0"/>
              </a:rPr>
              <a:t>delirium arises after admission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2000">
                <a:latin typeface="Lucida Bright" panose="02040602050505020304" pitchFamily="18" charset="0"/>
              </a:rPr>
              <a:t>(1/3 of this can possibly be prevented)</a:t>
            </a:r>
            <a:endParaRPr lang="en-GB" altLang="en-US" sz="2000" dirty="0">
              <a:latin typeface="Lucida Bright" panose="020406020505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0320A-598A-431B-B82A-8C24854853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34" y="372951"/>
            <a:ext cx="2869933" cy="1914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34" y="2782859"/>
            <a:ext cx="2869933" cy="19117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22664" y="5151550"/>
            <a:ext cx="667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4000">
                <a:solidFill>
                  <a:srgbClr val="FFFF00"/>
                </a:solidFill>
                <a:latin typeface="Lucida Bright" panose="02040602050505020304" pitchFamily="18" charset="0"/>
                <a:sym typeface="Wingdings 3" panose="05040102010807070707" pitchFamily="18" charset="2"/>
              </a:rPr>
              <a:t></a:t>
            </a:r>
            <a:endParaRPr lang="en-GB" sz="400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8598" y="5939624"/>
            <a:ext cx="10281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u="sng">
                <a:solidFill>
                  <a:srgbClr val="FFFF00"/>
                </a:solidFill>
                <a:latin typeface="Lucida Bright" panose="02040602050505020304" pitchFamily="18" charset="0"/>
              </a:rPr>
              <a:t>Treatment is at least as important as prevention</a:t>
            </a:r>
            <a:r>
              <a:rPr lang="en-GB" sz="3200" b="1">
                <a:solidFill>
                  <a:srgbClr val="FFFF00"/>
                </a:solidFill>
                <a:latin typeface="Lucida Bright" panose="020406020505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94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>
            <a:extLst>
              <a:ext uri="{FF2B5EF4-FFF2-40B4-BE49-F238E27FC236}">
                <a16:creationId xmlns:a16="http://schemas.microsoft.com/office/drawing/2014/main" id="{6BBE1C68-11E6-4547-9AF1-AA43B21A39DF}"/>
              </a:ext>
            </a:extLst>
          </p:cNvPr>
          <p:cNvGrpSpPr>
            <a:grpSpLocks/>
          </p:cNvGrpSpPr>
          <p:nvPr/>
        </p:nvGrpSpPr>
        <p:grpSpPr bwMode="auto">
          <a:xfrm>
            <a:off x="3522059" y="2225142"/>
            <a:ext cx="4626425" cy="1677986"/>
            <a:chOff x="2499176" y="2818669"/>
            <a:chExt cx="3752465" cy="340005"/>
          </a:xfrm>
        </p:grpSpPr>
        <p:sp>
          <p:nvSpPr>
            <p:cNvPr id="10242" name="Rounded Rectangle 1">
              <a:extLst>
                <a:ext uri="{FF2B5EF4-FFF2-40B4-BE49-F238E27FC236}">
                  <a16:creationId xmlns:a16="http://schemas.microsoft.com/office/drawing/2014/main" id="{6DD5C219-794F-4D1A-B2E2-D7D228B68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9176" y="2818669"/>
              <a:ext cx="3752465" cy="262892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79999"/>
              </a:srgbClr>
            </a:solidFill>
            <a:ln w="41275" cap="sq" algn="ctr">
              <a:solidFill>
                <a:schemeClr val="tx2"/>
              </a:solidFill>
              <a:round/>
              <a:headEnd/>
              <a:tailEnd/>
            </a:ln>
            <a:effectLst>
              <a:glow rad="19050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 prstMaterial="matte"/>
          </p:spPr>
          <p:txBody>
            <a:bodyPr wrap="square" lIns="90000" tIns="46800" rIns="90000" bIns="46800" anchor="ctr">
              <a:spAutoFit/>
            </a:bodyPr>
            <a:lstStyle>
              <a:lvl1pPr>
                <a:defRPr sz="2800" b="1">
                  <a:solidFill>
                    <a:schemeClr val="tx2"/>
                  </a:solidFill>
                  <a:latin typeface="Tahoma" pitchFamily="34" charset="0"/>
                </a:defRPr>
              </a:lvl1pPr>
              <a:lvl2pPr marL="742950" indent="-285750">
                <a:defRPr sz="2800" b="1">
                  <a:solidFill>
                    <a:schemeClr val="tx2"/>
                  </a:solidFill>
                  <a:latin typeface="Tahoma" pitchFamily="34" charset="0"/>
                </a:defRPr>
              </a:lvl2pPr>
              <a:lvl3pPr marL="1143000" indent="-228600">
                <a:defRPr sz="2800" b="1">
                  <a:solidFill>
                    <a:schemeClr val="tx2"/>
                  </a:solidFill>
                  <a:latin typeface="Tahoma" pitchFamily="34" charset="0"/>
                </a:defRPr>
              </a:lvl3pPr>
              <a:lvl4pPr marL="1600200" indent="-228600">
                <a:defRPr sz="2800" b="1">
                  <a:solidFill>
                    <a:schemeClr val="tx2"/>
                  </a:solidFill>
                  <a:latin typeface="Tahoma" pitchFamily="34" charset="0"/>
                </a:defRPr>
              </a:lvl4pPr>
              <a:lvl5pPr marL="2057400" indent="-228600">
                <a:defRPr sz="2800" b="1">
                  <a:solidFill>
                    <a:schemeClr val="tx2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ahoma" pitchFamily="34" charset="0"/>
                </a:defRPr>
              </a:lvl9pPr>
            </a:lstStyle>
            <a:p>
              <a:pPr algn="ctr">
                <a:defRPr/>
              </a:pPr>
              <a:endParaRPr lang="en-GB" altLang="en-US" sz="1600" dirty="0">
                <a:latin typeface="Lucida Bright" panose="02040602050505020304" pitchFamily="18" charset="0"/>
              </a:endParaRPr>
            </a:p>
          </p:txBody>
        </p:sp>
        <p:sp>
          <p:nvSpPr>
            <p:cNvPr id="22547" name="TextBox 1">
              <a:extLst>
                <a:ext uri="{FF2B5EF4-FFF2-40B4-BE49-F238E27FC236}">
                  <a16:creationId xmlns:a16="http://schemas.microsoft.com/office/drawing/2014/main" id="{81226E13-9A7D-4A7B-AC1B-577E97A319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2193" y="2859047"/>
              <a:ext cx="2846388" cy="299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Monotype Sorts" panose="020B0604020202020204" charset="2"/>
                <a:buChar char="è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2800" dirty="0">
                  <a:solidFill>
                    <a:srgbClr val="FFFFFF"/>
                  </a:solidFill>
                  <a:latin typeface="Lucida Bright" panose="02040602050505020304" pitchFamily="18" charset="0"/>
                </a:rPr>
                <a:t>Consequences of delirium</a:t>
              </a:r>
              <a:endParaRPr lang="en-US" altLang="en-US" sz="2800" dirty="0">
                <a:solidFill>
                  <a:srgbClr val="FFFFFF"/>
                </a:solidFill>
                <a:latin typeface="Lucida Bright" panose="02040602050505020304" pitchFamily="18" charset="0"/>
              </a:endParaRPr>
            </a:p>
          </p:txBody>
        </p:sp>
      </p:grpSp>
      <p:sp>
        <p:nvSpPr>
          <p:cNvPr id="22531" name="Text Box 6">
            <a:extLst>
              <a:ext uri="{FF2B5EF4-FFF2-40B4-BE49-F238E27FC236}">
                <a16:creationId xmlns:a16="http://schemas.microsoft.com/office/drawing/2014/main" id="{DAA13769-3661-40D3-9768-F39DB479D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230" y="4397983"/>
            <a:ext cx="278182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sq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rgbClr val="FFFF00"/>
                </a:solidFill>
                <a:latin typeface="Lucida Bright" panose="02040602050505020304" pitchFamily="18" charset="0"/>
              </a:rPr>
              <a:t>Aspiration pneumonia</a:t>
            </a:r>
          </a:p>
        </p:txBody>
      </p:sp>
      <p:sp>
        <p:nvSpPr>
          <p:cNvPr id="22532" name="Text Box 6">
            <a:extLst>
              <a:ext uri="{FF2B5EF4-FFF2-40B4-BE49-F238E27FC236}">
                <a16:creationId xmlns:a16="http://schemas.microsoft.com/office/drawing/2014/main" id="{121D9EC9-5378-4220-97EE-8F426A768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5893" y="5583317"/>
            <a:ext cx="71074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sq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rgbClr val="FFFF00"/>
                </a:solidFill>
                <a:latin typeface="Lucida Bright" panose="02040602050505020304" pitchFamily="18" charset="0"/>
              </a:rPr>
              <a:t>Falls</a:t>
            </a:r>
          </a:p>
        </p:txBody>
      </p:sp>
      <p:sp>
        <p:nvSpPr>
          <p:cNvPr id="22533" name="Text Box 6">
            <a:extLst>
              <a:ext uri="{FF2B5EF4-FFF2-40B4-BE49-F238E27FC236}">
                <a16:creationId xmlns:a16="http://schemas.microsoft.com/office/drawing/2014/main" id="{588700F0-2FE5-4865-BDD7-910C9F2FE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5754" y="4442361"/>
            <a:ext cx="1903412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sq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rgbClr val="FFFF00"/>
                </a:solidFill>
                <a:latin typeface="Lucida Bright" panose="02040602050505020304" pitchFamily="18" charset="0"/>
              </a:rPr>
              <a:t>Pressure sores</a:t>
            </a: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A7D87DA7-8066-4CAC-AC84-D7FBCA205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7925" y="1100840"/>
            <a:ext cx="4067437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sq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rgbClr val="FFFF00"/>
                </a:solidFill>
                <a:latin typeface="Lucida Bright" panose="02040602050505020304" pitchFamily="18" charset="0"/>
              </a:rPr>
              <a:t>Post-traumatic stress symptoms</a:t>
            </a:r>
          </a:p>
        </p:txBody>
      </p:sp>
      <p:sp>
        <p:nvSpPr>
          <p:cNvPr id="22535" name="Text Box 6">
            <a:extLst>
              <a:ext uri="{FF2B5EF4-FFF2-40B4-BE49-F238E27FC236}">
                <a16:creationId xmlns:a16="http://schemas.microsoft.com/office/drawing/2014/main" id="{32E3CBB8-5961-4C1B-ADA7-8628A04D6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626" y="596167"/>
            <a:ext cx="3158535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sq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rgbClr val="FFFF00"/>
                </a:solidFill>
                <a:latin typeface="Lucida Bright" panose="02040602050505020304" pitchFamily="18" charset="0"/>
                <a:sym typeface="Wingdings 3" panose="05040102010807070707" pitchFamily="18" charset="2"/>
              </a:rPr>
              <a:t>Risk of future dementia</a:t>
            </a:r>
            <a:endParaRPr lang="en-GB" altLang="en-US" dirty="0">
              <a:solidFill>
                <a:srgbClr val="FFFF00"/>
              </a:solidFill>
              <a:latin typeface="Lucida Bright" panose="02040602050505020304" pitchFamily="18" charset="0"/>
            </a:endParaRPr>
          </a:p>
        </p:txBody>
      </p:sp>
      <p:sp>
        <p:nvSpPr>
          <p:cNvPr id="22536" name="Text Box 6">
            <a:extLst>
              <a:ext uri="{FF2B5EF4-FFF2-40B4-BE49-F238E27FC236}">
                <a16:creationId xmlns:a16="http://schemas.microsoft.com/office/drawing/2014/main" id="{C7ADD253-34E1-4EA4-9270-E34CB7A4C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5460" y="5211804"/>
            <a:ext cx="1945062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sq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rgbClr val="FBA3FD"/>
                </a:solidFill>
                <a:latin typeface="Lucida Bright" panose="02040602050505020304" pitchFamily="18" charset="0"/>
                <a:sym typeface="Wingdings 3" panose="05040102010807070707" pitchFamily="18" charset="2"/>
              </a:rPr>
              <a:t>Severe distress</a:t>
            </a:r>
            <a:endParaRPr lang="en-GB" altLang="en-US" dirty="0">
              <a:solidFill>
                <a:srgbClr val="FBA3FD"/>
              </a:solidFill>
              <a:latin typeface="Lucida Bright" panose="02040602050505020304" pitchFamily="18" charset="0"/>
            </a:endParaRPr>
          </a:p>
        </p:txBody>
      </p:sp>
      <p:sp>
        <p:nvSpPr>
          <p:cNvPr id="22537" name="Text Box 6">
            <a:extLst>
              <a:ext uri="{FF2B5EF4-FFF2-40B4-BE49-F238E27FC236}">
                <a16:creationId xmlns:a16="http://schemas.microsoft.com/office/drawing/2014/main" id="{49B87D9E-96B8-479C-A006-0DB84C1DA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512" y="3339821"/>
            <a:ext cx="164049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sq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rgbClr val="FFFF00"/>
                </a:solidFill>
                <a:latin typeface="Lucida Bright" panose="02040602050505020304" pitchFamily="18" charset="0"/>
                <a:sym typeface="Wingdings 3" panose="05040102010807070707" pitchFamily="18" charset="2"/>
              </a:rPr>
              <a:t>Dehydration</a:t>
            </a:r>
          </a:p>
        </p:txBody>
      </p:sp>
      <p:sp>
        <p:nvSpPr>
          <p:cNvPr id="22538" name="Text Box 6">
            <a:extLst>
              <a:ext uri="{FF2B5EF4-FFF2-40B4-BE49-F238E27FC236}">
                <a16:creationId xmlns:a16="http://schemas.microsoft.com/office/drawing/2014/main" id="{E90ED72C-3994-476B-A21C-A5FB9CE85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547" y="5144109"/>
            <a:ext cx="2004034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sq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rgbClr val="FFFF00"/>
                </a:solidFill>
                <a:latin typeface="Lucida Bright" panose="02040602050505020304" pitchFamily="18" charset="0"/>
                <a:sym typeface="Wingdings 3" panose="05040102010807070707" pitchFamily="18" charset="2"/>
              </a:rPr>
              <a:t>Poor nutrition</a:t>
            </a:r>
          </a:p>
        </p:txBody>
      </p:sp>
      <p:sp>
        <p:nvSpPr>
          <p:cNvPr id="22539" name="Text Box 6">
            <a:extLst>
              <a:ext uri="{FF2B5EF4-FFF2-40B4-BE49-F238E27FC236}">
                <a16:creationId xmlns:a16="http://schemas.microsoft.com/office/drawing/2014/main" id="{B76CF517-5D0D-4BB7-A473-E4714519C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486" y="2159002"/>
            <a:ext cx="1454543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sq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rgbClr val="FFFF00"/>
                </a:solidFill>
                <a:latin typeface="Lucida Bright" panose="02040602050505020304" pitchFamily="18" charset="0"/>
                <a:sym typeface="Wingdings 3" panose="05040102010807070707" pitchFamily="18" charset="2"/>
              </a:rPr>
              <a:t>Mortality</a:t>
            </a:r>
          </a:p>
        </p:txBody>
      </p:sp>
      <p:sp>
        <p:nvSpPr>
          <p:cNvPr id="22540" name="Text Box 6">
            <a:extLst>
              <a:ext uri="{FF2B5EF4-FFF2-40B4-BE49-F238E27FC236}">
                <a16:creationId xmlns:a16="http://schemas.microsoft.com/office/drawing/2014/main" id="{E50F44D4-CA37-452B-911C-6939CDBC4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2085" y="2159001"/>
            <a:ext cx="3161741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sq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rgbClr val="FFFF00"/>
                </a:solidFill>
                <a:latin typeface="Lucida Bright" panose="02040602050505020304" pitchFamily="18" charset="0"/>
                <a:sym typeface="Wingdings 3" panose="05040102010807070707" pitchFamily="18" charset="2"/>
              </a:rPr>
              <a:t>New institutionalisation</a:t>
            </a:r>
          </a:p>
        </p:txBody>
      </p:sp>
      <p:sp>
        <p:nvSpPr>
          <p:cNvPr id="22541" name="Text Box 6">
            <a:extLst>
              <a:ext uri="{FF2B5EF4-FFF2-40B4-BE49-F238E27FC236}">
                <a16:creationId xmlns:a16="http://schemas.microsoft.com/office/drawing/2014/main" id="{32D3536E-ACD3-4D50-96EA-DC220DDF5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3487" y="3417373"/>
            <a:ext cx="2518936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sq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rgbClr val="FFFF00"/>
                </a:solidFill>
                <a:latin typeface="Lucida Bright" panose="02040602050505020304" pitchFamily="18" charset="0"/>
                <a:sym typeface="Wingdings 3" panose="05040102010807070707" pitchFamily="18" charset="2"/>
              </a:rPr>
              <a:t>Readmission rates</a:t>
            </a:r>
          </a:p>
        </p:txBody>
      </p:sp>
      <p:sp>
        <p:nvSpPr>
          <p:cNvPr id="22542" name="Text Box 6">
            <a:extLst>
              <a:ext uri="{FF2B5EF4-FFF2-40B4-BE49-F238E27FC236}">
                <a16:creationId xmlns:a16="http://schemas.microsoft.com/office/drawing/2014/main" id="{2AA135B2-1E3C-4A82-A465-10C6A6D58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679" y="1100840"/>
            <a:ext cx="303830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sq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rgbClr val="FFFF00"/>
                </a:solidFill>
                <a:latin typeface="Lucida Bright" panose="02040602050505020304" pitchFamily="18" charset="0"/>
                <a:sym typeface="Wingdings 3" panose="05040102010807070707" pitchFamily="18" charset="2"/>
              </a:rPr>
              <a:t>Length of hospital stay</a:t>
            </a:r>
          </a:p>
        </p:txBody>
      </p:sp>
    </p:spTree>
    <p:extLst>
      <p:ext uri="{BB962C8B-B14F-4D97-AF65-F5344CB8AC3E}">
        <p14:creationId xmlns:p14="http://schemas.microsoft.com/office/powerpoint/2010/main" val="3684253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857250" y="2730296"/>
            <a:ext cx="10515600" cy="1314226"/>
          </a:xfrm>
          <a:prstGeom prst="rect">
            <a:avLst/>
          </a:prstGeom>
          <a:solidFill>
            <a:srgbClr val="00003A"/>
          </a:solidFill>
          <a:ln w="38100" cmpd="dbl">
            <a:noFill/>
            <a:miter lim="800000"/>
            <a:headEnd/>
            <a:tailEnd/>
          </a:ln>
        </p:spPr>
        <p:txBody>
          <a:bodyPr wrap="square" lIns="378000" tIns="144000" rIns="378000" bIns="226800" anchor="ctr">
            <a:no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>
              <a:buClr>
                <a:srgbClr val="5B9BD5"/>
              </a:buClr>
              <a:buNone/>
              <a:defRPr/>
            </a:pPr>
            <a:r>
              <a:rPr lang="en-GB" sz="4000" dirty="0">
                <a:solidFill>
                  <a:srgbClr val="FFFF00"/>
                </a:solidFill>
                <a:latin typeface="Lucida Bright" panose="02040602050505020304" pitchFamily="18" charset="0"/>
              </a:rPr>
              <a:t>Delirium as a risk factor for dementia </a:t>
            </a:r>
          </a:p>
        </p:txBody>
      </p:sp>
    </p:spTree>
    <p:extLst>
      <p:ext uri="{BB962C8B-B14F-4D97-AF65-F5344CB8AC3E}">
        <p14:creationId xmlns:p14="http://schemas.microsoft.com/office/powerpoint/2010/main" val="4155807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95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707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854200" y="274638"/>
            <a:ext cx="8559800" cy="1143000"/>
          </a:xfrm>
        </p:spPr>
        <p:txBody>
          <a:bodyPr>
            <a:normAutofit/>
          </a:bodyPr>
          <a:lstStyle/>
          <a:p>
            <a:r>
              <a:rPr lang="en-GB" altLang="en-US" sz="3200" dirty="0">
                <a:effectLst/>
              </a:rPr>
              <a:t>Delirium is a strong risk factor for </a:t>
            </a:r>
            <a:br>
              <a:rPr lang="en-GB" altLang="en-US" sz="3200" dirty="0">
                <a:effectLst/>
              </a:rPr>
            </a:br>
            <a:r>
              <a:rPr lang="en-GB" altLang="en-US" sz="3200" dirty="0">
                <a:effectLst/>
              </a:rPr>
              <a:t>new-onset dementia</a:t>
            </a:r>
          </a:p>
        </p:txBody>
      </p:sp>
      <p:graphicFrame>
        <p:nvGraphicFramePr>
          <p:cNvPr id="7" name="Content Placeholder 14"/>
          <p:cNvGraphicFramePr>
            <a:graphicFrameLocks noGrp="1"/>
          </p:cNvGraphicFramePr>
          <p:nvPr>
            <p:ph idx="1"/>
          </p:nvPr>
        </p:nvGraphicFramePr>
        <p:xfrm>
          <a:off x="2071687" y="1934009"/>
          <a:ext cx="8124825" cy="364807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70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1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8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75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814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400" dirty="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>
                          <a:solidFill>
                            <a:srgbClr val="00FFFF"/>
                          </a:solidFill>
                        </a:rPr>
                        <a:t>N</a:t>
                      </a:r>
                      <a:endParaRPr lang="en-GB" sz="2800" b="1" dirty="0">
                        <a:solidFill>
                          <a:srgbClr val="00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800" b="1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800" b="1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>
                          <a:solidFill>
                            <a:srgbClr val="00FFFF"/>
                          </a:solidFill>
                        </a:rPr>
                        <a:t>95% CI</a:t>
                      </a:r>
                      <a:endParaRPr lang="en-GB" sz="2800" b="1">
                        <a:solidFill>
                          <a:srgbClr val="00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>
                          <a:solidFill>
                            <a:srgbClr val="00FFFF"/>
                          </a:solidFill>
                        </a:rPr>
                        <a:t>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800" b="1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solidFill>
                            <a:srgbClr val="00FFFF"/>
                          </a:solidFill>
                        </a:rPr>
                        <a:t>Dementia</a:t>
                      </a:r>
                      <a:endParaRPr lang="en-GB" sz="2400" b="1" dirty="0">
                        <a:solidFill>
                          <a:srgbClr val="00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solidFill>
                            <a:srgbClr val="FFFFFF"/>
                          </a:solidFill>
                        </a:rPr>
                        <a:t>311</a:t>
                      </a:r>
                      <a:endParaRPr lang="en-GB" sz="2400" b="1" dirty="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solidFill>
                            <a:srgbClr val="FFFFFF"/>
                          </a:solidFill>
                        </a:rPr>
                        <a:t>OR</a:t>
                      </a:r>
                      <a:endParaRPr lang="en-GB" sz="2400" b="1" dirty="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solidFill>
                            <a:srgbClr val="FFFFFF"/>
                          </a:solidFill>
                        </a:rPr>
                        <a:t>8.7</a:t>
                      </a:r>
                      <a:endParaRPr lang="en-GB" sz="2400" b="1" dirty="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solidFill>
                            <a:srgbClr val="FFFFFF"/>
                          </a:solidFill>
                        </a:rPr>
                        <a:t>(2.1 to 35)</a:t>
                      </a:r>
                      <a:endParaRPr lang="en-GB" sz="2400" b="1" dirty="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solidFill>
                            <a:srgbClr val="FFFFFF"/>
                          </a:solidFill>
                        </a:rPr>
                        <a:t>&lt;0.01</a:t>
                      </a:r>
                      <a:endParaRPr lang="en-GB" sz="2400" b="1" dirty="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b="1">
                          <a:solidFill>
                            <a:srgbClr val="00FFFF"/>
                          </a:solidFill>
                        </a:rPr>
                        <a:t>Worse CDR</a:t>
                      </a:r>
                      <a:endParaRPr lang="en-GB" sz="2400" b="1">
                        <a:solidFill>
                          <a:srgbClr val="00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solidFill>
                            <a:srgbClr val="FFFFFF"/>
                          </a:solidFill>
                        </a:rPr>
                        <a:t>264</a:t>
                      </a:r>
                      <a:endParaRPr lang="en-GB" sz="2400" b="1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solidFill>
                            <a:srgbClr val="FFFFFF"/>
                          </a:solidFill>
                        </a:rPr>
                        <a:t>OR</a:t>
                      </a:r>
                      <a:endParaRPr lang="en-GB" sz="2400" b="1" dirty="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solidFill>
                            <a:srgbClr val="FFFFFF"/>
                          </a:solidFill>
                        </a:rPr>
                        <a:t>3.1</a:t>
                      </a:r>
                      <a:endParaRPr lang="en-GB" sz="2400" b="1" dirty="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solidFill>
                            <a:srgbClr val="FFFFFF"/>
                          </a:solidFill>
                        </a:rPr>
                        <a:t>(1.5 to 6.3)</a:t>
                      </a:r>
                      <a:endParaRPr lang="en-GB" sz="2400" b="1" dirty="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solidFill>
                            <a:srgbClr val="FFFFFF"/>
                          </a:solidFill>
                        </a:rPr>
                        <a:t>&lt;0.01</a:t>
                      </a:r>
                      <a:endParaRPr lang="en-GB" sz="2400" b="1" dirty="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solidFill>
                            <a:srgbClr val="00FFFF"/>
                          </a:solidFill>
                        </a:rPr>
                        <a:t>Mortality</a:t>
                      </a:r>
                      <a:endParaRPr lang="en-GB" sz="2400" b="1" dirty="0">
                        <a:solidFill>
                          <a:srgbClr val="00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solidFill>
                            <a:srgbClr val="FFFFFF"/>
                          </a:solidFill>
                        </a:rPr>
                        <a:t>335</a:t>
                      </a:r>
                      <a:endParaRPr lang="en-GB" sz="2400" b="1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solidFill>
                            <a:srgbClr val="FFFFFF"/>
                          </a:solidFill>
                        </a:rPr>
                        <a:t>HR</a:t>
                      </a:r>
                      <a:endParaRPr lang="en-GB" sz="2400" b="1" dirty="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solidFill>
                            <a:srgbClr val="FFFFFF"/>
                          </a:solidFill>
                        </a:rPr>
                        <a:t>1.6</a:t>
                      </a:r>
                      <a:endParaRPr lang="en-GB" sz="2400" b="1" dirty="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solidFill>
                            <a:srgbClr val="FFFFFF"/>
                          </a:solidFill>
                        </a:rPr>
                        <a:t>(1.3 to 2.1)</a:t>
                      </a:r>
                      <a:endParaRPr lang="en-GB" sz="2400" b="1" dirty="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solidFill>
                            <a:srgbClr val="FFFFFF"/>
                          </a:solidFill>
                        </a:rPr>
                        <a:t>&lt;0.01</a:t>
                      </a:r>
                      <a:endParaRPr lang="en-GB" sz="2400" b="1" dirty="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796" name="Text Box 4"/>
          <p:cNvSpPr txBox="1">
            <a:spLocks noChangeArrowheads="1"/>
          </p:cNvSpPr>
          <p:nvPr/>
        </p:nvSpPr>
        <p:spPr bwMode="auto">
          <a:xfrm>
            <a:off x="9182068" y="6398696"/>
            <a:ext cx="28039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5000000000000000000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rgbClr val="FFFF00"/>
                </a:solidFill>
                <a:latin typeface="Lucida Bright" panose="02040602050505020304" pitchFamily="18" charset="0"/>
              </a:rPr>
              <a:t>Davis et al, Brain 2012</a:t>
            </a:r>
          </a:p>
        </p:txBody>
      </p:sp>
    </p:spTree>
    <p:extLst>
      <p:ext uri="{BB962C8B-B14F-4D97-AF65-F5344CB8AC3E}">
        <p14:creationId xmlns:p14="http://schemas.microsoft.com/office/powerpoint/2010/main" val="32087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1131889"/>
            <a:ext cx="569595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8897937" y="6473055"/>
            <a:ext cx="6588125" cy="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l">
              <a:lnSpc>
                <a:spcPct val="9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800" dirty="0">
                <a:solidFill>
                  <a:srgbClr val="FFFF00"/>
                </a:solidFill>
                <a:latin typeface="Lucida Bright" panose="02040602050505020304" pitchFamily="18" charset="0"/>
              </a:rPr>
              <a:t>Fong, et al. Neurology 2009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46759" y="252221"/>
            <a:ext cx="12098481" cy="47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9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3200" dirty="0">
                <a:solidFill>
                  <a:srgbClr val="FFFF00"/>
                </a:solidFill>
                <a:latin typeface="Lucida Bright" panose="02040602050505020304" pitchFamily="18" charset="0"/>
              </a:rPr>
              <a:t>Delirium linked with memory decline in dementia </a:t>
            </a:r>
          </a:p>
        </p:txBody>
      </p:sp>
    </p:spTree>
    <p:extLst>
      <p:ext uri="{BB962C8B-B14F-4D97-AF65-F5344CB8AC3E}">
        <p14:creationId xmlns:p14="http://schemas.microsoft.com/office/powerpoint/2010/main" val="329581977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34" y="378943"/>
            <a:ext cx="6519619" cy="4654233"/>
          </a:xfrm>
          <a:prstGeom prst="rect">
            <a:avLst/>
          </a:prstGeom>
        </p:spPr>
      </p:pic>
      <p:sp>
        <p:nvSpPr>
          <p:cNvPr id="6" name="TextBox 4099"/>
          <p:cNvSpPr txBox="1">
            <a:spLocks noChangeArrowheads="1"/>
          </p:cNvSpPr>
          <p:nvPr/>
        </p:nvSpPr>
        <p:spPr bwMode="auto">
          <a:xfrm>
            <a:off x="215225" y="5557937"/>
            <a:ext cx="88492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altLang="en-US" sz="1600">
                <a:solidFill>
                  <a:srgbClr val="00FFFF"/>
                </a:solidFill>
                <a:latin typeface="Lucida Bright" panose="02040602050505020304" pitchFamily="18" charset="0"/>
              </a:rPr>
              <a:t>Hospitalisation only linked with future cognitive decline if there was delirium</a:t>
            </a: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altLang="en-US" sz="1600">
                <a:solidFill>
                  <a:srgbClr val="00FFFF"/>
                </a:solidFill>
                <a:latin typeface="Lucida Bright" panose="02040602050505020304" pitchFamily="18" charset="0"/>
              </a:rPr>
              <a:t>‘Dose’ of delirium (severity, duration, recurrence) </a:t>
            </a:r>
            <a:r>
              <a:rPr lang="en-GB" altLang="en-US" sz="1600">
                <a:solidFill>
                  <a:srgbClr val="00FFFF"/>
                </a:solidFill>
                <a:latin typeface="Lucida Bright" panose="02040602050505020304" pitchFamily="18" charset="0"/>
                <a:sym typeface="Wingdings 3" panose="05040102010807070707" pitchFamily="18" charset="2"/>
              </a:rPr>
              <a:t></a:t>
            </a:r>
            <a:r>
              <a:rPr lang="en-GB" altLang="en-US" sz="1600">
                <a:solidFill>
                  <a:srgbClr val="00FFFF"/>
                </a:solidFill>
                <a:latin typeface="Lucida Bright" panose="02040602050505020304" pitchFamily="18" charset="0"/>
              </a:rPr>
              <a:t> higher risk of cognitive decline</a:t>
            </a:r>
            <a:endParaRPr lang="en-GB" altLang="en-US" sz="1600" dirty="0">
              <a:solidFill>
                <a:srgbClr val="00FFFF"/>
              </a:solidFill>
              <a:latin typeface="Lucida Bright" panose="02040602050505020304" pitchFamily="18" charset="0"/>
            </a:endParaRPr>
          </a:p>
        </p:txBody>
      </p:sp>
      <p:sp>
        <p:nvSpPr>
          <p:cNvPr id="7" name="TextBox 4099"/>
          <p:cNvSpPr txBox="1">
            <a:spLocks noChangeArrowheads="1"/>
          </p:cNvSpPr>
          <p:nvPr/>
        </p:nvSpPr>
        <p:spPr bwMode="auto">
          <a:xfrm>
            <a:off x="9332538" y="6442502"/>
            <a:ext cx="481981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altLang="en-US" sz="1400">
                <a:solidFill>
                  <a:srgbClr val="FFFF00"/>
                </a:solidFill>
                <a:latin typeface="Lucida Bright" panose="02040602050505020304" pitchFamily="18" charset="0"/>
              </a:rPr>
              <a:t>Richardson, Age Ageing 2020</a:t>
            </a:r>
            <a:endParaRPr lang="en-GB" altLang="en-US" sz="1400" dirty="0">
              <a:solidFill>
                <a:srgbClr val="FFFF00"/>
              </a:solidFill>
              <a:latin typeface="Lucida Bright" panose="02040602050505020304" pitchFamily="18" charset="0"/>
            </a:endParaRPr>
          </a:p>
        </p:txBody>
      </p:sp>
      <p:sp>
        <p:nvSpPr>
          <p:cNvPr id="8" name="TextBox 4099"/>
          <p:cNvSpPr txBox="1">
            <a:spLocks noChangeArrowheads="1"/>
          </p:cNvSpPr>
          <p:nvPr/>
        </p:nvSpPr>
        <p:spPr bwMode="auto">
          <a:xfrm>
            <a:off x="485030" y="2297862"/>
            <a:ext cx="43615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altLang="en-US" sz="2400">
                <a:solidFill>
                  <a:srgbClr val="FFFF00"/>
                </a:solidFill>
                <a:latin typeface="Lucida Bright" panose="02040602050505020304" pitchFamily="18" charset="0"/>
              </a:rPr>
              <a:t>DECIDE prospective study</a:t>
            </a:r>
            <a:endParaRPr lang="en-GB" altLang="en-US" sz="2400" dirty="0">
              <a:solidFill>
                <a:srgbClr val="FFFF00"/>
              </a:solidFill>
              <a:latin typeface="Lucida Bright" panose="020406020505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412480" y="3856383"/>
            <a:ext cx="1240403" cy="1963972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132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097"/>
          <p:cNvSpPr txBox="1">
            <a:spLocks noChangeArrowheads="1"/>
          </p:cNvSpPr>
          <p:nvPr/>
        </p:nvSpPr>
        <p:spPr bwMode="auto">
          <a:xfrm>
            <a:off x="2986680" y="1112385"/>
            <a:ext cx="66690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FontTx/>
              <a:buNone/>
            </a:pPr>
            <a:endParaRPr lang="en-GB" altLang="en-US" sz="2000" b="0">
              <a:solidFill>
                <a:srgbClr val="00FFFF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endParaRPr lang="en-GB" altLang="en-US" sz="2000" b="0">
              <a:solidFill>
                <a:srgbClr val="00FFFF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Clr>
                <a:schemeClr val="tx1"/>
              </a:buClr>
              <a:buFontTx/>
              <a:buAutoNum type="alphaLcParenBoth"/>
            </a:pPr>
            <a:endParaRPr lang="en-GB" altLang="en-US" sz="2000">
              <a:solidFill>
                <a:srgbClr val="00FFFF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A5464D-EC1F-C374-4B60-DD91326E709F}"/>
              </a:ext>
            </a:extLst>
          </p:cNvPr>
          <p:cNvSpPr txBox="1"/>
          <p:nvPr/>
        </p:nvSpPr>
        <p:spPr>
          <a:xfrm>
            <a:off x="1241863" y="2395085"/>
            <a:ext cx="6097314" cy="1457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FFFFFF"/>
              </a:buClr>
              <a:buFontTx/>
              <a:buNone/>
              <a:defRPr/>
            </a:pPr>
            <a:r>
              <a:rPr lang="en-GB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Delirium = </a:t>
            </a:r>
          </a:p>
        </p:txBody>
      </p:sp>
    </p:spTree>
    <p:extLst>
      <p:ext uri="{BB962C8B-B14F-4D97-AF65-F5344CB8AC3E}">
        <p14:creationId xmlns:p14="http://schemas.microsoft.com/office/powerpoint/2010/main" val="998355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Box 4097"/>
          <p:cNvSpPr txBox="1">
            <a:spLocks noChangeArrowheads="1"/>
          </p:cNvSpPr>
          <p:nvPr/>
        </p:nvSpPr>
        <p:spPr bwMode="auto">
          <a:xfrm>
            <a:off x="2614614" y="2745196"/>
            <a:ext cx="66690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None/>
              <a:defRPr/>
            </a:pPr>
            <a:endParaRPr lang="en-GB" altLang="en-US" sz="2000" b="0">
              <a:solidFill>
                <a:srgbClr val="00FFFF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Tx/>
              <a:buChar char="•"/>
              <a:defRPr/>
            </a:pPr>
            <a:endParaRPr lang="en-GB" altLang="en-US" sz="2000" b="0">
              <a:solidFill>
                <a:srgbClr val="00FFFF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Tx/>
              <a:buAutoNum type="alphaLcParenBoth"/>
              <a:defRPr/>
            </a:pPr>
            <a:endParaRPr lang="en-GB" altLang="en-US" sz="2000">
              <a:solidFill>
                <a:srgbClr val="00FFFF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9028" name="TextBox 4099"/>
          <p:cNvSpPr txBox="1">
            <a:spLocks noChangeArrowheads="1"/>
          </p:cNvSpPr>
          <p:nvPr/>
        </p:nvSpPr>
        <p:spPr bwMode="auto">
          <a:xfrm>
            <a:off x="596766" y="2251215"/>
            <a:ext cx="1089579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altLang="en-US" sz="2400" dirty="0">
                <a:solidFill>
                  <a:srgbClr val="FFFFFF"/>
                </a:solidFill>
                <a:latin typeface="Lucida Bright" panose="02040602050505020304" pitchFamily="18" charset="0"/>
              </a:rPr>
              <a:t>Most research </a:t>
            </a:r>
            <a:r>
              <a:rPr lang="en-GB" altLang="en-US" sz="2400">
                <a:solidFill>
                  <a:srgbClr val="FFFFFF"/>
                </a:solidFill>
                <a:latin typeface="Lucida Bright" panose="02040602050505020304" pitchFamily="18" charset="0"/>
              </a:rPr>
              <a:t>has only reported simple delirium-dementia link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GB" altLang="en-US" sz="24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altLang="en-US" sz="2400" dirty="0">
                <a:solidFill>
                  <a:srgbClr val="FFFFFF"/>
                </a:solidFill>
                <a:latin typeface="Lucida Bright" panose="02040602050505020304" pitchFamily="18" charset="0"/>
              </a:rPr>
              <a:t>Little is known about the effects of: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GB" altLang="en-US" sz="24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rgbClr val="00FFFF"/>
                </a:solidFill>
                <a:latin typeface="Lucida Bright" panose="02040602050505020304" pitchFamily="18" charset="0"/>
              </a:rPr>
              <a:t>Pre-delirium frailty, cognition, etc.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rgbClr val="00FFFF"/>
                </a:solidFill>
                <a:latin typeface="Lucida Bright" panose="02040602050505020304" pitchFamily="18" charset="0"/>
              </a:rPr>
              <a:t>Delirium duration, severity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rgbClr val="00FFFF"/>
                </a:solidFill>
                <a:latin typeface="Lucida Bright" panose="02040602050505020304" pitchFamily="18" charset="0"/>
              </a:rPr>
              <a:t>Delirium features (e.g. drowsiness, psychosis)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rgbClr val="00FFFF"/>
                </a:solidFill>
                <a:latin typeface="Lucida Bright" panose="02040602050505020304" pitchFamily="18" charset="0"/>
              </a:rPr>
              <a:t>Aetiology of delirium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0578" y="154359"/>
            <a:ext cx="11728174" cy="92314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FFFF00"/>
                </a:solidFill>
                <a:latin typeface="Lucida Bright" panose="02040602050505020304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3200" dirty="0"/>
              <a:t>The delirium-dementia link</a:t>
            </a:r>
            <a:r>
              <a:rPr lang="en-GB" sz="3200"/>
              <a:t>: </a:t>
            </a:r>
          </a:p>
          <a:p>
            <a:pPr>
              <a:lnSpc>
                <a:spcPct val="150000"/>
              </a:lnSpc>
            </a:pPr>
            <a:r>
              <a:rPr lang="en-GB" sz="3200"/>
              <a:t>key epidemiological </a:t>
            </a:r>
            <a:r>
              <a:rPr lang="en-GB" sz="32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028581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857250" y="2730296"/>
            <a:ext cx="10515600" cy="1314226"/>
          </a:xfrm>
          <a:prstGeom prst="rect">
            <a:avLst/>
          </a:prstGeom>
          <a:solidFill>
            <a:srgbClr val="00003A"/>
          </a:soli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square" lIns="378000" tIns="144000" rIns="378000" bIns="226800" anchor="ctr">
            <a:no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>
              <a:buClr>
                <a:srgbClr val="5B9BD5"/>
              </a:buClr>
              <a:buNone/>
              <a:defRPr/>
            </a:pPr>
            <a:r>
              <a:rPr lang="en-GB" sz="4000" dirty="0">
                <a:solidFill>
                  <a:srgbClr val="FFFF00"/>
                </a:solidFill>
                <a:latin typeface="Lucida Bright" panose="02040602050505020304" pitchFamily="18" charset="0"/>
              </a:rPr>
              <a:t>The pathophysiology of delirium</a:t>
            </a:r>
          </a:p>
        </p:txBody>
      </p:sp>
    </p:spTree>
    <p:extLst>
      <p:ext uri="{BB962C8B-B14F-4D97-AF65-F5344CB8AC3E}">
        <p14:creationId xmlns:p14="http://schemas.microsoft.com/office/powerpoint/2010/main" val="3232328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0472FA0F-CB35-42D8-A42B-A95BDDC49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423" y="463755"/>
            <a:ext cx="8250237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FFFFF"/>
              </a:buClr>
              <a:buFontTx/>
              <a:buNone/>
              <a:defRPr/>
            </a:pPr>
            <a:r>
              <a:rPr lang="en-GB" sz="3600" b="1" dirty="0">
                <a:solidFill>
                  <a:srgbClr val="FFFF00"/>
                </a:solidFill>
                <a:latin typeface="Lucida Bright" panose="02040602050505020304" pitchFamily="18" charset="0"/>
              </a:rPr>
              <a:t>What is delirium?</a:t>
            </a:r>
          </a:p>
          <a:p>
            <a:pPr>
              <a:buClr>
                <a:srgbClr val="FFFFFF"/>
              </a:buClr>
              <a:buFontTx/>
              <a:buNone/>
              <a:defRPr/>
            </a:pPr>
            <a:endParaRPr lang="en-GB" sz="3600" b="1" dirty="0">
              <a:solidFill>
                <a:srgbClr val="FFFF00"/>
              </a:solidFill>
              <a:latin typeface="Lucida Bright" panose="02040602050505020304" pitchFamily="18" charset="0"/>
            </a:endParaRPr>
          </a:p>
          <a:p>
            <a:pPr>
              <a:buClr>
                <a:srgbClr val="FFFFFF"/>
              </a:buClr>
              <a:buFontTx/>
              <a:buNone/>
              <a:defRPr/>
            </a:pPr>
            <a:endParaRPr lang="en-GB" sz="3600" b="1" dirty="0">
              <a:solidFill>
                <a:srgbClr val="FFFF00"/>
              </a:solidFill>
              <a:latin typeface="Lucida Bright" panose="02040602050505020304" pitchFamily="18" charset="0"/>
            </a:endParaRPr>
          </a:p>
        </p:txBody>
      </p:sp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625646" y="2236130"/>
            <a:ext cx="1686679" cy="20313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5000000000000000000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latin typeface="Lucida Bright" panose="02040602050505020304" pitchFamily="18" charset="0"/>
              </a:rPr>
              <a:t>Acute illness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en-US" dirty="0">
              <a:latin typeface="Lucida Bright" panose="020406020505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latin typeface="Lucida Bright" panose="02040602050505020304" pitchFamily="18" charset="0"/>
              </a:rPr>
              <a:t>Trauma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en-US" dirty="0">
              <a:latin typeface="Lucida Bright" panose="020406020505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latin typeface="Lucida Bright" panose="02040602050505020304" pitchFamily="18" charset="0"/>
              </a:rPr>
              <a:t>Surgery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latin typeface="Lucida Bright" panose="020406020505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latin typeface="Lucida Bright" panose="02040602050505020304" pitchFamily="18" charset="0"/>
              </a:rPr>
              <a:t>Drugs</a:t>
            </a: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30" y="2250772"/>
            <a:ext cx="2100106" cy="210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1" name="TextBox 8"/>
          <p:cNvSpPr txBox="1">
            <a:spLocks noChangeArrowheads="1"/>
          </p:cNvSpPr>
          <p:nvPr/>
        </p:nvSpPr>
        <p:spPr bwMode="auto">
          <a:xfrm>
            <a:off x="8134387" y="2352667"/>
            <a:ext cx="3546336" cy="1754326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5000000000000000000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latin typeface="Lucida Bright" panose="02040602050505020304" pitchFamily="18" charset="0"/>
              </a:rPr>
              <a:t>Acute cognitive change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latin typeface="Lucida Bright" panose="02040602050505020304" pitchFamily="18" charset="0"/>
              </a:rPr>
              <a:t>+/-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latin typeface="Lucida Bright" panose="02040602050505020304" pitchFamily="18" charset="0"/>
              </a:rPr>
              <a:t>Drowsiness, hyperarousal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latin typeface="Lucida Bright" panose="02040602050505020304" pitchFamily="18" charset="0"/>
              </a:rPr>
              <a:t>+/-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latin typeface="Lucida Bright" panose="02040602050505020304" pitchFamily="18" charset="0"/>
              </a:rPr>
              <a:t>Hallucinations &amp; delusions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en-US" dirty="0">
              <a:solidFill>
                <a:srgbClr val="FFFFFF"/>
              </a:solidFill>
              <a:latin typeface="Lucida Bright" panose="02040602050505020304" pitchFamily="18" charset="0"/>
            </a:endParaRPr>
          </a:p>
        </p:txBody>
      </p:sp>
      <p:sp>
        <p:nvSpPr>
          <p:cNvPr id="29702" name="TextBox 9"/>
          <p:cNvSpPr txBox="1">
            <a:spLocks noChangeArrowheads="1"/>
          </p:cNvSpPr>
          <p:nvPr/>
        </p:nvSpPr>
        <p:spPr bwMode="auto">
          <a:xfrm>
            <a:off x="2691328" y="4539031"/>
            <a:ext cx="576870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5000000000000000000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3200" dirty="0">
                <a:solidFill>
                  <a:srgbClr val="FFFF00"/>
                </a:solidFill>
                <a:latin typeface="Lucida Bright" panose="02040602050505020304" pitchFamily="18" charset="0"/>
              </a:rPr>
              <a:t>Acute brain injury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3200" dirty="0">
                <a:solidFill>
                  <a:srgbClr val="FFFF00"/>
                </a:solidFill>
                <a:latin typeface="Lucida Bright" panose="02040602050505020304" pitchFamily="18" charset="0"/>
              </a:rPr>
              <a:t>(Acute encephalopathy)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312326" y="3221419"/>
            <a:ext cx="220068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625737" y="3221419"/>
            <a:ext cx="150865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327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23" y="452492"/>
            <a:ext cx="10058400" cy="5483369"/>
          </a:xfrm>
          <a:prstGeom prst="rect">
            <a:avLst/>
          </a:prstGeom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041414" y="6451047"/>
            <a:ext cx="7066656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sq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5000000000000000000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b="0" dirty="0">
                <a:solidFill>
                  <a:srgbClr val="FFFF00"/>
                </a:solidFill>
                <a:latin typeface="Lucida Bright" panose="02040602050505020304" pitchFamily="18" charset="0"/>
              </a:rPr>
              <a:t>Wilson et al., Delirium. Nature Reviews Disease Primers, 2020</a:t>
            </a:r>
          </a:p>
        </p:txBody>
      </p:sp>
    </p:spTree>
    <p:extLst>
      <p:ext uri="{BB962C8B-B14F-4D97-AF65-F5344CB8AC3E}">
        <p14:creationId xmlns:p14="http://schemas.microsoft.com/office/powerpoint/2010/main" val="652321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2322870" y="2558846"/>
            <a:ext cx="7669162" cy="1314226"/>
          </a:xfrm>
          <a:prstGeom prst="rect">
            <a:avLst/>
          </a:prstGeom>
          <a:solidFill>
            <a:srgbClr val="00003A"/>
          </a:solidFill>
          <a:ln w="38100" cmpd="dbl">
            <a:noFill/>
            <a:miter lim="800000"/>
            <a:headEnd/>
            <a:tailEnd/>
          </a:ln>
        </p:spPr>
        <p:txBody>
          <a:bodyPr wrap="square" lIns="378000" tIns="144000" rIns="378000" bIns="226800" anchor="ctr">
            <a:no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Tx/>
              <a:buFont typeface="Monotype Sorts" panose="020B0604020202020204" charset="2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Direct</a:t>
            </a:r>
            <a:r>
              <a:rPr kumimoji="0" lang="en-GB" sz="4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 brain injury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Lucida Bright" panose="020406020505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575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042CCEC-0F09-4384-B0A2-3DC0B3A8B7A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87935" y="478409"/>
            <a:ext cx="8229600" cy="417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GB" altLang="en-US" sz="3200" dirty="0"/>
              <a:t>Direct brain injury</a:t>
            </a:r>
            <a:endParaRPr lang="en-GB" altLang="en-US" sz="3200" dirty="0">
              <a:effectLst/>
            </a:endParaRPr>
          </a:p>
        </p:txBody>
      </p:sp>
      <p:sp>
        <p:nvSpPr>
          <p:cNvPr id="19459" name="TextBox 1">
            <a:extLst>
              <a:ext uri="{FF2B5EF4-FFF2-40B4-BE49-F238E27FC236}">
                <a16:creationId xmlns:a16="http://schemas.microsoft.com/office/drawing/2014/main" id="{46A54F6C-36F9-4987-9C22-93B58804D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047" y="1967937"/>
            <a:ext cx="5155228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FFFFFF"/>
                </a:solidFill>
                <a:latin typeface="Lucida Bright" panose="02040602050505020304" pitchFamily="18" charset="0"/>
              </a:rPr>
              <a:t>Low oxygen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FFFFFF"/>
                </a:solidFill>
                <a:latin typeface="Lucida Bright" panose="02040602050505020304" pitchFamily="18" charset="0"/>
              </a:rPr>
              <a:t>Low blood pressure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FFFFFF"/>
                </a:solidFill>
                <a:latin typeface="Lucida Bright" panose="02040602050505020304" pitchFamily="18" charset="0"/>
              </a:rPr>
              <a:t>Low glucose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FFFFFF"/>
                </a:solidFill>
                <a:latin typeface="Lucida Bright" panose="02040602050505020304" pitchFamily="18" charset="0"/>
              </a:rPr>
              <a:t>Physical trauma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FFFFFF"/>
                </a:solidFill>
                <a:latin typeface="Lucida Bright" panose="02040602050505020304" pitchFamily="18" charset="0"/>
              </a:rPr>
              <a:t>Ischaemic lesions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FFFFFF"/>
                </a:solidFill>
                <a:latin typeface="Lucida Bright" panose="02040602050505020304" pitchFamily="18" charset="0"/>
              </a:rPr>
              <a:t>Etc.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890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4098"/>
          <p:cNvSpPr txBox="1">
            <a:spLocks noChangeArrowheads="1"/>
          </p:cNvSpPr>
          <p:nvPr/>
        </p:nvSpPr>
        <p:spPr bwMode="auto">
          <a:xfrm>
            <a:off x="2528889" y="438151"/>
            <a:ext cx="6669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panose="05000000000000000000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FontTx/>
              <a:buNone/>
            </a:pPr>
            <a:endParaRPr lang="en-GB" altLang="en-US" sz="2000" b="0">
              <a:solidFill>
                <a:srgbClr val="00FFFF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9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56" y="1957388"/>
            <a:ext cx="5257800" cy="3462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sq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975" y="1957389"/>
            <a:ext cx="5894065" cy="351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sq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hape 971778"/>
          <p:cNvSpPr txBox="1">
            <a:spLocks noChangeArrowheads="1"/>
          </p:cNvSpPr>
          <p:nvPr/>
        </p:nvSpPr>
        <p:spPr bwMode="auto">
          <a:xfrm>
            <a:off x="1991880" y="438151"/>
            <a:ext cx="82788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effectLst/>
                <a:latin typeface="Lucida Bright" panose="02040602050505020304" pitchFamily="18" charset="0"/>
              </a:rPr>
              <a:t>Intra-operative hypotension</a:t>
            </a:r>
            <a:br>
              <a:rPr lang="en-GB" sz="3200" dirty="0">
                <a:solidFill>
                  <a:srgbClr val="FFFF00"/>
                </a:solidFill>
                <a:latin typeface="Lucida Bright" panose="02040602050505020304" pitchFamily="18" charset="0"/>
              </a:rPr>
            </a:br>
            <a:endParaRPr lang="en-US" sz="3200" dirty="0">
              <a:solidFill>
                <a:srgbClr val="FFFF00"/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249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2322870" y="2558846"/>
            <a:ext cx="7669162" cy="1314226"/>
          </a:xfrm>
          <a:prstGeom prst="rect">
            <a:avLst/>
          </a:prstGeom>
          <a:solidFill>
            <a:srgbClr val="00003A"/>
          </a:solidFill>
          <a:ln w="38100" cmpd="dbl">
            <a:noFill/>
            <a:miter lim="800000"/>
            <a:headEnd/>
            <a:tailEnd/>
          </a:ln>
        </p:spPr>
        <p:txBody>
          <a:bodyPr wrap="square" lIns="378000" tIns="144000" rIns="378000" bIns="226800" anchor="ctr">
            <a:no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Tx/>
              <a:buFont typeface="Monotype Sorts" panose="020B0604020202020204" charset="2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D</a:t>
            </a:r>
            <a:r>
              <a:rPr lang="en-GB" sz="4000" dirty="0">
                <a:solidFill>
                  <a:srgbClr val="FFFF00"/>
                </a:solidFill>
                <a:latin typeface="Lucida Bright" panose="02040602050505020304" pitchFamily="18" charset="0"/>
              </a:rPr>
              <a:t>rugs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Lucida Bright" panose="020406020505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201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Box 4098">
            <a:extLst>
              <a:ext uri="{FF2B5EF4-FFF2-40B4-BE49-F238E27FC236}">
                <a16:creationId xmlns:a16="http://schemas.microsoft.com/office/drawing/2014/main" id="{8665256A-53B5-4EAB-AEC8-1A3354737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649" y="1388754"/>
            <a:ext cx="6669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150000"/>
              </a:lnSpc>
              <a:buClr>
                <a:schemeClr val="accent1"/>
              </a:buClr>
              <a:defRPr sz="2000" b="1">
                <a:solidFill>
                  <a:srgbClr val="FFFFF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defRPr/>
            </a:pPr>
            <a:endParaRPr lang="en-GB" altLang="en-US" b="0">
              <a:solidFill>
                <a:srgbClr val="00FFFF"/>
              </a:solidFill>
              <a:latin typeface="Lucida Bright" panose="02040602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2" name="TextBox 4099">
            <a:extLst>
              <a:ext uri="{FF2B5EF4-FFF2-40B4-BE49-F238E27FC236}">
                <a16:creationId xmlns:a16="http://schemas.microsoft.com/office/drawing/2014/main" id="{633E12FD-1C25-49E2-A3DE-D518E0D17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1" y="0"/>
            <a:ext cx="11379199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1600" b="1">
                <a:solidFill>
                  <a:srgbClr val="FF3300"/>
                </a:solidFill>
                <a:latin typeface="Tahoma" pitchFamily="34" charset="0"/>
              </a:defRPr>
            </a:lvl1pPr>
            <a:lvl2pPr marL="914400" indent="-457200">
              <a:defRPr sz="1600" b="1">
                <a:solidFill>
                  <a:srgbClr val="FF3300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F3300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F3300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F3300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defRPr/>
            </a:pPr>
            <a:endParaRPr lang="en-GB" altLang="en-US" sz="3600" b="0" dirty="0">
              <a:solidFill>
                <a:srgbClr val="00FFFF"/>
              </a:solidFill>
              <a:latin typeface="Lucida Bright" panose="02040602050505020304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600" dirty="0">
                <a:solidFill>
                  <a:srgbClr val="FFFF00"/>
                </a:solidFill>
                <a:latin typeface="Lucida Bright" panose="02040602050505020304" pitchFamily="18" charset="0"/>
              </a:rPr>
              <a:t>Drug classes commonly linked with delirium</a:t>
            </a:r>
            <a:endParaRPr lang="en-GB" altLang="en-US" sz="36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 lvl="1" eaLnBrk="0" fontAlgn="base" hangingPunct="0">
              <a:spcBef>
                <a:spcPct val="25000"/>
              </a:spcBef>
              <a:spcAft>
                <a:spcPct val="25000"/>
              </a:spcAft>
              <a:buFontTx/>
              <a:buChar char="•"/>
              <a:defRPr/>
            </a:pPr>
            <a:endParaRPr lang="en-GB" altLang="en-US" sz="3600" dirty="0">
              <a:solidFill>
                <a:srgbClr val="FFFFFF"/>
              </a:solidFill>
              <a:latin typeface="Lucida Bright" panose="02040602050505020304" pitchFamily="18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37A7F400-17D0-45ED-BFEF-FBF308E0E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046" y="1810720"/>
            <a:ext cx="7323754" cy="418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FFFFFF"/>
                </a:solidFill>
                <a:latin typeface="Lucida Bright" panose="02040602050505020304" pitchFamily="18" charset="0"/>
              </a:rPr>
              <a:t>Anticholinergics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FFFFFF"/>
                </a:solidFill>
                <a:latin typeface="Lucida Bright" panose="02040602050505020304" pitchFamily="18" charset="0"/>
              </a:rPr>
              <a:t>Opioids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FFFFFF"/>
                </a:solidFill>
                <a:latin typeface="Lucida Bright" panose="02040602050505020304" pitchFamily="18" charset="0"/>
              </a:rPr>
              <a:t>Benzodiazepines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FFFFFF"/>
                </a:solidFill>
                <a:latin typeface="Lucida Bright" panose="02040602050505020304" pitchFamily="18" charset="0"/>
              </a:rPr>
              <a:t>Antihistamines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FFFFFF"/>
                </a:solidFill>
                <a:latin typeface="Lucida Bright" panose="02040602050505020304" pitchFamily="18" charset="0"/>
              </a:rPr>
              <a:t>(Multiple others, also NB drug withdrawal effects)</a:t>
            </a:r>
          </a:p>
        </p:txBody>
      </p:sp>
    </p:spTree>
    <p:extLst>
      <p:ext uri="{BB962C8B-B14F-4D97-AF65-F5344CB8AC3E}">
        <p14:creationId xmlns:p14="http://schemas.microsoft.com/office/powerpoint/2010/main" val="1713749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2322870" y="2558846"/>
            <a:ext cx="7669162" cy="1314226"/>
          </a:xfrm>
          <a:prstGeom prst="rect">
            <a:avLst/>
          </a:prstGeom>
          <a:solidFill>
            <a:srgbClr val="00003A"/>
          </a:solidFill>
          <a:ln w="38100" cmpd="dbl">
            <a:noFill/>
            <a:miter lim="800000"/>
            <a:headEnd/>
            <a:tailEnd/>
          </a:ln>
        </p:spPr>
        <p:txBody>
          <a:bodyPr wrap="square" lIns="378000" tIns="144000" rIns="378000" bIns="226800" anchor="ctr">
            <a:no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Tx/>
              <a:buFont typeface="Monotype Sorts" panose="020B0604020202020204" charset="2"/>
              <a:buNone/>
              <a:tabLst/>
              <a:defRPr/>
            </a:pPr>
            <a:r>
              <a:rPr lang="en-GB" sz="4000">
                <a:solidFill>
                  <a:srgbClr val="FFFF00"/>
                </a:solidFill>
                <a:latin typeface="Lucida Bright" panose="02040602050505020304" pitchFamily="18" charset="0"/>
              </a:rPr>
              <a:t>Inflammation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Lucida Bright" panose="020406020505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471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FB9D7E8-94BC-4E24-9745-630A41C3322C}"/>
              </a:ext>
            </a:extLst>
          </p:cNvPr>
          <p:cNvGrpSpPr/>
          <p:nvPr/>
        </p:nvGrpSpPr>
        <p:grpSpPr>
          <a:xfrm>
            <a:off x="2986680" y="5480"/>
            <a:ext cx="9845712" cy="5486449"/>
            <a:chOff x="2986680" y="93199"/>
            <a:chExt cx="9845712" cy="5486449"/>
          </a:xfrm>
        </p:grpSpPr>
        <p:sp>
          <p:nvSpPr>
            <p:cNvPr id="23554" name="TextBox 4097"/>
            <p:cNvSpPr txBox="1">
              <a:spLocks noChangeArrowheads="1"/>
            </p:cNvSpPr>
            <p:nvPr/>
          </p:nvSpPr>
          <p:spPr bwMode="auto">
            <a:xfrm>
              <a:off x="2986680" y="1112385"/>
              <a:ext cx="6669087" cy="100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spcBef>
                  <a:spcPct val="20000"/>
                </a:spcBef>
                <a:buClr>
                  <a:schemeClr val="accent1"/>
                </a:buClr>
                <a:buFont typeface="Monotype Sorts" panose="020B0604020202020204" charset="2"/>
                <a:buChar char="è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914400" indent="-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tx1"/>
                </a:buClr>
                <a:buFontTx/>
                <a:buNone/>
              </a:pPr>
              <a:endParaRPr lang="en-GB" altLang="en-US" sz="2000" b="0">
                <a:solidFill>
                  <a:srgbClr val="00FFFF"/>
                </a:solidFill>
                <a:latin typeface="Tahoma" panose="020B060403050404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>
                  <a:schemeClr val="tx1"/>
                </a:buClr>
                <a:buFontTx/>
                <a:buChar char="•"/>
              </a:pPr>
              <a:endParaRPr lang="en-GB" altLang="en-US" sz="2000" b="0">
                <a:solidFill>
                  <a:srgbClr val="00FFFF"/>
                </a:solidFill>
                <a:latin typeface="Tahoma" panose="020B0604030504040204" pitchFamily="34" charset="0"/>
                <a:cs typeface="Times New Roman" panose="02020603050405020304" pitchFamily="18" charset="0"/>
              </a:endParaRPr>
            </a:p>
            <a:p>
              <a:pPr lvl="1">
                <a:spcBef>
                  <a:spcPct val="0"/>
                </a:spcBef>
                <a:buClr>
                  <a:schemeClr val="tx1"/>
                </a:buClr>
                <a:buFontTx/>
                <a:buAutoNum type="alphaLcParenBoth"/>
              </a:pPr>
              <a:endParaRPr lang="en-GB" altLang="en-US" sz="2000">
                <a:solidFill>
                  <a:srgbClr val="00FFFF"/>
                </a:solidFill>
                <a:latin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61E3973-A34A-5921-C9E2-0788B69CDE59}"/>
                </a:ext>
              </a:extLst>
            </p:cNvPr>
            <p:cNvGrpSpPr/>
            <p:nvPr/>
          </p:nvGrpSpPr>
          <p:grpSpPr>
            <a:xfrm>
              <a:off x="6195329" y="93199"/>
              <a:ext cx="6637063" cy="5486449"/>
              <a:chOff x="4007457" y="2220965"/>
              <a:chExt cx="4906517" cy="4043743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60F8236C-8277-8DF4-D584-78E50406DB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4" t="31428" r="27754" b="379"/>
              <a:stretch/>
            </p:blipFill>
            <p:spPr>
              <a:xfrm>
                <a:off x="4007457" y="3140952"/>
                <a:ext cx="3657795" cy="3123756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64C0F9-CF8D-C378-45B8-E7927C57AD0A}"/>
                  </a:ext>
                </a:extLst>
              </p:cNvPr>
              <p:cNvSpPr txBox="1"/>
              <p:nvPr/>
            </p:nvSpPr>
            <p:spPr>
              <a:xfrm rot="18999398">
                <a:off x="4050425" y="2220965"/>
                <a:ext cx="4863549" cy="3334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Acute brain injury</a:t>
                </a: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DA5464D-EC1F-C374-4B60-DD91326E709F}"/>
              </a:ext>
            </a:extLst>
          </p:cNvPr>
          <p:cNvSpPr txBox="1"/>
          <p:nvPr/>
        </p:nvSpPr>
        <p:spPr>
          <a:xfrm>
            <a:off x="98015" y="2391354"/>
            <a:ext cx="6097314" cy="1457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FFFFFF"/>
              </a:buClr>
              <a:buFontTx/>
              <a:buNone/>
              <a:defRPr/>
            </a:pPr>
            <a:r>
              <a:rPr lang="en-GB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Delirium = </a:t>
            </a:r>
          </a:p>
        </p:txBody>
      </p:sp>
    </p:spTree>
    <p:extLst>
      <p:ext uri="{BB962C8B-B14F-4D97-AF65-F5344CB8AC3E}">
        <p14:creationId xmlns:p14="http://schemas.microsoft.com/office/powerpoint/2010/main" val="4104999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7649"/>
          <p:cNvSpPr txBox="1">
            <a:spLocks noChangeArrowheads="1"/>
          </p:cNvSpPr>
          <p:nvPr/>
        </p:nvSpPr>
        <p:spPr bwMode="auto">
          <a:xfrm>
            <a:off x="1557633" y="208976"/>
            <a:ext cx="105015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accent1"/>
              </a:buClr>
              <a:buFont typeface="Monotype Sorts" panose="05000000000000000000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CC"/>
              </a:buClr>
              <a:buFontTx/>
              <a:buNone/>
            </a:pPr>
            <a:r>
              <a:rPr lang="en-GB" altLang="en-US" sz="3200">
                <a:solidFill>
                  <a:srgbClr val="FFFF00"/>
                </a:solidFill>
                <a:latin typeface="Lucida Bright" panose="02040602050505020304" pitchFamily="18" charset="0"/>
                <a:cs typeface="Times New Roman" panose="02020603050405020304" pitchFamily="18" charset="0"/>
              </a:rPr>
              <a:t>Peripheral inflammation induces CNS IL-1</a:t>
            </a:r>
            <a:r>
              <a:rPr lang="el-GR" altLang="en-US" sz="320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β</a:t>
            </a:r>
            <a:r>
              <a:rPr lang="en-GB" altLang="en-US" sz="3200">
                <a:solidFill>
                  <a:srgbClr val="FFFF00"/>
                </a:solidFill>
                <a:latin typeface="Lucida Bright" panose="020406020505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172325" y="5268914"/>
            <a:ext cx="2482850" cy="586957"/>
          </a:xfrm>
          <a:prstGeom prst="rect">
            <a:avLst/>
          </a:prstGeom>
          <a:noFill/>
          <a:ln w="38100" cap="sq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>
              <a:spcBef>
                <a:spcPct val="20000"/>
              </a:spcBef>
              <a:buClr>
                <a:schemeClr val="accent1"/>
              </a:buClr>
              <a:buFont typeface="Monotype Sorts" panose="05000000000000000000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rgbClr val="00FFFF"/>
                </a:solidFill>
                <a:latin typeface="Tahoma" panose="020B0604030504040204" pitchFamily="34" charset="0"/>
              </a:rPr>
              <a:t>  Peripheral bacterial endotoxin injection</a:t>
            </a:r>
            <a:endParaRPr lang="en-US" altLang="en-US" sz="1600">
              <a:solidFill>
                <a:srgbClr val="00FFFF"/>
              </a:solidFill>
              <a:latin typeface="Tahoma" panose="020B0604030504040204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643188" y="5268914"/>
            <a:ext cx="2482850" cy="586957"/>
          </a:xfrm>
          <a:prstGeom prst="rect">
            <a:avLst/>
          </a:prstGeom>
          <a:noFill/>
          <a:ln w="38100" cap="sq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>
              <a:spcBef>
                <a:spcPct val="20000"/>
              </a:spcBef>
              <a:buClr>
                <a:schemeClr val="accent1"/>
              </a:buClr>
              <a:buFont typeface="Monotype Sorts" panose="05000000000000000000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rgbClr val="00FFFF"/>
                </a:solidFill>
                <a:latin typeface="Tahoma" panose="020B0604030504040204" pitchFamily="34" charset="0"/>
              </a:rPr>
              <a:t>  Peripheral saline injection</a:t>
            </a:r>
            <a:endParaRPr lang="en-US" altLang="en-US" sz="1600">
              <a:solidFill>
                <a:srgbClr val="00FFFF"/>
              </a:solidFill>
              <a:latin typeface="Tahoma" panose="020B0604030504040204" pitchFamily="34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853161" y="6427075"/>
            <a:ext cx="4283843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sq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algn="l">
              <a:spcBef>
                <a:spcPct val="20000"/>
              </a:spcBef>
              <a:buClr>
                <a:schemeClr val="accent1"/>
              </a:buClr>
              <a:buFont typeface="Monotype Sorts" panose="05000000000000000000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rgbClr val="FFFF00"/>
                </a:solidFill>
                <a:latin typeface="Lucida Bright" panose="02040602050505020304" pitchFamily="18" charset="0"/>
              </a:rPr>
              <a:t>Cunningham et al, J </a:t>
            </a:r>
            <a:r>
              <a:rPr lang="en-GB" altLang="en-US" dirty="0" err="1">
                <a:solidFill>
                  <a:srgbClr val="FFFF00"/>
                </a:solidFill>
                <a:latin typeface="Lucida Bright" panose="02040602050505020304" pitchFamily="18" charset="0"/>
              </a:rPr>
              <a:t>Neurosci</a:t>
            </a:r>
            <a:r>
              <a:rPr lang="en-GB" altLang="en-US" dirty="0">
                <a:solidFill>
                  <a:srgbClr val="FFFF00"/>
                </a:solidFill>
                <a:latin typeface="Lucida Bright" panose="02040602050505020304" pitchFamily="18" charset="0"/>
              </a:rPr>
              <a:t>, 2005</a:t>
            </a:r>
            <a:endParaRPr lang="en-US" altLang="en-US" dirty="0">
              <a:solidFill>
                <a:srgbClr val="FFFF00"/>
              </a:solidFill>
              <a:latin typeface="Lucida Bright" panose="02040602050505020304" pitchFamily="18" charset="0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1236664"/>
            <a:ext cx="3916362" cy="358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sq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6" y="1236664"/>
            <a:ext cx="3967163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sq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441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 idx="4294967295"/>
          </p:nvPr>
        </p:nvSpPr>
        <p:spPr>
          <a:xfrm>
            <a:off x="1220499" y="211282"/>
            <a:ext cx="9762692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effectLst/>
              </a:rPr>
              <a:t>Systemic inflammation and neurodegeneration in animal models</a:t>
            </a:r>
          </a:p>
        </p:txBody>
      </p:sp>
      <p:sp>
        <p:nvSpPr>
          <p:cNvPr id="69635" name="Text Box 21"/>
          <p:cNvSpPr txBox="1">
            <a:spLocks noChangeArrowheads="1"/>
          </p:cNvSpPr>
          <p:nvPr/>
        </p:nvSpPr>
        <p:spPr bwMode="auto">
          <a:xfrm>
            <a:off x="9827116" y="6405489"/>
            <a:ext cx="231214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sq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5000000000000000000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rgbClr val="FFFF00"/>
                </a:solidFill>
                <a:latin typeface="Lucida Bright" panose="02040602050505020304" pitchFamily="18" charset="0"/>
              </a:rPr>
              <a:t>Cunningham 2015</a:t>
            </a:r>
            <a:endParaRPr lang="en-US" altLang="en-US" dirty="0">
              <a:solidFill>
                <a:srgbClr val="FFFF00"/>
              </a:solidFill>
              <a:latin typeface="Lucida Bright" panose="02040602050505020304" pitchFamily="18" charset="0"/>
            </a:endParaRPr>
          </a:p>
        </p:txBody>
      </p:sp>
      <p:pic>
        <p:nvPicPr>
          <p:cNvPr id="69636" name="Picture 2" descr="C:\Users\amaclull\AppData\Local\Temp\ScreenCli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670" y="1678556"/>
            <a:ext cx="6155654" cy="452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773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 idx="4294967295"/>
          </p:nvPr>
        </p:nvSpPr>
        <p:spPr>
          <a:xfrm>
            <a:off x="2176463" y="-381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en-GB" altLang="en-US" sz="3200">
                <a:sym typeface="Wingdings 3" panose="05040102010807070707" pitchFamily="18" charset="2"/>
              </a:rPr>
              <a:t>Elevated</a:t>
            </a:r>
            <a:r>
              <a:rPr lang="en-GB" altLang="en-US" sz="3200">
                <a:effectLst/>
                <a:sym typeface="Wingdings 3" panose="05040102010807070707" pitchFamily="18" charset="2"/>
              </a:rPr>
              <a:t> CSF S100B in delirium</a:t>
            </a:r>
            <a:endParaRPr lang="en-GB" altLang="en-US" sz="3200" dirty="0">
              <a:effectLst/>
            </a:endParaRPr>
          </a:p>
        </p:txBody>
      </p:sp>
      <p:sp>
        <p:nvSpPr>
          <p:cNvPr id="78851" name="Text Box 21"/>
          <p:cNvSpPr txBox="1">
            <a:spLocks noChangeArrowheads="1"/>
          </p:cNvSpPr>
          <p:nvPr/>
        </p:nvSpPr>
        <p:spPr bwMode="auto">
          <a:xfrm>
            <a:off x="10125111" y="6375454"/>
            <a:ext cx="206688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sq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5000000000000000000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rgbClr val="FFFF00"/>
                </a:solidFill>
                <a:latin typeface="Lucida Bright" panose="02040602050505020304" pitchFamily="18" charset="0"/>
              </a:rPr>
              <a:t>Hall et </a:t>
            </a:r>
            <a:r>
              <a:rPr lang="en-GB" altLang="en-US">
                <a:solidFill>
                  <a:srgbClr val="FFFF00"/>
                </a:solidFill>
                <a:latin typeface="Lucida Bright" panose="02040602050505020304" pitchFamily="18" charset="0"/>
              </a:rPr>
              <a:t>al, </a:t>
            </a:r>
            <a:r>
              <a:rPr lang="en-GB" altLang="en-US" dirty="0">
                <a:solidFill>
                  <a:srgbClr val="FFFF00"/>
                </a:solidFill>
                <a:latin typeface="Lucida Bright" panose="02040602050505020304" pitchFamily="18" charset="0"/>
              </a:rPr>
              <a:t>2013 </a:t>
            </a:r>
            <a:endParaRPr lang="en-US" altLang="en-US" dirty="0">
              <a:solidFill>
                <a:srgbClr val="FFFF00"/>
              </a:solidFill>
              <a:latin typeface="Lucida Bright" panose="02040602050505020304" pitchFamily="18" charset="0"/>
            </a:endParaRPr>
          </a:p>
        </p:txBody>
      </p:sp>
      <p:sp>
        <p:nvSpPr>
          <p:cNvPr id="78852" name="Text Box 22"/>
          <p:cNvSpPr txBox="1">
            <a:spLocks noChangeArrowheads="1"/>
          </p:cNvSpPr>
          <p:nvPr/>
        </p:nvSpPr>
        <p:spPr bwMode="auto">
          <a:xfrm>
            <a:off x="9130137" y="3282153"/>
            <a:ext cx="1114706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sq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5000000000000000000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rgbClr val="00FFFF"/>
                </a:solidFill>
                <a:latin typeface="Lucida Bright" panose="02040602050505020304" pitchFamily="18" charset="0"/>
              </a:rPr>
              <a:t>p=0.011</a:t>
            </a:r>
          </a:p>
        </p:txBody>
      </p:sp>
      <p:pic>
        <p:nvPicPr>
          <p:cNvPr id="788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792" y="1290311"/>
            <a:ext cx="5897742" cy="47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90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1479990" y="2771887"/>
            <a:ext cx="9232020" cy="1314226"/>
          </a:xfrm>
          <a:prstGeom prst="rect">
            <a:avLst/>
          </a:prstGeom>
          <a:solidFill>
            <a:srgbClr val="00003A"/>
          </a:solidFill>
          <a:ln w="38100" cmpd="dbl">
            <a:noFill/>
            <a:miter lim="800000"/>
            <a:headEnd/>
            <a:tailEnd/>
          </a:ln>
        </p:spPr>
        <p:txBody>
          <a:bodyPr wrap="square" lIns="378000" tIns="144000" rIns="378000" bIns="226800" anchor="ctr">
            <a:no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Tx/>
              <a:buFont typeface="Monotype Sorts" panose="020B0604020202020204" charset="2"/>
              <a:buNone/>
              <a:tabLst/>
              <a:defRPr/>
            </a:pPr>
            <a:r>
              <a:rPr kumimoji="0" lang="en-GB" sz="4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Cerebral metabolic insufficiency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Lucida Bright" panose="020406020505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0729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TextBox 4099"/>
          <p:cNvSpPr txBox="1">
            <a:spLocks noChangeArrowheads="1"/>
          </p:cNvSpPr>
          <p:nvPr/>
        </p:nvSpPr>
        <p:spPr bwMode="auto">
          <a:xfrm>
            <a:off x="2259207" y="-260803"/>
            <a:ext cx="8678863" cy="188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150000"/>
              </a:lnSpc>
              <a:buClr>
                <a:schemeClr val="accent1"/>
              </a:buClr>
              <a:defRPr sz="2000" b="1">
                <a:solidFill>
                  <a:srgbClr val="FFFFFF"/>
                </a:solidFill>
                <a:latin typeface="Tahoma" panose="020B060403050404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buClr>
                <a:srgbClr val="FFFFCC"/>
              </a:buClr>
            </a:pPr>
            <a:endParaRPr lang="en-GB" altLang="en-US" sz="3200" b="0" dirty="0">
              <a:solidFill>
                <a:srgbClr val="00FFFF"/>
              </a:solidFill>
              <a:latin typeface="Lucida Bright" panose="020406020505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buClrTx/>
            </a:pPr>
            <a:r>
              <a:rPr lang="en-GB" altLang="en-US" sz="3200" dirty="0">
                <a:solidFill>
                  <a:srgbClr val="FFFF00"/>
                </a:solidFill>
                <a:latin typeface="Lucida Bright" panose="02040602050505020304" pitchFamily="18" charset="0"/>
              </a:rPr>
              <a:t>Elevated CSF lactate in delirium</a:t>
            </a:r>
            <a:r>
              <a:rPr lang="en-GB" altLang="en-US" sz="3200" dirty="0">
                <a:latin typeface="Lucida Bright" panose="02040602050505020304" pitchFamily="18" charset="0"/>
                <a:sym typeface="Wingdings 3" panose="05040102010807070707" pitchFamily="18" charset="2"/>
              </a:rPr>
              <a:t>	</a:t>
            </a:r>
          </a:p>
          <a:p>
            <a:pPr lvl="1">
              <a:lnSpc>
                <a:spcPct val="140000"/>
              </a:lnSpc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GB" altLang="en-US" sz="3200" dirty="0">
                <a:solidFill>
                  <a:srgbClr val="FFFFFF"/>
                </a:solidFill>
                <a:latin typeface="Lucida Bright" panose="02040602050505020304" pitchFamily="18" charset="0"/>
                <a:sym typeface="Wingdings 3" panose="05040102010807070707" pitchFamily="18" charset="2"/>
              </a:rPr>
              <a:t>	</a:t>
            </a:r>
            <a:endParaRPr lang="en-GB" altLang="en-US" sz="3200" dirty="0">
              <a:solidFill>
                <a:srgbClr val="FFFFFF"/>
              </a:solidFill>
              <a:latin typeface="Lucida Bright" panose="02040602050505020304" pitchFamily="18" charset="0"/>
            </a:endParaRPr>
          </a:p>
        </p:txBody>
      </p:sp>
      <p:pic>
        <p:nvPicPr>
          <p:cNvPr id="8090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070" y="1181004"/>
            <a:ext cx="5100637" cy="486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902" name="Text Box 4"/>
          <p:cNvSpPr txBox="1">
            <a:spLocks noChangeArrowheads="1"/>
          </p:cNvSpPr>
          <p:nvPr/>
        </p:nvSpPr>
        <p:spPr bwMode="auto">
          <a:xfrm>
            <a:off x="7715251" y="6516688"/>
            <a:ext cx="43195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lnSpc>
                <a:spcPct val="150000"/>
              </a:lnSpc>
              <a:buClr>
                <a:schemeClr val="accent1"/>
              </a:buClr>
              <a:defRPr sz="2000" b="1">
                <a:solidFill>
                  <a:srgbClr val="FFFFFF"/>
                </a:solidFill>
                <a:latin typeface="Tahoma" panose="020B0604030504040204" pitchFamily="34" charset="0"/>
              </a:defRPr>
            </a:lvl1pPr>
            <a:lvl2pPr marL="431800" indent="-21590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47700" indent="-2159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863600" indent="-2159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079500" indent="-2159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536700" indent="-2159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993900" indent="-2159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51100" indent="-2159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08300" indent="-2159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sz="1400" dirty="0">
                <a:solidFill>
                  <a:srgbClr val="FFFF00"/>
                </a:solidFill>
                <a:latin typeface="Lucida Bright" panose="02040602050505020304" pitchFamily="18" charset="0"/>
              </a:rPr>
              <a:t>Caplan et al., J Gerontol A </a:t>
            </a:r>
            <a:r>
              <a:rPr lang="en-GB" altLang="en-US" sz="1400" dirty="0" err="1">
                <a:solidFill>
                  <a:srgbClr val="FFFF00"/>
                </a:solidFill>
                <a:latin typeface="Lucida Bright" panose="02040602050505020304" pitchFamily="18" charset="0"/>
              </a:rPr>
              <a:t>Biol</a:t>
            </a:r>
            <a:r>
              <a:rPr lang="en-GB" altLang="en-US" sz="1400" dirty="0">
                <a:solidFill>
                  <a:srgbClr val="FFFF00"/>
                </a:solidFill>
                <a:latin typeface="Lucida Bright" panose="02040602050505020304" pitchFamily="18" charset="0"/>
              </a:rPr>
              <a:t> Sci Med Sci 2010</a:t>
            </a:r>
          </a:p>
        </p:txBody>
      </p:sp>
      <p:sp>
        <p:nvSpPr>
          <p:cNvPr id="80903" name="Text Box 3"/>
          <p:cNvSpPr txBox="1">
            <a:spLocks noChangeArrowheads="1"/>
          </p:cNvSpPr>
          <p:nvPr/>
        </p:nvSpPr>
        <p:spPr bwMode="auto">
          <a:xfrm>
            <a:off x="9369789" y="3330359"/>
            <a:ext cx="101051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sq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150000"/>
              </a:lnSpc>
              <a:buClr>
                <a:schemeClr val="accent1"/>
              </a:buClr>
              <a:defRPr sz="2000" b="1">
                <a:solidFill>
                  <a:srgbClr val="FFFFF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en-GB" altLang="en-US" sz="1600">
                <a:solidFill>
                  <a:srgbClr val="00FFFF"/>
                </a:solidFill>
                <a:latin typeface="Lucida Bright" panose="02040602050505020304" pitchFamily="18" charset="0"/>
              </a:rPr>
              <a:t>p&lt;0.001</a:t>
            </a:r>
            <a:endParaRPr lang="en-US" altLang="en-US" sz="1600">
              <a:solidFill>
                <a:srgbClr val="00FFFF"/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4461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821" y="410739"/>
            <a:ext cx="4999740" cy="60161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" t="1264" r="1554"/>
          <a:stretch/>
        </p:blipFill>
        <p:spPr>
          <a:xfrm>
            <a:off x="389613" y="2441154"/>
            <a:ext cx="5939626" cy="177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0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F24376-1113-4A97-85D1-ECBC1FC18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41" y="228502"/>
            <a:ext cx="4735730" cy="30099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4B8D43-8411-47AC-B2AB-E9FFC46B1E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732" y="1849388"/>
            <a:ext cx="6715727" cy="4110087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32A768D6-4CC8-4B17-A4ED-FBB42E26E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5493" y="6537325"/>
            <a:ext cx="50530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lnSpc>
                <a:spcPct val="150000"/>
              </a:lnSpc>
              <a:buClr>
                <a:schemeClr val="accent1"/>
              </a:buClr>
              <a:defRPr sz="2000" b="1">
                <a:solidFill>
                  <a:srgbClr val="FFFFFF"/>
                </a:solidFill>
                <a:latin typeface="Tahoma" panose="020B0604030504040204" pitchFamily="34" charset="0"/>
              </a:defRPr>
            </a:lvl1pPr>
            <a:lvl2pPr marL="431800" indent="-21590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47700" indent="-2159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863600" indent="-2159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079500" indent="-2159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536700" indent="-2159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993900" indent="-2159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51100" indent="-2159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08300" indent="-2159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sz="1400" dirty="0" err="1">
                <a:solidFill>
                  <a:srgbClr val="FFFF00"/>
                </a:solidFill>
                <a:latin typeface="Lucida Bright" panose="02040602050505020304" pitchFamily="18" charset="0"/>
              </a:rPr>
              <a:t>Titlestad</a:t>
            </a:r>
            <a:r>
              <a:rPr lang="en-GB" altLang="en-US" sz="1400" dirty="0">
                <a:solidFill>
                  <a:srgbClr val="FFFF00"/>
                </a:solidFill>
                <a:latin typeface="Lucida Bright" panose="02040602050505020304" pitchFamily="18" charset="0"/>
              </a:rPr>
              <a:t> et al., Brain 2023</a:t>
            </a:r>
          </a:p>
        </p:txBody>
      </p:sp>
    </p:spTree>
    <p:extLst>
      <p:ext uri="{BB962C8B-B14F-4D97-AF65-F5344CB8AC3E}">
        <p14:creationId xmlns:p14="http://schemas.microsoft.com/office/powerpoint/2010/main" val="33673918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2261419" y="2558846"/>
            <a:ext cx="7669162" cy="1314226"/>
          </a:xfrm>
          <a:prstGeom prst="rect">
            <a:avLst/>
          </a:prstGeom>
          <a:solidFill>
            <a:srgbClr val="00003A"/>
          </a:solidFill>
          <a:ln w="38100" cmpd="dbl">
            <a:noFill/>
            <a:miter lim="800000"/>
            <a:headEnd/>
            <a:tailEnd/>
          </a:ln>
        </p:spPr>
        <p:txBody>
          <a:bodyPr wrap="square" lIns="378000" tIns="144000" rIns="378000" bIns="226800" anchor="ctr">
            <a:no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Tx/>
              <a:buFont typeface="Monotype Sorts" panose="020B0604020202020204" charset="2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Psychological stress</a:t>
            </a:r>
          </a:p>
        </p:txBody>
      </p:sp>
    </p:spTree>
    <p:extLst>
      <p:ext uri="{BB962C8B-B14F-4D97-AF65-F5344CB8AC3E}">
        <p14:creationId xmlns:p14="http://schemas.microsoft.com/office/powerpoint/2010/main" val="17516187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845338" y="243949"/>
            <a:ext cx="106731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1"/>
              </a:buClr>
              <a:buFont typeface="Monotype Sorts" panose="05000000000000000000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3200">
                <a:solidFill>
                  <a:srgbClr val="FFFF00"/>
                </a:solidFill>
                <a:latin typeface="Lucida Bright" panose="02040602050505020304" pitchFamily="18" charset="0"/>
              </a:rPr>
              <a:t>Isolation stress: </a:t>
            </a:r>
            <a:r>
              <a:rPr lang="en-GB" altLang="en-US" sz="3200">
                <a:solidFill>
                  <a:srgbClr val="FFFF00"/>
                </a:solidFill>
                <a:latin typeface="Lucida Bright" panose="02040602050505020304" pitchFamily="18" charset="0"/>
                <a:sym typeface="Wingdings 3" panose="05040102010807070707" pitchFamily="18" charset="2"/>
              </a:rPr>
              <a:t></a:t>
            </a:r>
            <a:r>
              <a:rPr lang="en-GB" altLang="en-US" sz="3200">
                <a:solidFill>
                  <a:srgbClr val="FFFF00"/>
                </a:solidFill>
                <a:latin typeface="Lucida Bright" panose="02040602050505020304" pitchFamily="18" charset="0"/>
              </a:rPr>
              <a:t> amyloid deposition in TG+ mice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09"/>
          <a:stretch>
            <a:fillRect/>
          </a:stretch>
        </p:blipFill>
        <p:spPr bwMode="auto">
          <a:xfrm>
            <a:off x="3252084" y="1329546"/>
            <a:ext cx="5634823" cy="464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0061007" y="6357708"/>
            <a:ext cx="20152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1"/>
              </a:buClr>
              <a:buFont typeface="Monotype Sorts" panose="05000000000000000000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rgbClr val="FFFF00"/>
                </a:solidFill>
                <a:latin typeface="Lucida Bright" panose="02040602050505020304" pitchFamily="18" charset="0"/>
              </a:rPr>
              <a:t>Dong et al 2008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21463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336" y="1232335"/>
            <a:ext cx="5325772" cy="497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sq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hape 971778">
            <a:extLst>
              <a:ext uri="{FF2B5EF4-FFF2-40B4-BE49-F238E27FC236}">
                <a16:creationId xmlns:a16="http://schemas.microsoft.com/office/drawing/2014/main" id="{4CD7E881-F702-4A99-BF1D-45C329EE6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81" y="198274"/>
            <a:ext cx="115650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effectLst/>
                <a:latin typeface="Lucida Bright" panose="02040602050505020304" pitchFamily="18" charset="0"/>
              </a:rPr>
              <a:t>High cortisol for 8 weeks in </a:t>
            </a:r>
            <a:r>
              <a:rPr lang="en-GB" sz="3200">
                <a:solidFill>
                  <a:srgbClr val="FFFF00"/>
                </a:solidFill>
                <a:effectLst/>
                <a:latin typeface="Lucida Bright" panose="02040602050505020304" pitchFamily="18" charset="0"/>
              </a:rPr>
              <a:t>some hip fracture </a:t>
            </a:r>
            <a:r>
              <a:rPr lang="en-GB" sz="3200" dirty="0">
                <a:solidFill>
                  <a:srgbClr val="FFFF00"/>
                </a:solidFill>
                <a:effectLst/>
                <a:latin typeface="Lucida Bright" panose="02040602050505020304" pitchFamily="18" charset="0"/>
              </a:rPr>
              <a:t>patients</a:t>
            </a:r>
            <a:br>
              <a:rPr lang="en-GB" sz="3200" dirty="0">
                <a:solidFill>
                  <a:srgbClr val="FFFF00"/>
                </a:solidFill>
                <a:latin typeface="Lucida Bright" panose="02040602050505020304" pitchFamily="18" charset="0"/>
              </a:rPr>
            </a:br>
            <a:endParaRPr lang="en-US" sz="3200" dirty="0">
              <a:solidFill>
                <a:srgbClr val="FFFF00"/>
              </a:solidFill>
              <a:latin typeface="Lucida Bright" panose="02040602050505020304" pitchFamily="18" charset="0"/>
            </a:endParaRPr>
          </a:p>
        </p:txBody>
      </p:sp>
      <p:sp>
        <p:nvSpPr>
          <p:cNvPr id="71684" name="TextBox 52226"/>
          <p:cNvSpPr txBox="1">
            <a:spLocks noChangeArrowheads="1"/>
          </p:cNvSpPr>
          <p:nvPr/>
        </p:nvSpPr>
        <p:spPr bwMode="auto">
          <a:xfrm>
            <a:off x="9672637" y="6401089"/>
            <a:ext cx="2519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panose="05000000000000000000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GB" altLang="en-US" dirty="0">
                <a:solidFill>
                  <a:srgbClr val="FFFF00"/>
                </a:solidFill>
                <a:latin typeface="Lucida Bright" panose="02040602050505020304" pitchFamily="18" charset="0"/>
              </a:rPr>
              <a:t>Roberts et al 1990</a:t>
            </a:r>
            <a:endParaRPr lang="en-GB" altLang="en-US" b="0" dirty="0">
              <a:solidFill>
                <a:srgbClr val="FFFF00"/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783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097"/>
          <p:cNvSpPr txBox="1">
            <a:spLocks noChangeArrowheads="1"/>
          </p:cNvSpPr>
          <p:nvPr/>
        </p:nvSpPr>
        <p:spPr bwMode="auto">
          <a:xfrm>
            <a:off x="2614614" y="1455739"/>
            <a:ext cx="66690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FontTx/>
              <a:buNone/>
            </a:pPr>
            <a:endParaRPr lang="en-GB" altLang="en-US" sz="2000" b="0">
              <a:solidFill>
                <a:srgbClr val="00FFFF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endParaRPr lang="en-GB" altLang="en-US" sz="2000" b="0">
              <a:solidFill>
                <a:srgbClr val="00FFFF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Clr>
                <a:schemeClr val="tx1"/>
              </a:buClr>
              <a:buFontTx/>
              <a:buAutoNum type="alphaLcParenBoth"/>
            </a:pPr>
            <a:endParaRPr lang="en-GB" altLang="en-US" sz="2000">
              <a:solidFill>
                <a:srgbClr val="00FFFF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411" name="TextBox 4098"/>
          <p:cNvSpPr txBox="1">
            <a:spLocks noChangeArrowheads="1"/>
          </p:cNvSpPr>
          <p:nvPr/>
        </p:nvSpPr>
        <p:spPr bwMode="auto">
          <a:xfrm>
            <a:off x="2614614" y="1455739"/>
            <a:ext cx="6669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FontTx/>
              <a:buNone/>
            </a:pPr>
            <a:endParaRPr lang="en-GB" altLang="en-US" sz="2000" b="0">
              <a:solidFill>
                <a:srgbClr val="00FFFF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9092" name="TextBox 4099">
            <a:extLst>
              <a:ext uri="{FF2B5EF4-FFF2-40B4-BE49-F238E27FC236}">
                <a16:creationId xmlns:a16="http://schemas.microsoft.com/office/drawing/2014/main" id="{B0286150-B6C0-4868-A779-35D63403E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607" y="923474"/>
            <a:ext cx="6680785" cy="501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algn="just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2400" b="0" dirty="0">
                <a:latin typeface="Georgia" panose="02040502050405020303" pitchFamily="18" charset="0"/>
              </a:rPr>
              <a:t>“All types of weird things were going on in my head. The whole thing was terrifying. I remember speaking to Gloria on the phone to tell her that there was a bomb about to off. I was firmly convinced that this was going to happen. </a:t>
            </a:r>
          </a:p>
          <a:p>
            <a:pPr marL="0" algn="just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GB" altLang="en-US" sz="2400" b="0" dirty="0">
              <a:latin typeface="Georgia" panose="02040502050405020303" pitchFamily="18" charset="0"/>
            </a:endParaRPr>
          </a:p>
          <a:p>
            <a:pPr marL="0" algn="just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2400" b="0" dirty="0">
                <a:latin typeface="Georgia" panose="02040502050405020303" pitchFamily="18" charset="0"/>
              </a:rPr>
              <a:t>It was the worst experience of my life.” </a:t>
            </a:r>
          </a:p>
          <a:p>
            <a:pPr marL="0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GB" altLang="en-US" sz="2400" b="0" dirty="0">
              <a:solidFill>
                <a:srgbClr val="FFFFFF"/>
              </a:solidFill>
              <a:latin typeface="Georgia" panose="02040502050405020303" pitchFamily="18" charset="0"/>
            </a:endParaRPr>
          </a:p>
          <a:p>
            <a:pPr marL="0" algn="r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2400" b="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en-GB" altLang="en-US" sz="2400" b="0" i="1" dirty="0">
                <a:latin typeface="Georgia" panose="02040502050405020303" pitchFamily="18" charset="0"/>
              </a:rPr>
              <a:t>- An account of delirium</a:t>
            </a:r>
          </a:p>
        </p:txBody>
      </p:sp>
    </p:spTree>
    <p:extLst>
      <p:ext uri="{BB962C8B-B14F-4D97-AF65-F5344CB8AC3E}">
        <p14:creationId xmlns:p14="http://schemas.microsoft.com/office/powerpoint/2010/main" val="28813079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850790" y="2670164"/>
            <a:ext cx="10384404" cy="1314226"/>
          </a:xfrm>
          <a:prstGeom prst="rect">
            <a:avLst/>
          </a:prstGeom>
          <a:solidFill>
            <a:srgbClr val="00003A"/>
          </a:solidFill>
          <a:ln w="38100" cmpd="dbl">
            <a:noFill/>
            <a:miter lim="800000"/>
            <a:headEnd/>
            <a:tailEnd/>
          </a:ln>
        </p:spPr>
        <p:txBody>
          <a:bodyPr wrap="square" lIns="378000" tIns="144000" rIns="378000" bIns="226800" anchor="ctr">
            <a:no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Tx/>
              <a:buFont typeface="Monotype Sorts" panose="020B0604020202020204" charset="2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Delirium</a:t>
            </a:r>
            <a:r>
              <a:rPr kumimoji="0" lang="en-GB" sz="4000" b="1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 as a cause of brain injury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Lucida Bright" panose="020406020505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8471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917505"/>
          <p:cNvSpPr>
            <a:spLocks noGrp="1" noChangeArrowheads="1"/>
          </p:cNvSpPr>
          <p:nvPr>
            <p:ph type="body" idx="4294967295"/>
          </p:nvPr>
        </p:nvSpPr>
        <p:spPr>
          <a:xfrm>
            <a:off x="257506" y="1593407"/>
            <a:ext cx="8639175" cy="5476875"/>
          </a:xfrm>
        </p:spPr>
        <p:txBody>
          <a:bodyPr>
            <a:normAutofit fontScale="85000" lnSpcReduction="20000"/>
          </a:bodyPr>
          <a:lstStyle/>
          <a:p>
            <a:pPr lvl="2">
              <a:lnSpc>
                <a:spcPct val="250000"/>
              </a:lnSpc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en-GB" altLang="en-US" b="1" dirty="0">
                <a:solidFill>
                  <a:srgbClr val="FFFFFF"/>
                </a:solidFill>
              </a:rPr>
              <a:t>Oxygen therapy often difficult</a:t>
            </a:r>
          </a:p>
          <a:p>
            <a:pPr lvl="2">
              <a:lnSpc>
                <a:spcPct val="250000"/>
              </a:lnSpc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en-GB" altLang="en-US" b="1" dirty="0">
                <a:solidFill>
                  <a:srgbClr val="FFFFFF"/>
                </a:solidFill>
              </a:rPr>
              <a:t>Hydration</a:t>
            </a:r>
          </a:p>
          <a:p>
            <a:pPr lvl="2">
              <a:lnSpc>
                <a:spcPct val="250000"/>
              </a:lnSpc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en-GB" altLang="en-US" b="1" dirty="0">
                <a:solidFill>
                  <a:srgbClr val="FFFFFF"/>
                </a:solidFill>
              </a:rPr>
              <a:t>Nutrition, e.g. thiamine deficiency</a:t>
            </a:r>
          </a:p>
          <a:p>
            <a:pPr>
              <a:lnSpc>
                <a:spcPct val="250000"/>
              </a:lnSpc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en-GB" altLang="en-US" sz="2000" dirty="0">
                <a:solidFill>
                  <a:srgbClr val="FFFFFF"/>
                </a:solidFill>
              </a:rPr>
              <a:t>	Failure to take oral drugs</a:t>
            </a:r>
          </a:p>
          <a:p>
            <a:pPr>
              <a:lnSpc>
                <a:spcPct val="250000"/>
              </a:lnSpc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en-GB" altLang="en-US" sz="2000" dirty="0">
                <a:solidFill>
                  <a:srgbClr val="FFFFFF"/>
                </a:solidFill>
              </a:rPr>
              <a:t>	Risk of aspiration in drowsy patients</a:t>
            </a:r>
          </a:p>
          <a:p>
            <a:pPr>
              <a:lnSpc>
                <a:spcPct val="250000"/>
              </a:lnSpc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en-GB" altLang="en-US" sz="2000" dirty="0">
                <a:solidFill>
                  <a:srgbClr val="FFFFFF"/>
                </a:solidFill>
              </a:rPr>
              <a:t>	Stress (psychosis, isolation, threat)</a:t>
            </a:r>
          </a:p>
          <a:p>
            <a:pPr>
              <a:lnSpc>
                <a:spcPct val="250000"/>
              </a:lnSpc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en-GB" altLang="en-US" sz="2000" dirty="0">
                <a:solidFill>
                  <a:srgbClr val="FFFFFF"/>
                </a:solidFill>
              </a:rPr>
              <a:t>	Toxic effects of drugs used to ‘treat’ delirium		</a:t>
            </a:r>
          </a:p>
          <a:p>
            <a:pPr>
              <a:lnSpc>
                <a:spcPct val="250000"/>
              </a:lnSpc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en-GB" altLang="en-US" sz="2000" dirty="0">
                <a:solidFill>
                  <a:srgbClr val="FFFFFF"/>
                </a:solidFill>
              </a:rPr>
              <a:t>	</a:t>
            </a:r>
          </a:p>
          <a:p>
            <a:pPr>
              <a:lnSpc>
                <a:spcPct val="250000"/>
              </a:lnSpc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en-GB" altLang="en-US" sz="2000" dirty="0">
                <a:solidFill>
                  <a:srgbClr val="FFFFFF"/>
                </a:solidFill>
              </a:rPr>
              <a:t>		</a:t>
            </a:r>
          </a:p>
        </p:txBody>
      </p:sp>
      <p:sp>
        <p:nvSpPr>
          <p:cNvPr id="3" name="TextBox 4099"/>
          <p:cNvSpPr txBox="1">
            <a:spLocks noChangeArrowheads="1"/>
          </p:cNvSpPr>
          <p:nvPr/>
        </p:nvSpPr>
        <p:spPr bwMode="auto">
          <a:xfrm>
            <a:off x="1139824" y="114300"/>
            <a:ext cx="9912352" cy="230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150000"/>
              </a:lnSpc>
              <a:buClr>
                <a:schemeClr val="accent1"/>
              </a:buClr>
              <a:defRPr sz="2000" b="1">
                <a:solidFill>
                  <a:srgbClr val="FFFFFF"/>
                </a:solidFill>
                <a:latin typeface="Tahoma" panose="020B060403050404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buClr>
                <a:srgbClr val="FFFFCC"/>
              </a:buClr>
            </a:pPr>
            <a:endParaRPr lang="en-GB" altLang="en-US" sz="3200" b="0" dirty="0">
              <a:solidFill>
                <a:srgbClr val="00FFFF"/>
              </a:solidFill>
              <a:latin typeface="Lucida Bright" panose="020406020505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buClrTx/>
            </a:pPr>
            <a:r>
              <a:rPr lang="en-GB" altLang="en-US" sz="3200" dirty="0">
                <a:solidFill>
                  <a:srgbClr val="FFFF00"/>
                </a:solidFill>
                <a:latin typeface="Lucida Bright" panose="02040602050505020304" pitchFamily="18" charset="0"/>
              </a:rPr>
              <a:t>How delirium might directly cause brain injury</a:t>
            </a:r>
            <a:r>
              <a:rPr lang="en-GB" altLang="en-US" sz="3200" dirty="0">
                <a:latin typeface="Lucida Bright" panose="02040602050505020304" pitchFamily="18" charset="0"/>
                <a:sym typeface="Wingdings 3" panose="05040102010807070707" pitchFamily="18" charset="2"/>
              </a:rPr>
              <a:t>	</a:t>
            </a:r>
          </a:p>
          <a:p>
            <a:pPr lvl="1">
              <a:lnSpc>
                <a:spcPct val="140000"/>
              </a:lnSpc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GB" altLang="en-US" sz="3200" dirty="0">
                <a:solidFill>
                  <a:srgbClr val="FFFFFF"/>
                </a:solidFill>
                <a:latin typeface="Lucida Bright" panose="02040602050505020304" pitchFamily="18" charset="0"/>
                <a:sym typeface="Wingdings 3" panose="05040102010807070707" pitchFamily="18" charset="2"/>
              </a:rPr>
              <a:t>	</a:t>
            </a:r>
            <a:endParaRPr lang="en-GB" altLang="en-US" sz="3200" dirty="0">
              <a:solidFill>
                <a:srgbClr val="FFFFFF"/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2953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2261419" y="2568371"/>
            <a:ext cx="7669162" cy="1314226"/>
          </a:xfrm>
          <a:prstGeom prst="rect">
            <a:avLst/>
          </a:prstGeom>
          <a:solidFill>
            <a:srgbClr val="00003A"/>
          </a:solidFill>
          <a:ln w="38100" cmpd="dbl">
            <a:noFill/>
            <a:miter lim="800000"/>
            <a:headEnd/>
            <a:tailEnd/>
          </a:ln>
        </p:spPr>
        <p:txBody>
          <a:bodyPr wrap="square" lIns="378000" tIns="144000" rIns="378000" bIns="226800" anchor="ctr">
            <a:no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Tx/>
              <a:buFont typeface="Monotype Sorts" panose="020B0604020202020204" charset="2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Evidence of brain </a:t>
            </a:r>
            <a:r>
              <a:rPr lang="en-GB" sz="4000" dirty="0">
                <a:solidFill>
                  <a:srgbClr val="FFFF00"/>
                </a:solidFill>
                <a:latin typeface="Lucida Bright" panose="02040602050505020304" pitchFamily="18" charset="0"/>
              </a:rPr>
              <a:t>injury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Lucida Bright" panose="020406020505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148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 27649"/>
          <p:cNvSpPr txBox="1">
            <a:spLocks noChangeArrowheads="1"/>
          </p:cNvSpPr>
          <p:nvPr/>
        </p:nvSpPr>
        <p:spPr bwMode="auto">
          <a:xfrm>
            <a:off x="427210" y="361237"/>
            <a:ext cx="112741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Monotype Sorts" panose="05000000000000000000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en-GB" altLang="en-US" sz="3200" dirty="0">
                <a:solidFill>
                  <a:srgbClr val="FFFF00"/>
                </a:solidFill>
                <a:latin typeface="Lucida Bright" panose="02040602050505020304" pitchFamily="18" charset="0"/>
                <a:cs typeface="Times New Roman" panose="02020603050405020304" pitchFamily="18" charset="0"/>
              </a:rPr>
              <a:t>Neurofilament light higher in post-op delirium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8902421" y="6455709"/>
            <a:ext cx="3197007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sq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5000000000000000000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FFFF00"/>
                </a:solidFill>
                <a:latin typeface="Lucida Bright" panose="02040602050505020304" pitchFamily="18" charset="0"/>
              </a:rPr>
              <a:t>Casey et al, Brain, 2020</a:t>
            </a:r>
            <a:endParaRPr lang="en-US" altLang="en-US" sz="2000" dirty="0">
              <a:solidFill>
                <a:srgbClr val="FFFF00"/>
              </a:solidFill>
              <a:latin typeface="Lucida Bright" panose="020406020505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008" y="1594064"/>
            <a:ext cx="9310598" cy="450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386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4" y="1050508"/>
            <a:ext cx="7091362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2129333" y="234951"/>
            <a:ext cx="8236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5000000000000000000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3200">
                <a:solidFill>
                  <a:srgbClr val="FFFF00"/>
                </a:solidFill>
                <a:latin typeface="Lucida Bright" panose="02040602050505020304" pitchFamily="18" charset="0"/>
              </a:rPr>
              <a:t>Brain atrophy associated with delirium</a:t>
            </a: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2424114" y="5437189"/>
            <a:ext cx="3927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5000000000000000000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FFFFFF"/>
                </a:solidFill>
                <a:latin typeface="Tahoma" panose="020B0604030504040204" pitchFamily="34" charset="0"/>
              </a:rPr>
              <a:t>A: 46 year old woman with pneumonia, ARDS, no delirium</a:t>
            </a: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6096001" y="5394325"/>
            <a:ext cx="39274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5000000000000000000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FFFFFF"/>
                </a:solidFill>
                <a:latin typeface="Tahoma" panose="020B0604030504040204" pitchFamily="34" charset="0"/>
              </a:rPr>
              <a:t>B: 42 year old woman with pneumonia, ARDS, 12 days of delirium</a:t>
            </a:r>
          </a:p>
        </p:txBody>
      </p:sp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8833830" y="6548437"/>
            <a:ext cx="3275012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sq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5000000000000000000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FFFF00"/>
                </a:solidFill>
                <a:latin typeface="Lucida Bright" panose="02040602050505020304" pitchFamily="18" charset="0"/>
              </a:rPr>
              <a:t>Gunther et al, Crit Care Med, 2012</a:t>
            </a:r>
            <a:endParaRPr lang="en-US" altLang="en-US" sz="1400">
              <a:solidFill>
                <a:srgbClr val="FFFF00"/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5697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 idx="4294967295"/>
          </p:nvPr>
        </p:nvSpPr>
        <p:spPr>
          <a:xfrm>
            <a:off x="1220499" y="108043"/>
            <a:ext cx="9762692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sym typeface="Wingdings 3" panose="05040102010807070707" pitchFamily="18" charset="2"/>
              </a:rPr>
              <a:t> CSF q</a:t>
            </a:r>
            <a:r>
              <a:rPr lang="en-GB" altLang="en-US"/>
              <a:t>uinolinic acid in delirium</a:t>
            </a:r>
            <a:endParaRPr lang="en-GB" altLang="en-US" dirty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32" y="1987182"/>
            <a:ext cx="4816310" cy="1589580"/>
          </a:xfrm>
          <a:prstGeom prst="rect">
            <a:avLst/>
          </a:prstGeom>
        </p:spPr>
      </p:pic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439226" y="3957867"/>
            <a:ext cx="4968325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sq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5000000000000000000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2000">
                <a:solidFill>
                  <a:srgbClr val="FFFF00"/>
                </a:solidFill>
                <a:latin typeface="Lucida Bright" panose="02040602050505020304" pitchFamily="18" charset="0"/>
              </a:rPr>
              <a:t>N=586 (248 with delirium)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2000">
                <a:solidFill>
                  <a:srgbClr val="FFFF00"/>
                </a:solidFill>
                <a:latin typeface="Lucida Bright" panose="02040602050505020304" pitchFamily="18" charset="0"/>
              </a:rPr>
              <a:t>Watne et al. J Clin Investigation 2022</a:t>
            </a:r>
            <a:endParaRPr lang="en-US" altLang="en-US" sz="2000" dirty="0">
              <a:solidFill>
                <a:srgbClr val="FFFF00"/>
              </a:solidFill>
              <a:latin typeface="Lucida Bright" panose="020406020505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830" y="1548580"/>
            <a:ext cx="6107935" cy="40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349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1605857" y="2479573"/>
            <a:ext cx="8591088" cy="1898854"/>
          </a:xfrm>
          <a:prstGeom prst="rect">
            <a:avLst/>
          </a:prstGeom>
          <a:solidFill>
            <a:srgbClr val="00003A"/>
          </a:solidFill>
          <a:ln w="38100" cmpd="dbl">
            <a:noFill/>
            <a:miter lim="800000"/>
            <a:headEnd/>
            <a:tailEnd/>
          </a:ln>
        </p:spPr>
        <p:txBody>
          <a:bodyPr wrap="square" lIns="378000" tIns="144000" rIns="378000" bIns="226800" anchor="ctr">
            <a:no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>
              <a:buClr>
                <a:srgbClr val="5B9BD5"/>
              </a:buClr>
              <a:buNone/>
              <a:defRPr/>
            </a:pPr>
            <a:r>
              <a:rPr lang="en-GB" sz="4000" dirty="0">
                <a:solidFill>
                  <a:srgbClr val="FFFF00"/>
                </a:solidFill>
                <a:latin typeface="Lucida Bright" panose="02040602050505020304" pitchFamily="18" charset="0"/>
              </a:rPr>
              <a:t>Why is delirium a risk factor for dementia?</a:t>
            </a:r>
          </a:p>
        </p:txBody>
      </p:sp>
    </p:spTree>
    <p:extLst>
      <p:ext uri="{BB962C8B-B14F-4D97-AF65-F5344CB8AC3E}">
        <p14:creationId xmlns:p14="http://schemas.microsoft.com/office/powerpoint/2010/main" val="2416888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extBox 4099">
            <a:extLst>
              <a:ext uri="{FF2B5EF4-FFF2-40B4-BE49-F238E27FC236}">
                <a16:creationId xmlns:a16="http://schemas.microsoft.com/office/drawing/2014/main" id="{B0286150-B6C0-4868-A779-35D63403E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3239" y="103013"/>
            <a:ext cx="747869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3200">
                <a:solidFill>
                  <a:srgbClr val="FFFF00"/>
                </a:solidFill>
                <a:latin typeface="Lucida Bright" panose="02040602050505020304" pitchFamily="18" charset="0"/>
              </a:rPr>
              <a:t>Proposed (competing) reasons for the delirium-dementia link</a:t>
            </a:r>
            <a:endParaRPr lang="en-GB" altLang="en-US" sz="3200" dirty="0">
              <a:solidFill>
                <a:srgbClr val="FFFF00"/>
              </a:solidFill>
              <a:latin typeface="Lucida Bright" panose="020406020505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6028" y="2287193"/>
            <a:ext cx="11206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en-GB" altLang="en-US">
                <a:solidFill>
                  <a:srgbClr val="FFFFFF"/>
                </a:solidFill>
                <a:latin typeface="Lucida Bright" panose="02040602050505020304" pitchFamily="18" charset="0"/>
              </a:rPr>
              <a:t>“Sign of underlying dementia – the delirium is just there because the brain is vulnerable”</a:t>
            </a:r>
            <a:endParaRPr lang="en-GB" altLang="en-US" dirty="0">
              <a:solidFill>
                <a:srgbClr val="FFFFFF"/>
              </a:solidFill>
              <a:latin typeface="Lucida Bright" panose="020406020505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1247" y="1954784"/>
            <a:ext cx="1221412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6028" y="2957902"/>
            <a:ext cx="957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en-GB" altLang="en-US">
                <a:solidFill>
                  <a:srgbClr val="FFFFFF"/>
                </a:solidFill>
                <a:latin typeface="Lucida Bright" panose="02040602050505020304" pitchFamily="18" charset="0"/>
              </a:rPr>
              <a:t>“Delirium causes dementia”</a:t>
            </a:r>
            <a:endParaRPr lang="en-GB" altLang="en-US" dirty="0">
              <a:solidFill>
                <a:srgbClr val="FFFFFF"/>
              </a:solidFill>
              <a:latin typeface="Lucida Bright" panose="020406020505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028" y="3560781"/>
            <a:ext cx="787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en-GB" altLang="en-US">
                <a:solidFill>
                  <a:srgbClr val="FFFFFF"/>
                </a:solidFill>
                <a:latin typeface="Lucida Bright" panose="02040602050505020304" pitchFamily="18" charset="0"/>
              </a:rPr>
              <a:t>“The causes of delirium damage the brain, leading to dementia ”</a:t>
            </a:r>
            <a:endParaRPr lang="en-GB" altLang="en-US" dirty="0">
              <a:solidFill>
                <a:srgbClr val="FFFFFF"/>
              </a:solidFill>
              <a:latin typeface="Lucida Bright" panose="020406020505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22586" y="4674471"/>
            <a:ext cx="667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4000">
                <a:solidFill>
                  <a:srgbClr val="FFFF00"/>
                </a:solidFill>
                <a:latin typeface="Lucida Bright" panose="02040602050505020304" pitchFamily="18" charset="0"/>
                <a:sym typeface="Wingdings 3" panose="05040102010807070707" pitchFamily="18" charset="2"/>
              </a:rPr>
              <a:t></a:t>
            </a:r>
            <a:endParaRPr lang="en-GB" sz="400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7491" y="5859436"/>
            <a:ext cx="7438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>
                <a:solidFill>
                  <a:srgbClr val="FFFF00"/>
                </a:solidFill>
                <a:latin typeface="Lucida Bright" panose="02040602050505020304" pitchFamily="18" charset="0"/>
              </a:rPr>
              <a:t>All are possible &amp; all could co-exist</a:t>
            </a:r>
          </a:p>
        </p:txBody>
      </p:sp>
    </p:spTree>
    <p:extLst>
      <p:ext uri="{BB962C8B-B14F-4D97-AF65-F5344CB8AC3E}">
        <p14:creationId xmlns:p14="http://schemas.microsoft.com/office/powerpoint/2010/main" val="21205567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5DE83F-3E7B-4143-AB2B-553D70CE9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656" y="454524"/>
            <a:ext cx="4697826" cy="58834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755" y="2205022"/>
            <a:ext cx="306083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latin typeface="Lucida Bright" panose="02040602050505020304" pitchFamily="18" charset="0"/>
              </a:rPr>
              <a:t>Think of an old patient in hospital with pneumonia and delirium</a:t>
            </a:r>
          </a:p>
          <a:p>
            <a:endParaRPr lang="en-GB" sz="2800" dirty="0">
              <a:latin typeface="Lucida Bright" panose="02040602050505020304" pitchFamily="18" charset="0"/>
            </a:endParaRPr>
          </a:p>
          <a:p>
            <a:endParaRPr lang="en-GB" sz="2800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6846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354" y="186173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sz="3200" dirty="0"/>
              <a:t>How might delirium be linked with long-term brain injury &amp; dementia?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55431" y="2213081"/>
            <a:ext cx="2042296" cy="1195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Lucida Bright" panose="02040602050505020304" pitchFamily="18" charset="0"/>
              </a:rPr>
              <a:t>Hypoxia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482204" y="2213081"/>
            <a:ext cx="2042296" cy="1195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Lucida Bright" panose="02040602050505020304" pitchFamily="18" charset="0"/>
              </a:rPr>
              <a:t>Insulin resistance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55431" y="3982343"/>
            <a:ext cx="2229332" cy="1195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Lucida Bright" panose="02040602050505020304" pitchFamily="18" charset="0"/>
              </a:rPr>
              <a:t>Hypotension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50540" y="2213081"/>
            <a:ext cx="2229332" cy="1195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Lucida Bright" panose="02040602050505020304" pitchFamily="18" charset="0"/>
              </a:rPr>
              <a:t>Stress (cortisol)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424572" y="3982343"/>
            <a:ext cx="2386159" cy="1195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Lucida Bright" panose="02040602050505020304" pitchFamily="18" charset="0"/>
              </a:rPr>
              <a:t>Inflammation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450540" y="3982343"/>
            <a:ext cx="2386159" cy="1195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Lucida Bright" panose="02040602050505020304" pitchFamily="18" charset="0"/>
              </a:rPr>
              <a:t>Sleep deprivation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377313" y="2213081"/>
            <a:ext cx="2229332" cy="1195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Lucida Bright" panose="02040602050505020304" pitchFamily="18" charset="0"/>
              </a:rPr>
              <a:t>Lack of stimulation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418876" y="3982343"/>
            <a:ext cx="2229332" cy="1195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Lucida Bright" panose="02040602050505020304" pitchFamily="18" charset="0"/>
              </a:rPr>
              <a:t>Malnutrition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843075" y="5495952"/>
            <a:ext cx="2386159" cy="1195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Lucida Bright" panose="02040602050505020304" pitchFamily="18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172155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9187"/>
            <a:ext cx="10515600" cy="1325563"/>
          </a:xfrm>
        </p:spPr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0" y="1514750"/>
            <a:ext cx="11303000" cy="435133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spcBef>
                <a:spcPts val="1800"/>
              </a:spcBef>
            </a:pPr>
            <a:r>
              <a:rPr lang="en-GB" sz="2400" b="0" dirty="0"/>
              <a:t>Background information on delirium</a:t>
            </a:r>
          </a:p>
          <a:p>
            <a:pPr>
              <a:lnSpc>
                <a:spcPct val="200000"/>
              </a:lnSpc>
              <a:spcBef>
                <a:spcPts val="1800"/>
              </a:spcBef>
            </a:pPr>
            <a:r>
              <a:rPr lang="en-GB" sz="2400" b="0" dirty="0"/>
              <a:t>Delirium as a risk factor for dementia</a:t>
            </a:r>
          </a:p>
          <a:p>
            <a:pPr>
              <a:lnSpc>
                <a:spcPct val="200000"/>
              </a:lnSpc>
              <a:spcBef>
                <a:spcPts val="1800"/>
              </a:spcBef>
            </a:pPr>
            <a:r>
              <a:rPr lang="en-GB" sz="2400" b="0" dirty="0"/>
              <a:t>The pathophysiology of delirium</a:t>
            </a:r>
          </a:p>
          <a:p>
            <a:pPr>
              <a:lnSpc>
                <a:spcPct val="200000"/>
              </a:lnSpc>
              <a:spcBef>
                <a:spcPts val="1800"/>
              </a:spcBef>
            </a:pPr>
            <a:r>
              <a:rPr lang="en-GB" sz="2400" b="0" dirty="0"/>
              <a:t>Clinical implications</a:t>
            </a:r>
          </a:p>
          <a:p>
            <a:pPr>
              <a:lnSpc>
                <a:spcPct val="200000"/>
              </a:lnSpc>
              <a:spcBef>
                <a:spcPts val="1800"/>
              </a:spcBef>
            </a:pPr>
            <a:r>
              <a:rPr lang="en-GB" sz="2400" b="0" dirty="0"/>
              <a:t>Future directions </a:t>
            </a:r>
          </a:p>
          <a:p>
            <a:pPr>
              <a:lnSpc>
                <a:spcPct val="200000"/>
              </a:lnSpc>
              <a:spcBef>
                <a:spcPts val="1800"/>
              </a:spcBef>
            </a:pPr>
            <a:endParaRPr lang="en-GB" sz="2400" b="0" dirty="0"/>
          </a:p>
        </p:txBody>
      </p:sp>
    </p:spTree>
    <p:extLst>
      <p:ext uri="{BB962C8B-B14F-4D97-AF65-F5344CB8AC3E}">
        <p14:creationId xmlns:p14="http://schemas.microsoft.com/office/powerpoint/2010/main" val="19112061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2322870" y="2558846"/>
            <a:ext cx="7669162" cy="1314226"/>
          </a:xfrm>
          <a:prstGeom prst="rect">
            <a:avLst/>
          </a:prstGeom>
          <a:solidFill>
            <a:srgbClr val="00003A"/>
          </a:solidFill>
          <a:ln w="38100" cmpd="dbl">
            <a:noFill/>
            <a:miter lim="800000"/>
            <a:headEnd/>
            <a:tailEnd/>
          </a:ln>
        </p:spPr>
        <p:txBody>
          <a:bodyPr wrap="square" lIns="378000" tIns="144000" rIns="378000" bIns="226800" anchor="ctr">
            <a:no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Tx/>
              <a:buFont typeface="Monotype Sorts" panose="020B0604020202020204" charset="2"/>
              <a:buNone/>
              <a:tabLst/>
              <a:defRPr/>
            </a:pPr>
            <a:r>
              <a:rPr lang="en-GB" sz="4000">
                <a:solidFill>
                  <a:srgbClr val="FFFF00"/>
                </a:solidFill>
                <a:latin typeface="Lucida Bright" panose="02040602050505020304" pitchFamily="18" charset="0"/>
              </a:rPr>
              <a:t>Summary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Lucida Bright" panose="020406020505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8384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042CCEC-0F09-4384-B0A2-3DC0B3A8B7A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68146" y="739644"/>
            <a:ext cx="8229600" cy="417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GB" altLang="en-US" sz="3200" dirty="0"/>
              <a:t>Pathophysiology of delirium: summary</a:t>
            </a:r>
            <a:endParaRPr lang="en-GB" altLang="en-US" sz="3200" dirty="0">
              <a:effectLst/>
            </a:endParaRPr>
          </a:p>
        </p:txBody>
      </p:sp>
      <p:sp>
        <p:nvSpPr>
          <p:cNvPr id="19459" name="TextBox 1">
            <a:extLst>
              <a:ext uri="{FF2B5EF4-FFF2-40B4-BE49-F238E27FC236}">
                <a16:creationId xmlns:a16="http://schemas.microsoft.com/office/drawing/2014/main" id="{46A54F6C-36F9-4987-9C22-93B58804D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" y="1853637"/>
            <a:ext cx="1087755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FFFFFF"/>
                </a:solidFill>
                <a:latin typeface="Lucida Bright" panose="02040602050505020304" pitchFamily="18" charset="0"/>
              </a:rPr>
              <a:t>Old (simple) idea: transient, benign – e.g. due to neurotransmitter disturbance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FFFFFF"/>
                </a:solidFill>
                <a:latin typeface="Lucida Bright" panose="02040602050505020304" pitchFamily="18" charset="0"/>
              </a:rPr>
              <a:t>New understanding: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rgbClr val="00FFFF"/>
                </a:solidFill>
                <a:latin typeface="Lucida Bright" panose="02040602050505020304" pitchFamily="18" charset="0"/>
              </a:rPr>
              <a:t>	Multiple mechanisms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dirty="0">
              <a:solidFill>
                <a:srgbClr val="00FFFF"/>
              </a:solidFill>
              <a:latin typeface="Lucida Bright" panose="020406020505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rgbClr val="00FFFF"/>
                </a:solidFill>
                <a:latin typeface="Lucida Bright" panose="02040602050505020304" pitchFamily="18" charset="0"/>
              </a:rPr>
              <a:t>	Brain is different in several possible ways during delirium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dirty="0">
              <a:solidFill>
                <a:srgbClr val="00FFFF"/>
              </a:solidFill>
              <a:latin typeface="Lucida Bright" panose="020406020505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rgbClr val="00FFFF"/>
                </a:solidFill>
                <a:latin typeface="Lucida Bright" panose="02040602050505020304" pitchFamily="18" charset="0"/>
              </a:rPr>
              <a:t>	Some cases may be completely reversible (e.g. a few hrs of opioid toxicity)	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rgbClr val="00FFFF"/>
                </a:solidFill>
                <a:latin typeface="Lucida Bright" panose="02040602050505020304" pitchFamily="18" charset="0"/>
              </a:rPr>
              <a:t>	But evidence of cell damage/loss in some cases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dirty="0">
              <a:solidFill>
                <a:srgbClr val="00FFFF"/>
              </a:solidFill>
              <a:latin typeface="Lucida Bright" panose="020406020505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rgbClr val="00FFFF"/>
                </a:solidFill>
                <a:latin typeface="Lucida Bright" panose="02040602050505020304" pitchFamily="18" charset="0"/>
              </a:rPr>
              <a:t>	Strong link between delirium &amp; future dementia</a:t>
            </a:r>
          </a:p>
        </p:txBody>
      </p:sp>
    </p:spTree>
    <p:extLst>
      <p:ext uri="{BB962C8B-B14F-4D97-AF65-F5344CB8AC3E}">
        <p14:creationId xmlns:p14="http://schemas.microsoft.com/office/powerpoint/2010/main" val="18409476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2903622" y="2807368"/>
            <a:ext cx="6354618" cy="1464086"/>
          </a:xfrm>
          <a:prstGeom prst="rect">
            <a:avLst/>
          </a:prstGeom>
          <a:solidFill>
            <a:srgbClr val="00003A"/>
          </a:soli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square" lIns="378000" tIns="144000" rIns="378000" bIns="226800" anchor="ctr">
            <a:no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>
              <a:buClr>
                <a:srgbClr val="5B9BD5"/>
              </a:buClr>
              <a:buNone/>
              <a:defRPr/>
            </a:pPr>
            <a:r>
              <a:rPr lang="en-GB" sz="4000" dirty="0">
                <a:solidFill>
                  <a:srgbClr val="FFFF00"/>
                </a:solidFill>
                <a:latin typeface="Lucida Bright" panose="02040602050505020304" pitchFamily="18" charset="0"/>
              </a:rPr>
              <a:t>Clinical implications</a:t>
            </a:r>
          </a:p>
        </p:txBody>
      </p:sp>
    </p:spTree>
    <p:extLst>
      <p:ext uri="{BB962C8B-B14F-4D97-AF65-F5344CB8AC3E}">
        <p14:creationId xmlns:p14="http://schemas.microsoft.com/office/powerpoint/2010/main" val="30182542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extBox 4099">
            <a:extLst>
              <a:ext uri="{FF2B5EF4-FFF2-40B4-BE49-F238E27FC236}">
                <a16:creationId xmlns:a16="http://schemas.microsoft.com/office/drawing/2014/main" id="{B0286150-B6C0-4868-A779-35D63403E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203" y="2908674"/>
            <a:ext cx="5979381" cy="830997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3200" dirty="0">
                <a:solidFill>
                  <a:srgbClr val="FFFF00"/>
                </a:solidFill>
                <a:latin typeface="Lucida Bright" panose="02040602050505020304" pitchFamily="18" charset="0"/>
              </a:rPr>
              <a:t>Processes in delirium care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3493218" y="1820464"/>
            <a:ext cx="671042" cy="811424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968906" y="4253948"/>
            <a:ext cx="0" cy="976849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77211" y="1100147"/>
            <a:ext cx="2098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66FF33"/>
                </a:solidFill>
                <a:latin typeface="Lucida Bright" panose="02040602050505020304" pitchFamily="18" charset="0"/>
              </a:rPr>
              <a:t>Detection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49425" y="1100148"/>
            <a:ext cx="2265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FFFF"/>
                </a:solidFill>
                <a:latin typeface="Lucida Bright" panose="02040602050505020304" pitchFamily="18" charset="0"/>
              </a:rPr>
              <a:t>Treatment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11378" y="5459334"/>
            <a:ext cx="2315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BA3FD"/>
                </a:solidFill>
                <a:latin typeface="Lucida Bright" panose="02040602050505020304" pitchFamily="18" charset="0"/>
              </a:rPr>
              <a:t>Prevention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8253454" y="1685919"/>
            <a:ext cx="642565" cy="947871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0213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2322870" y="2558846"/>
            <a:ext cx="7669162" cy="1314226"/>
          </a:xfrm>
          <a:prstGeom prst="rect">
            <a:avLst/>
          </a:prstGeom>
          <a:solidFill>
            <a:srgbClr val="00003A"/>
          </a:solidFill>
          <a:ln w="38100" cmpd="dbl">
            <a:noFill/>
            <a:miter lim="800000"/>
            <a:headEnd/>
            <a:tailEnd/>
          </a:ln>
        </p:spPr>
        <p:txBody>
          <a:bodyPr wrap="square" lIns="378000" tIns="144000" rIns="378000" bIns="226800" anchor="ctr">
            <a:no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Tx/>
              <a:buFont typeface="Monotype Sorts" panose="020B0604020202020204" charset="2"/>
              <a:buNone/>
              <a:tabLst/>
              <a:defRPr/>
            </a:pPr>
            <a:r>
              <a:rPr lang="en-GB" sz="4000">
                <a:solidFill>
                  <a:srgbClr val="FFFF00"/>
                </a:solidFill>
                <a:latin typeface="Lucida Bright" panose="02040602050505020304" pitchFamily="18" charset="0"/>
              </a:rPr>
              <a:t>Detection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8748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097"/>
          <p:cNvSpPr txBox="1">
            <a:spLocks noChangeArrowheads="1"/>
          </p:cNvSpPr>
          <p:nvPr/>
        </p:nvSpPr>
        <p:spPr bwMode="auto">
          <a:xfrm>
            <a:off x="2986680" y="1112385"/>
            <a:ext cx="66690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FontTx/>
              <a:buNone/>
            </a:pPr>
            <a:endParaRPr lang="en-GB" altLang="en-US" sz="2000" b="0">
              <a:solidFill>
                <a:srgbClr val="00FFFF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endParaRPr lang="en-GB" altLang="en-US" sz="2000" b="0">
              <a:solidFill>
                <a:srgbClr val="00FFFF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Clr>
                <a:schemeClr val="tx1"/>
              </a:buClr>
              <a:buFontTx/>
              <a:buAutoNum type="alphaLcParenBoth"/>
            </a:pPr>
            <a:endParaRPr lang="en-GB" altLang="en-US" sz="2000">
              <a:solidFill>
                <a:srgbClr val="00FFFF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555" name="TextBox 4098"/>
          <p:cNvSpPr txBox="1">
            <a:spLocks noChangeArrowheads="1"/>
          </p:cNvSpPr>
          <p:nvPr/>
        </p:nvSpPr>
        <p:spPr bwMode="auto">
          <a:xfrm>
            <a:off x="2614614" y="1455739"/>
            <a:ext cx="6669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FontTx/>
              <a:buNone/>
            </a:pPr>
            <a:endParaRPr lang="en-GB" altLang="en-US" sz="2000" b="0">
              <a:solidFill>
                <a:srgbClr val="00FFFF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1140" name="TextBox 4099">
            <a:extLst>
              <a:ext uri="{FF2B5EF4-FFF2-40B4-BE49-F238E27FC236}">
                <a16:creationId xmlns:a16="http://schemas.microsoft.com/office/drawing/2014/main" id="{95001E12-DFD4-4DBC-9BCC-DF46333BD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186" y="190787"/>
            <a:ext cx="11385755" cy="81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2400"/>
              </a:spcAft>
              <a:buClrTx/>
              <a:buFontTx/>
              <a:buNone/>
              <a:defRPr/>
            </a:pPr>
            <a:r>
              <a:rPr lang="en-GB" altLang="en-US" sz="3600" dirty="0">
                <a:solidFill>
                  <a:srgbClr val="FFFF00"/>
                </a:solidFill>
                <a:latin typeface="Lucida Bright" panose="02040602050505020304" pitchFamily="18" charset="0"/>
              </a:rPr>
              <a:t>4AT (www.the4AT.com)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17" y="1538052"/>
            <a:ext cx="5268040" cy="4799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479" y="1455739"/>
            <a:ext cx="5188786" cy="4305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b="1" dirty="0">
                <a:solidFill>
                  <a:srgbClr val="00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~2 mins</a:t>
            </a:r>
          </a:p>
          <a:p>
            <a:pPr>
              <a:lnSpc>
                <a:spcPct val="200000"/>
              </a:lnSpc>
            </a:pPr>
            <a:r>
              <a:rPr lang="en-GB" sz="2000" b="1" dirty="0">
                <a:solidFill>
                  <a:srgbClr val="00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special training needed</a:t>
            </a:r>
          </a:p>
          <a:p>
            <a:pPr>
              <a:lnSpc>
                <a:spcPct val="200000"/>
              </a:lnSpc>
            </a:pPr>
            <a:r>
              <a:rPr lang="en-GB" sz="2000" b="1" dirty="0">
                <a:solidFill>
                  <a:srgbClr val="00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Some knowledge of delirium needed</a:t>
            </a:r>
          </a:p>
          <a:p>
            <a:pPr algn="ctr">
              <a:lnSpc>
                <a:spcPct val="200000"/>
              </a:lnSpc>
            </a:pPr>
            <a:r>
              <a:rPr lang="en-GB" sz="2000" b="1" dirty="0">
                <a:solidFill>
                  <a:srgbClr val="00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Most-validated delirium tool</a:t>
            </a:r>
          </a:p>
          <a:p>
            <a:pPr>
              <a:lnSpc>
                <a:spcPct val="200000"/>
              </a:lnSpc>
            </a:pP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Used worldwide</a:t>
            </a:r>
          </a:p>
          <a:p>
            <a:pPr>
              <a:lnSpc>
                <a:spcPct val="200000"/>
              </a:lnSpc>
            </a:pPr>
            <a:endParaRPr lang="it-IT" sz="2000" b="1" dirty="0">
              <a:solidFill>
                <a:srgbClr val="00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2350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1161473" y="9613"/>
            <a:ext cx="9849207" cy="81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150000"/>
              </a:lnSpc>
              <a:buClr>
                <a:schemeClr val="accent1"/>
              </a:buClr>
              <a:defRPr sz="2000" b="1">
                <a:solidFill>
                  <a:srgbClr val="FFFFFF"/>
                </a:solidFill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altLang="en-US" sz="3600" dirty="0">
                <a:solidFill>
                  <a:srgbClr val="FFFF00"/>
                </a:solidFill>
                <a:latin typeface="Lucida Bright" panose="02040602050505020304" pitchFamily="18" charset="0"/>
              </a:rPr>
              <a:t>Delirium coding trends in Scotland</a:t>
            </a:r>
            <a:endParaRPr lang="en-GB" altLang="en-US" sz="3600" dirty="0">
              <a:latin typeface="Lucida Bright" panose="020406020505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424" y="683153"/>
            <a:ext cx="11415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 3" panose="05040102010807070707" pitchFamily="18" charset="2"/>
              <a:buChar char="Æ"/>
            </a:pPr>
            <a:endParaRPr lang="en-GB" sz="2400" dirty="0">
              <a:latin typeface="Lucida Bright" panose="02040602050505020304" pitchFamily="18" charset="0"/>
            </a:endParaRPr>
          </a:p>
          <a:p>
            <a:r>
              <a:rPr lang="en-GB" sz="2400" dirty="0">
                <a:latin typeface="Lucida Bright" panose="02040602050505020304" pitchFamily="18" charset="0"/>
              </a:rPr>
              <a:t>Hospital administrative data (whole population) show </a:t>
            </a:r>
            <a:r>
              <a:rPr lang="en-GB" sz="2400" dirty="0">
                <a:latin typeface="Lucida Bright" panose="02040602050505020304" pitchFamily="18" charset="0"/>
                <a:sym typeface="Wingdings 3" panose="05040102010807070707" pitchFamily="18" charset="2"/>
              </a:rPr>
              <a:t> in delirium coding</a:t>
            </a:r>
            <a:endParaRPr lang="en-GB" sz="2400" dirty="0">
              <a:latin typeface="Lucida Bright" panose="02040602050505020304" pitchFamily="18" charset="0"/>
            </a:endParaRPr>
          </a:p>
          <a:p>
            <a:endParaRPr lang="en-GB" sz="2400" dirty="0">
              <a:latin typeface="Lucida Bright" panose="020406020505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559445" y="1883482"/>
            <a:ext cx="7053261" cy="4547940"/>
            <a:chOff x="345438" y="3454568"/>
            <a:chExt cx="4930492" cy="3097796"/>
          </a:xfrm>
        </p:grpSpPr>
        <p:sp>
          <p:nvSpPr>
            <p:cNvPr id="6" name="TextBox 5"/>
            <p:cNvSpPr txBox="1"/>
            <p:nvPr/>
          </p:nvSpPr>
          <p:spPr>
            <a:xfrm>
              <a:off x="1741307" y="6195977"/>
              <a:ext cx="2189707" cy="356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solidFill>
                    <a:srgbClr val="00FFFF"/>
                  </a:solidFill>
                </a:rPr>
                <a:t>Year (N~700,000/</a:t>
              </a:r>
              <a:r>
                <a:rPr lang="en-GB" sz="2800" dirty="0" err="1">
                  <a:solidFill>
                    <a:srgbClr val="00FFFF"/>
                  </a:solidFill>
                </a:rPr>
                <a:t>yr</a:t>
              </a:r>
              <a:r>
                <a:rPr lang="en-GB" sz="2800" dirty="0">
                  <a:solidFill>
                    <a:srgbClr val="00FFFF"/>
                  </a:solidFill>
                </a:rPr>
                <a:t>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-681357" y="4628992"/>
              <a:ext cx="2376311" cy="322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00FFFF"/>
                  </a:solidFill>
                </a:rPr>
                <a:t>Delirium in discharge code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1341" y="3454568"/>
              <a:ext cx="4584589" cy="2755631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6974002" y="6431422"/>
            <a:ext cx="5277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  <a:latin typeface="Lucida Bright" panose="02040602050505020304" pitchFamily="18" charset="0"/>
              </a:rPr>
              <a:t>Ibitoye et al, Delirium Communications, 2023</a:t>
            </a:r>
          </a:p>
        </p:txBody>
      </p:sp>
    </p:spTree>
    <p:extLst>
      <p:ext uri="{BB962C8B-B14F-4D97-AF65-F5344CB8AC3E}">
        <p14:creationId xmlns:p14="http://schemas.microsoft.com/office/powerpoint/2010/main" val="35203623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2322870" y="2558846"/>
            <a:ext cx="7669162" cy="1314226"/>
          </a:xfrm>
          <a:prstGeom prst="rect">
            <a:avLst/>
          </a:prstGeom>
          <a:solidFill>
            <a:srgbClr val="00003A"/>
          </a:solidFill>
          <a:ln w="38100" cmpd="dbl">
            <a:noFill/>
            <a:miter lim="800000"/>
            <a:headEnd/>
            <a:tailEnd/>
          </a:ln>
        </p:spPr>
        <p:txBody>
          <a:bodyPr wrap="square" lIns="378000" tIns="144000" rIns="378000" bIns="226800" anchor="ctr">
            <a:no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Tx/>
              <a:buFont typeface="Monotype Sorts" panose="020B0604020202020204" charset="2"/>
              <a:buNone/>
              <a:tabLst/>
              <a:defRPr/>
            </a:pPr>
            <a:r>
              <a:rPr lang="en-GB" sz="4000" dirty="0">
                <a:solidFill>
                  <a:srgbClr val="FFFF00"/>
                </a:solidFill>
                <a:latin typeface="Lucida Bright" panose="02040602050505020304" pitchFamily="18" charset="0"/>
              </a:rPr>
              <a:t>Treatment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1997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61AC75B6-69B8-4803-A8B3-65F3E2EEB21B}"/>
              </a:ext>
            </a:extLst>
          </p:cNvPr>
          <p:cNvSpPr/>
          <p:nvPr/>
        </p:nvSpPr>
        <p:spPr>
          <a:xfrm>
            <a:off x="4590437" y="2924944"/>
            <a:ext cx="2847975" cy="1123950"/>
          </a:xfrm>
          <a:custGeom>
            <a:avLst/>
            <a:gdLst>
              <a:gd name="connsiteX0" fmla="*/ 0 w 3318971"/>
              <a:gd name="connsiteY0" fmla="*/ 334681 h 2008043"/>
              <a:gd name="connsiteX1" fmla="*/ 334681 w 3318971"/>
              <a:gd name="connsiteY1" fmla="*/ 0 h 2008043"/>
              <a:gd name="connsiteX2" fmla="*/ 2984290 w 3318971"/>
              <a:gd name="connsiteY2" fmla="*/ 0 h 2008043"/>
              <a:gd name="connsiteX3" fmla="*/ 3318971 w 3318971"/>
              <a:gd name="connsiteY3" fmla="*/ 334681 h 2008043"/>
              <a:gd name="connsiteX4" fmla="*/ 3318971 w 3318971"/>
              <a:gd name="connsiteY4" fmla="*/ 1673362 h 2008043"/>
              <a:gd name="connsiteX5" fmla="*/ 2984290 w 3318971"/>
              <a:gd name="connsiteY5" fmla="*/ 2008043 h 2008043"/>
              <a:gd name="connsiteX6" fmla="*/ 334681 w 3318971"/>
              <a:gd name="connsiteY6" fmla="*/ 2008043 h 2008043"/>
              <a:gd name="connsiteX7" fmla="*/ 0 w 3318971"/>
              <a:gd name="connsiteY7" fmla="*/ 1673362 h 2008043"/>
              <a:gd name="connsiteX8" fmla="*/ 0 w 3318971"/>
              <a:gd name="connsiteY8" fmla="*/ 334681 h 200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8971" h="2008043">
                <a:moveTo>
                  <a:pt x="0" y="334681"/>
                </a:moveTo>
                <a:cubicBezTo>
                  <a:pt x="0" y="149842"/>
                  <a:pt x="149842" y="0"/>
                  <a:pt x="334681" y="0"/>
                </a:cubicBezTo>
                <a:lnTo>
                  <a:pt x="2984290" y="0"/>
                </a:lnTo>
                <a:cubicBezTo>
                  <a:pt x="3169129" y="0"/>
                  <a:pt x="3318971" y="149842"/>
                  <a:pt x="3318971" y="334681"/>
                </a:cubicBezTo>
                <a:lnTo>
                  <a:pt x="3318971" y="1673362"/>
                </a:lnTo>
                <a:cubicBezTo>
                  <a:pt x="3318971" y="1858201"/>
                  <a:pt x="3169129" y="2008043"/>
                  <a:pt x="2984290" y="2008043"/>
                </a:cubicBezTo>
                <a:lnTo>
                  <a:pt x="334681" y="2008043"/>
                </a:lnTo>
                <a:cubicBezTo>
                  <a:pt x="149842" y="2008043"/>
                  <a:pt x="0" y="1858201"/>
                  <a:pt x="0" y="1673362"/>
                </a:cubicBezTo>
                <a:lnTo>
                  <a:pt x="0" y="334681"/>
                </a:lnTo>
                <a:close/>
              </a:path>
            </a:pathLst>
          </a:custGeom>
          <a:solidFill>
            <a:schemeClr val="bg1"/>
          </a:solidFill>
          <a:ln w="1143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9145" tIns="169145" rIns="169145" bIns="169145" spcCol="1270" anchor="ctr"/>
          <a:lstStyle/>
          <a:p>
            <a:pPr algn="ctr" defTabSz="1244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3600" b="1" dirty="0">
                <a:solidFill>
                  <a:srgbClr val="FFFFFF"/>
                </a:solidFill>
                <a:latin typeface="Tahoma"/>
              </a:rPr>
              <a:t>Delirium 8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B4FCA25-6EBA-479B-A2BB-0B786C0BF578}"/>
              </a:ext>
            </a:extLst>
          </p:cNvPr>
          <p:cNvSpPr/>
          <p:nvPr/>
        </p:nvSpPr>
        <p:spPr>
          <a:xfrm rot="12541455">
            <a:off x="3727450" y="2384425"/>
            <a:ext cx="56515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565269" y="0"/>
                </a:lnTo>
              </a:path>
            </a:pathLst>
          </a:custGeom>
          <a:noFill/>
          <a:ln w="50800"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C08E2E9-BB3B-459D-992D-55AC7D57A829}"/>
              </a:ext>
            </a:extLst>
          </p:cNvPr>
          <p:cNvSpPr/>
          <p:nvPr/>
        </p:nvSpPr>
        <p:spPr>
          <a:xfrm>
            <a:off x="2028769" y="1077913"/>
            <a:ext cx="2106612" cy="1306512"/>
          </a:xfrm>
          <a:custGeom>
            <a:avLst/>
            <a:gdLst>
              <a:gd name="connsiteX0" fmla="*/ 0 w 1933375"/>
              <a:gd name="connsiteY0" fmla="*/ 169508 h 1017027"/>
              <a:gd name="connsiteX1" fmla="*/ 169508 w 1933375"/>
              <a:gd name="connsiteY1" fmla="*/ 0 h 1017027"/>
              <a:gd name="connsiteX2" fmla="*/ 1763867 w 1933375"/>
              <a:gd name="connsiteY2" fmla="*/ 0 h 1017027"/>
              <a:gd name="connsiteX3" fmla="*/ 1933375 w 1933375"/>
              <a:gd name="connsiteY3" fmla="*/ 169508 h 1017027"/>
              <a:gd name="connsiteX4" fmla="*/ 1933375 w 1933375"/>
              <a:gd name="connsiteY4" fmla="*/ 847519 h 1017027"/>
              <a:gd name="connsiteX5" fmla="*/ 1763867 w 1933375"/>
              <a:gd name="connsiteY5" fmla="*/ 1017027 h 1017027"/>
              <a:gd name="connsiteX6" fmla="*/ 169508 w 1933375"/>
              <a:gd name="connsiteY6" fmla="*/ 1017027 h 1017027"/>
              <a:gd name="connsiteX7" fmla="*/ 0 w 1933375"/>
              <a:gd name="connsiteY7" fmla="*/ 847519 h 1017027"/>
              <a:gd name="connsiteX8" fmla="*/ 0 w 1933375"/>
              <a:gd name="connsiteY8" fmla="*/ 169508 h 101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3375" h="1017027">
                <a:moveTo>
                  <a:pt x="0" y="169508"/>
                </a:moveTo>
                <a:cubicBezTo>
                  <a:pt x="0" y="75891"/>
                  <a:pt x="75891" y="0"/>
                  <a:pt x="169508" y="0"/>
                </a:cubicBezTo>
                <a:lnTo>
                  <a:pt x="1763867" y="0"/>
                </a:lnTo>
                <a:cubicBezTo>
                  <a:pt x="1857484" y="0"/>
                  <a:pt x="1933375" y="75891"/>
                  <a:pt x="1933375" y="169508"/>
                </a:cubicBezTo>
                <a:lnTo>
                  <a:pt x="1933375" y="847519"/>
                </a:lnTo>
                <a:cubicBezTo>
                  <a:pt x="1933375" y="941136"/>
                  <a:pt x="1857484" y="1017027"/>
                  <a:pt x="1763867" y="1017027"/>
                </a:cubicBezTo>
                <a:lnTo>
                  <a:pt x="169508" y="1017027"/>
                </a:lnTo>
                <a:cubicBezTo>
                  <a:pt x="75891" y="1017027"/>
                  <a:pt x="0" y="941136"/>
                  <a:pt x="0" y="847519"/>
                </a:cubicBezTo>
                <a:lnTo>
                  <a:pt x="0" y="169508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0287" tIns="90287" rIns="90287" bIns="90287" spcCol="1270" anchor="ctr"/>
          <a:lstStyle/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600" b="1" dirty="0">
                <a:solidFill>
                  <a:srgbClr val="FF0000"/>
                </a:solidFill>
                <a:latin typeface="Tahoma"/>
              </a:rPr>
              <a:t>Initial check for acute, life-threatening causes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E4153C5-2EA2-4A21-851A-FA8C240488FC}"/>
              </a:ext>
            </a:extLst>
          </p:cNvPr>
          <p:cNvSpPr/>
          <p:nvPr/>
        </p:nvSpPr>
        <p:spPr>
          <a:xfrm rot="15904531">
            <a:off x="5437188" y="2078038"/>
            <a:ext cx="72390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723254" y="0"/>
                </a:lnTo>
              </a:path>
            </a:pathLst>
          </a:custGeom>
          <a:noFill/>
          <a:ln w="50800"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E738DBB-F986-4FFB-AFBA-BD2D5CCDDA64}"/>
              </a:ext>
            </a:extLst>
          </p:cNvPr>
          <p:cNvSpPr/>
          <p:nvPr/>
        </p:nvSpPr>
        <p:spPr>
          <a:xfrm>
            <a:off x="4796458" y="563836"/>
            <a:ext cx="2379663" cy="1497012"/>
          </a:xfrm>
          <a:custGeom>
            <a:avLst/>
            <a:gdLst>
              <a:gd name="connsiteX0" fmla="*/ 0 w 2379216"/>
              <a:gd name="connsiteY0" fmla="*/ 173148 h 1038870"/>
              <a:gd name="connsiteX1" fmla="*/ 173148 w 2379216"/>
              <a:gd name="connsiteY1" fmla="*/ 0 h 1038870"/>
              <a:gd name="connsiteX2" fmla="*/ 2206068 w 2379216"/>
              <a:gd name="connsiteY2" fmla="*/ 0 h 1038870"/>
              <a:gd name="connsiteX3" fmla="*/ 2379216 w 2379216"/>
              <a:gd name="connsiteY3" fmla="*/ 173148 h 1038870"/>
              <a:gd name="connsiteX4" fmla="*/ 2379216 w 2379216"/>
              <a:gd name="connsiteY4" fmla="*/ 865722 h 1038870"/>
              <a:gd name="connsiteX5" fmla="*/ 2206068 w 2379216"/>
              <a:gd name="connsiteY5" fmla="*/ 1038870 h 1038870"/>
              <a:gd name="connsiteX6" fmla="*/ 173148 w 2379216"/>
              <a:gd name="connsiteY6" fmla="*/ 1038870 h 1038870"/>
              <a:gd name="connsiteX7" fmla="*/ 0 w 2379216"/>
              <a:gd name="connsiteY7" fmla="*/ 865722 h 1038870"/>
              <a:gd name="connsiteX8" fmla="*/ 0 w 2379216"/>
              <a:gd name="connsiteY8" fmla="*/ 173148 h 1038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9216" h="1038870">
                <a:moveTo>
                  <a:pt x="0" y="173148"/>
                </a:moveTo>
                <a:cubicBezTo>
                  <a:pt x="0" y="77521"/>
                  <a:pt x="77521" y="0"/>
                  <a:pt x="173148" y="0"/>
                </a:cubicBezTo>
                <a:lnTo>
                  <a:pt x="2206068" y="0"/>
                </a:lnTo>
                <a:cubicBezTo>
                  <a:pt x="2301695" y="0"/>
                  <a:pt x="2379216" y="77521"/>
                  <a:pt x="2379216" y="173148"/>
                </a:cubicBezTo>
                <a:lnTo>
                  <a:pt x="2379216" y="865722"/>
                </a:lnTo>
                <a:cubicBezTo>
                  <a:pt x="2379216" y="961349"/>
                  <a:pt x="2301695" y="1038870"/>
                  <a:pt x="2206068" y="1038870"/>
                </a:cubicBezTo>
                <a:lnTo>
                  <a:pt x="173148" y="1038870"/>
                </a:lnTo>
                <a:cubicBezTo>
                  <a:pt x="77521" y="1038870"/>
                  <a:pt x="0" y="961349"/>
                  <a:pt x="0" y="865722"/>
                </a:cubicBezTo>
                <a:lnTo>
                  <a:pt x="0" y="173148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353" tIns="91353" rIns="91353" bIns="91353" spcCol="1270" anchor="ctr"/>
          <a:lstStyle/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600" b="1" dirty="0">
                <a:solidFill>
                  <a:srgbClr val="FFC000"/>
                </a:solidFill>
                <a:latin typeface="Tahoma"/>
              </a:rPr>
              <a:t>Identify &amp; treat causes </a:t>
            </a:r>
          </a:p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600" b="1" dirty="0">
                <a:solidFill>
                  <a:srgbClr val="FFC000"/>
                </a:solidFill>
                <a:latin typeface="Tahoma"/>
              </a:rPr>
              <a:t>Optimise conditions for brain recovery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6E115AB-A849-40FC-9BB4-492F5EBC8F40}"/>
              </a:ext>
            </a:extLst>
          </p:cNvPr>
          <p:cNvSpPr/>
          <p:nvPr/>
        </p:nvSpPr>
        <p:spPr>
          <a:xfrm rot="2368140">
            <a:off x="7013576" y="4789488"/>
            <a:ext cx="1077913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077643" y="0"/>
                </a:lnTo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84E518-D8D5-44E4-AC64-1BE814C1F540}"/>
              </a:ext>
            </a:extLst>
          </p:cNvPr>
          <p:cNvSpPr/>
          <p:nvPr/>
        </p:nvSpPr>
        <p:spPr>
          <a:xfrm>
            <a:off x="8151541" y="3019908"/>
            <a:ext cx="1955800" cy="1001712"/>
          </a:xfrm>
          <a:custGeom>
            <a:avLst/>
            <a:gdLst>
              <a:gd name="connsiteX0" fmla="*/ 0 w 1954794"/>
              <a:gd name="connsiteY0" fmla="*/ 166903 h 1001396"/>
              <a:gd name="connsiteX1" fmla="*/ 166903 w 1954794"/>
              <a:gd name="connsiteY1" fmla="*/ 0 h 1001396"/>
              <a:gd name="connsiteX2" fmla="*/ 1787891 w 1954794"/>
              <a:gd name="connsiteY2" fmla="*/ 0 h 1001396"/>
              <a:gd name="connsiteX3" fmla="*/ 1954794 w 1954794"/>
              <a:gd name="connsiteY3" fmla="*/ 166903 h 1001396"/>
              <a:gd name="connsiteX4" fmla="*/ 1954794 w 1954794"/>
              <a:gd name="connsiteY4" fmla="*/ 834493 h 1001396"/>
              <a:gd name="connsiteX5" fmla="*/ 1787891 w 1954794"/>
              <a:gd name="connsiteY5" fmla="*/ 1001396 h 1001396"/>
              <a:gd name="connsiteX6" fmla="*/ 166903 w 1954794"/>
              <a:gd name="connsiteY6" fmla="*/ 1001396 h 1001396"/>
              <a:gd name="connsiteX7" fmla="*/ 0 w 1954794"/>
              <a:gd name="connsiteY7" fmla="*/ 834493 h 1001396"/>
              <a:gd name="connsiteX8" fmla="*/ 0 w 1954794"/>
              <a:gd name="connsiteY8" fmla="*/ 166903 h 100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4794" h="1001396">
                <a:moveTo>
                  <a:pt x="0" y="166903"/>
                </a:moveTo>
                <a:cubicBezTo>
                  <a:pt x="0" y="74725"/>
                  <a:pt x="74725" y="0"/>
                  <a:pt x="166903" y="0"/>
                </a:cubicBezTo>
                <a:lnTo>
                  <a:pt x="1787891" y="0"/>
                </a:lnTo>
                <a:cubicBezTo>
                  <a:pt x="1880069" y="0"/>
                  <a:pt x="1954794" y="74725"/>
                  <a:pt x="1954794" y="166903"/>
                </a:cubicBezTo>
                <a:lnTo>
                  <a:pt x="1954794" y="834493"/>
                </a:lnTo>
                <a:cubicBezTo>
                  <a:pt x="1954794" y="926671"/>
                  <a:pt x="1880069" y="1001396"/>
                  <a:pt x="1787891" y="1001396"/>
                </a:cubicBezTo>
                <a:lnTo>
                  <a:pt x="166903" y="1001396"/>
                </a:lnTo>
                <a:cubicBezTo>
                  <a:pt x="74725" y="1001396"/>
                  <a:pt x="0" y="926671"/>
                  <a:pt x="0" y="834493"/>
                </a:cubicBezTo>
                <a:lnTo>
                  <a:pt x="0" y="166903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rgbClr val="00B0F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9524" tIns="89524" rIns="89524" bIns="89524" spcCol="1270" anchor="ctr"/>
          <a:lstStyle/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600" b="1" dirty="0">
                <a:solidFill>
                  <a:srgbClr val="00B0F0"/>
                </a:solidFill>
                <a:latin typeface="Tahoma"/>
              </a:rPr>
              <a:t>Prevent complications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51D0302-DDB5-4B8A-A390-A50BD429E2F8}"/>
              </a:ext>
            </a:extLst>
          </p:cNvPr>
          <p:cNvSpPr/>
          <p:nvPr/>
        </p:nvSpPr>
        <p:spPr>
          <a:xfrm rot="163440">
            <a:off x="7577138" y="3535363"/>
            <a:ext cx="614362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615480" y="0"/>
                </a:lnTo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2139A9A-9852-4112-BF83-859854EE0B5A}"/>
              </a:ext>
            </a:extLst>
          </p:cNvPr>
          <p:cNvSpPr/>
          <p:nvPr/>
        </p:nvSpPr>
        <p:spPr>
          <a:xfrm>
            <a:off x="7783577" y="1309274"/>
            <a:ext cx="2201333" cy="998899"/>
          </a:xfrm>
          <a:custGeom>
            <a:avLst/>
            <a:gdLst>
              <a:gd name="connsiteX0" fmla="*/ 0 w 2125148"/>
              <a:gd name="connsiteY0" fmla="*/ 213898 h 1283364"/>
              <a:gd name="connsiteX1" fmla="*/ 213898 w 2125148"/>
              <a:gd name="connsiteY1" fmla="*/ 0 h 1283364"/>
              <a:gd name="connsiteX2" fmla="*/ 1911250 w 2125148"/>
              <a:gd name="connsiteY2" fmla="*/ 0 h 1283364"/>
              <a:gd name="connsiteX3" fmla="*/ 2125148 w 2125148"/>
              <a:gd name="connsiteY3" fmla="*/ 213898 h 1283364"/>
              <a:gd name="connsiteX4" fmla="*/ 2125148 w 2125148"/>
              <a:gd name="connsiteY4" fmla="*/ 1069466 h 1283364"/>
              <a:gd name="connsiteX5" fmla="*/ 1911250 w 2125148"/>
              <a:gd name="connsiteY5" fmla="*/ 1283364 h 1283364"/>
              <a:gd name="connsiteX6" fmla="*/ 213898 w 2125148"/>
              <a:gd name="connsiteY6" fmla="*/ 1283364 h 1283364"/>
              <a:gd name="connsiteX7" fmla="*/ 0 w 2125148"/>
              <a:gd name="connsiteY7" fmla="*/ 1069466 h 1283364"/>
              <a:gd name="connsiteX8" fmla="*/ 0 w 2125148"/>
              <a:gd name="connsiteY8" fmla="*/ 213898 h 128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5148" h="1283364">
                <a:moveTo>
                  <a:pt x="0" y="213898"/>
                </a:moveTo>
                <a:cubicBezTo>
                  <a:pt x="0" y="95765"/>
                  <a:pt x="95765" y="0"/>
                  <a:pt x="213898" y="0"/>
                </a:cubicBezTo>
                <a:lnTo>
                  <a:pt x="1911250" y="0"/>
                </a:lnTo>
                <a:cubicBezTo>
                  <a:pt x="2029383" y="0"/>
                  <a:pt x="2125148" y="95765"/>
                  <a:pt x="2125148" y="213898"/>
                </a:cubicBezTo>
                <a:lnTo>
                  <a:pt x="2125148" y="1069466"/>
                </a:lnTo>
                <a:cubicBezTo>
                  <a:pt x="2125148" y="1187599"/>
                  <a:pt x="2029383" y="1283364"/>
                  <a:pt x="1911250" y="1283364"/>
                </a:cubicBezTo>
                <a:lnTo>
                  <a:pt x="213898" y="1283364"/>
                </a:lnTo>
                <a:cubicBezTo>
                  <a:pt x="95765" y="1283364"/>
                  <a:pt x="0" y="1187599"/>
                  <a:pt x="0" y="1069466"/>
                </a:cubicBezTo>
                <a:lnTo>
                  <a:pt x="0" y="213898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rgbClr val="66FF33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3289" tIns="103289" rIns="103289" bIns="103289" spcCol="1270" anchor="ctr"/>
          <a:lstStyle/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600" b="1" dirty="0">
                <a:solidFill>
                  <a:srgbClr val="66FF33"/>
                </a:solidFill>
                <a:latin typeface="Tahoma"/>
              </a:rPr>
              <a:t>Detect &amp; treat distress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5860489-D81C-4DB6-A8A5-75318E4092B8}"/>
              </a:ext>
            </a:extLst>
          </p:cNvPr>
          <p:cNvSpPr/>
          <p:nvPr/>
        </p:nvSpPr>
        <p:spPr>
          <a:xfrm rot="9112582">
            <a:off x="3633789" y="4486275"/>
            <a:ext cx="663575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662854" y="0"/>
                </a:lnTo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0A04CBF6-314A-4C4C-9A21-EB2238A33A2F}"/>
              </a:ext>
            </a:extLst>
          </p:cNvPr>
          <p:cNvSpPr/>
          <p:nvPr/>
        </p:nvSpPr>
        <p:spPr>
          <a:xfrm>
            <a:off x="5180192" y="5013176"/>
            <a:ext cx="1668463" cy="1090638"/>
          </a:xfrm>
          <a:custGeom>
            <a:avLst/>
            <a:gdLst>
              <a:gd name="connsiteX0" fmla="*/ 0 w 1668142"/>
              <a:gd name="connsiteY0" fmla="*/ 171024 h 1026126"/>
              <a:gd name="connsiteX1" fmla="*/ 171024 w 1668142"/>
              <a:gd name="connsiteY1" fmla="*/ 0 h 1026126"/>
              <a:gd name="connsiteX2" fmla="*/ 1497118 w 1668142"/>
              <a:gd name="connsiteY2" fmla="*/ 0 h 1026126"/>
              <a:gd name="connsiteX3" fmla="*/ 1668142 w 1668142"/>
              <a:gd name="connsiteY3" fmla="*/ 171024 h 1026126"/>
              <a:gd name="connsiteX4" fmla="*/ 1668142 w 1668142"/>
              <a:gd name="connsiteY4" fmla="*/ 855102 h 1026126"/>
              <a:gd name="connsiteX5" fmla="*/ 1497118 w 1668142"/>
              <a:gd name="connsiteY5" fmla="*/ 1026126 h 1026126"/>
              <a:gd name="connsiteX6" fmla="*/ 171024 w 1668142"/>
              <a:gd name="connsiteY6" fmla="*/ 1026126 h 1026126"/>
              <a:gd name="connsiteX7" fmla="*/ 0 w 1668142"/>
              <a:gd name="connsiteY7" fmla="*/ 855102 h 1026126"/>
              <a:gd name="connsiteX8" fmla="*/ 0 w 1668142"/>
              <a:gd name="connsiteY8" fmla="*/ 171024 h 102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8142" h="1026126">
                <a:moveTo>
                  <a:pt x="0" y="171024"/>
                </a:moveTo>
                <a:cubicBezTo>
                  <a:pt x="0" y="76570"/>
                  <a:pt x="76570" y="0"/>
                  <a:pt x="171024" y="0"/>
                </a:cubicBezTo>
                <a:lnTo>
                  <a:pt x="1497118" y="0"/>
                </a:lnTo>
                <a:cubicBezTo>
                  <a:pt x="1591572" y="0"/>
                  <a:pt x="1668142" y="76570"/>
                  <a:pt x="1668142" y="171024"/>
                </a:cubicBezTo>
                <a:lnTo>
                  <a:pt x="1668142" y="855102"/>
                </a:lnTo>
                <a:cubicBezTo>
                  <a:pt x="1668142" y="949556"/>
                  <a:pt x="1591572" y="1026126"/>
                  <a:pt x="1497118" y="1026126"/>
                </a:cubicBezTo>
                <a:lnTo>
                  <a:pt x="171024" y="1026126"/>
                </a:lnTo>
                <a:cubicBezTo>
                  <a:pt x="76570" y="1026126"/>
                  <a:pt x="0" y="949556"/>
                  <a:pt x="0" y="855102"/>
                </a:cubicBezTo>
                <a:lnTo>
                  <a:pt x="0" y="171024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rgbClr val="CC00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0731" tIns="90731" rIns="90731" bIns="90731" spcCol="1270" anchor="ctr"/>
          <a:lstStyle/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600" b="1">
                <a:solidFill>
                  <a:srgbClr val="CC00FF"/>
                </a:solidFill>
                <a:latin typeface="Tahoma"/>
              </a:rPr>
              <a:t>Monitor </a:t>
            </a:r>
          </a:p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600" b="1">
                <a:solidFill>
                  <a:srgbClr val="CC00FF"/>
                </a:solidFill>
                <a:latin typeface="Tahoma"/>
              </a:rPr>
              <a:t>for recovery</a:t>
            </a:r>
            <a:endParaRPr lang="en-GB" sz="1600" b="1" dirty="0">
              <a:solidFill>
                <a:srgbClr val="CC00FF"/>
              </a:solidFill>
              <a:latin typeface="Tahoma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56D0D41-C92A-4B8B-B17D-2E69190EADD9}"/>
              </a:ext>
            </a:extLst>
          </p:cNvPr>
          <p:cNvSpPr/>
          <p:nvPr/>
        </p:nvSpPr>
        <p:spPr>
          <a:xfrm rot="5980061">
            <a:off x="5321301" y="4805363"/>
            <a:ext cx="727075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728273" y="0"/>
                </a:lnTo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A2E0967C-5C5E-4C22-90B3-3AE6A35C890B}"/>
              </a:ext>
            </a:extLst>
          </p:cNvPr>
          <p:cNvSpPr/>
          <p:nvPr/>
        </p:nvSpPr>
        <p:spPr>
          <a:xfrm>
            <a:off x="2616210" y="4919659"/>
            <a:ext cx="1835150" cy="1008063"/>
          </a:xfrm>
          <a:custGeom>
            <a:avLst/>
            <a:gdLst>
              <a:gd name="connsiteX0" fmla="*/ 0 w 1835993"/>
              <a:gd name="connsiteY0" fmla="*/ 168051 h 1008287"/>
              <a:gd name="connsiteX1" fmla="*/ 168051 w 1835993"/>
              <a:gd name="connsiteY1" fmla="*/ 0 h 1008287"/>
              <a:gd name="connsiteX2" fmla="*/ 1667942 w 1835993"/>
              <a:gd name="connsiteY2" fmla="*/ 0 h 1008287"/>
              <a:gd name="connsiteX3" fmla="*/ 1835993 w 1835993"/>
              <a:gd name="connsiteY3" fmla="*/ 168051 h 1008287"/>
              <a:gd name="connsiteX4" fmla="*/ 1835993 w 1835993"/>
              <a:gd name="connsiteY4" fmla="*/ 840236 h 1008287"/>
              <a:gd name="connsiteX5" fmla="*/ 1667942 w 1835993"/>
              <a:gd name="connsiteY5" fmla="*/ 1008287 h 1008287"/>
              <a:gd name="connsiteX6" fmla="*/ 168051 w 1835993"/>
              <a:gd name="connsiteY6" fmla="*/ 1008287 h 1008287"/>
              <a:gd name="connsiteX7" fmla="*/ 0 w 1835993"/>
              <a:gd name="connsiteY7" fmla="*/ 840236 h 1008287"/>
              <a:gd name="connsiteX8" fmla="*/ 0 w 1835993"/>
              <a:gd name="connsiteY8" fmla="*/ 168051 h 100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5993" h="1008287">
                <a:moveTo>
                  <a:pt x="0" y="168051"/>
                </a:moveTo>
                <a:cubicBezTo>
                  <a:pt x="0" y="75239"/>
                  <a:pt x="75239" y="0"/>
                  <a:pt x="168051" y="0"/>
                </a:cubicBezTo>
                <a:lnTo>
                  <a:pt x="1667942" y="0"/>
                </a:lnTo>
                <a:cubicBezTo>
                  <a:pt x="1760754" y="0"/>
                  <a:pt x="1835993" y="75239"/>
                  <a:pt x="1835993" y="168051"/>
                </a:cubicBezTo>
                <a:lnTo>
                  <a:pt x="1835993" y="840236"/>
                </a:lnTo>
                <a:cubicBezTo>
                  <a:pt x="1835993" y="933048"/>
                  <a:pt x="1760754" y="1008287"/>
                  <a:pt x="1667942" y="1008287"/>
                </a:cubicBezTo>
                <a:lnTo>
                  <a:pt x="168051" y="1008287"/>
                </a:lnTo>
                <a:cubicBezTo>
                  <a:pt x="75239" y="1008287"/>
                  <a:pt x="0" y="933048"/>
                  <a:pt x="0" y="840236"/>
                </a:cubicBezTo>
                <a:lnTo>
                  <a:pt x="0" y="168051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rgbClr val="66FF33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9861" tIns="89861" rIns="89861" bIns="89861" spcCol="1270" anchor="ctr"/>
          <a:lstStyle/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600" b="1" dirty="0">
                <a:solidFill>
                  <a:srgbClr val="92D050"/>
                </a:solidFill>
                <a:latin typeface="Tahoma"/>
              </a:rPr>
              <a:t>Rehabilitation during delirium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B37B660E-87E9-43EF-B006-F3DAFC898C07}"/>
              </a:ext>
            </a:extLst>
          </p:cNvPr>
          <p:cNvSpPr/>
          <p:nvPr/>
        </p:nvSpPr>
        <p:spPr>
          <a:xfrm rot="19653118">
            <a:off x="7435850" y="2230438"/>
            <a:ext cx="776288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776280" y="0"/>
                </a:lnTo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51E9E963-389B-4416-90C7-62A5E6851054}"/>
              </a:ext>
            </a:extLst>
          </p:cNvPr>
          <p:cNvSpPr/>
          <p:nvPr/>
        </p:nvSpPr>
        <p:spPr>
          <a:xfrm>
            <a:off x="7577485" y="4815574"/>
            <a:ext cx="2389870" cy="1003300"/>
          </a:xfrm>
          <a:custGeom>
            <a:avLst/>
            <a:gdLst>
              <a:gd name="connsiteX0" fmla="*/ 0 w 2241947"/>
              <a:gd name="connsiteY0" fmla="*/ 167375 h 1004232"/>
              <a:gd name="connsiteX1" fmla="*/ 167375 w 2241947"/>
              <a:gd name="connsiteY1" fmla="*/ 0 h 1004232"/>
              <a:gd name="connsiteX2" fmla="*/ 2074572 w 2241947"/>
              <a:gd name="connsiteY2" fmla="*/ 0 h 1004232"/>
              <a:gd name="connsiteX3" fmla="*/ 2241947 w 2241947"/>
              <a:gd name="connsiteY3" fmla="*/ 167375 h 1004232"/>
              <a:gd name="connsiteX4" fmla="*/ 2241947 w 2241947"/>
              <a:gd name="connsiteY4" fmla="*/ 836857 h 1004232"/>
              <a:gd name="connsiteX5" fmla="*/ 2074572 w 2241947"/>
              <a:gd name="connsiteY5" fmla="*/ 1004232 h 1004232"/>
              <a:gd name="connsiteX6" fmla="*/ 167375 w 2241947"/>
              <a:gd name="connsiteY6" fmla="*/ 1004232 h 1004232"/>
              <a:gd name="connsiteX7" fmla="*/ 0 w 2241947"/>
              <a:gd name="connsiteY7" fmla="*/ 836857 h 1004232"/>
              <a:gd name="connsiteX8" fmla="*/ 0 w 2241947"/>
              <a:gd name="connsiteY8" fmla="*/ 167375 h 100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1947" h="1004232">
                <a:moveTo>
                  <a:pt x="0" y="167375"/>
                </a:moveTo>
                <a:cubicBezTo>
                  <a:pt x="0" y="74936"/>
                  <a:pt x="74936" y="0"/>
                  <a:pt x="167375" y="0"/>
                </a:cubicBezTo>
                <a:lnTo>
                  <a:pt x="2074572" y="0"/>
                </a:lnTo>
                <a:cubicBezTo>
                  <a:pt x="2167011" y="0"/>
                  <a:pt x="2241947" y="74936"/>
                  <a:pt x="2241947" y="167375"/>
                </a:cubicBezTo>
                <a:lnTo>
                  <a:pt x="2241947" y="836857"/>
                </a:lnTo>
                <a:cubicBezTo>
                  <a:pt x="2241947" y="929296"/>
                  <a:pt x="2167011" y="1004232"/>
                  <a:pt x="2074572" y="1004232"/>
                </a:cubicBezTo>
                <a:lnTo>
                  <a:pt x="167375" y="1004232"/>
                </a:lnTo>
                <a:cubicBezTo>
                  <a:pt x="74936" y="1004232"/>
                  <a:pt x="0" y="929296"/>
                  <a:pt x="0" y="836857"/>
                </a:cubicBezTo>
                <a:lnTo>
                  <a:pt x="0" y="167375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rgbClr val="FFFF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9663" tIns="89663" rIns="89663" bIns="89663" spcCol="1270" anchor="ctr"/>
          <a:lstStyle/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600" b="1" dirty="0">
                <a:solidFill>
                  <a:srgbClr val="FFFF00"/>
                </a:solidFill>
                <a:latin typeface="Tahoma"/>
              </a:rPr>
              <a:t>Communicate with patient &amp; carers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1D004CBB-B5E8-4196-AB1F-206D66F757B2}"/>
              </a:ext>
            </a:extLst>
          </p:cNvPr>
          <p:cNvSpPr/>
          <p:nvPr/>
        </p:nvSpPr>
        <p:spPr>
          <a:xfrm>
            <a:off x="2028769" y="2909602"/>
            <a:ext cx="1722638" cy="1416473"/>
          </a:xfrm>
          <a:custGeom>
            <a:avLst/>
            <a:gdLst>
              <a:gd name="connsiteX0" fmla="*/ 0 w 1954794"/>
              <a:gd name="connsiteY0" fmla="*/ 166903 h 1001396"/>
              <a:gd name="connsiteX1" fmla="*/ 166903 w 1954794"/>
              <a:gd name="connsiteY1" fmla="*/ 0 h 1001396"/>
              <a:gd name="connsiteX2" fmla="*/ 1787891 w 1954794"/>
              <a:gd name="connsiteY2" fmla="*/ 0 h 1001396"/>
              <a:gd name="connsiteX3" fmla="*/ 1954794 w 1954794"/>
              <a:gd name="connsiteY3" fmla="*/ 166903 h 1001396"/>
              <a:gd name="connsiteX4" fmla="*/ 1954794 w 1954794"/>
              <a:gd name="connsiteY4" fmla="*/ 834493 h 1001396"/>
              <a:gd name="connsiteX5" fmla="*/ 1787891 w 1954794"/>
              <a:gd name="connsiteY5" fmla="*/ 1001396 h 1001396"/>
              <a:gd name="connsiteX6" fmla="*/ 166903 w 1954794"/>
              <a:gd name="connsiteY6" fmla="*/ 1001396 h 1001396"/>
              <a:gd name="connsiteX7" fmla="*/ 0 w 1954794"/>
              <a:gd name="connsiteY7" fmla="*/ 834493 h 1001396"/>
              <a:gd name="connsiteX8" fmla="*/ 0 w 1954794"/>
              <a:gd name="connsiteY8" fmla="*/ 166903 h 100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4794" h="1001396">
                <a:moveTo>
                  <a:pt x="0" y="166903"/>
                </a:moveTo>
                <a:cubicBezTo>
                  <a:pt x="0" y="74725"/>
                  <a:pt x="74725" y="0"/>
                  <a:pt x="166903" y="0"/>
                </a:cubicBezTo>
                <a:lnTo>
                  <a:pt x="1787891" y="0"/>
                </a:lnTo>
                <a:cubicBezTo>
                  <a:pt x="1880069" y="0"/>
                  <a:pt x="1954794" y="74725"/>
                  <a:pt x="1954794" y="166903"/>
                </a:cubicBezTo>
                <a:lnTo>
                  <a:pt x="1954794" y="834493"/>
                </a:lnTo>
                <a:cubicBezTo>
                  <a:pt x="1954794" y="926671"/>
                  <a:pt x="1880069" y="1001396"/>
                  <a:pt x="1787891" y="1001396"/>
                </a:cubicBezTo>
                <a:lnTo>
                  <a:pt x="166903" y="1001396"/>
                </a:lnTo>
                <a:cubicBezTo>
                  <a:pt x="74725" y="1001396"/>
                  <a:pt x="0" y="926671"/>
                  <a:pt x="0" y="834493"/>
                </a:cubicBezTo>
                <a:lnTo>
                  <a:pt x="0" y="166903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rgbClr val="FFCC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9524" tIns="89524" rIns="89524" bIns="89524" spcCol="1270" anchor="ctr"/>
          <a:lstStyle/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600" b="1" dirty="0">
                <a:solidFill>
                  <a:srgbClr val="730000">
                    <a:lumMod val="20000"/>
                    <a:lumOff val="80000"/>
                  </a:srgbClr>
                </a:solidFill>
                <a:latin typeface="Tahoma"/>
              </a:rPr>
              <a:t>Consider dementia</a:t>
            </a:r>
          </a:p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600" b="1" dirty="0">
                <a:solidFill>
                  <a:srgbClr val="730000">
                    <a:lumMod val="20000"/>
                    <a:lumOff val="80000"/>
                  </a:srgbClr>
                </a:solidFill>
                <a:latin typeface="Tahoma"/>
              </a:rPr>
              <a:t>Consider follow-up</a:t>
            </a:r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EE3A8839-085E-4EB1-9BE5-E9DD7AEAA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702" y="6553003"/>
            <a:ext cx="5684838" cy="46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lnSpc>
                <a:spcPct val="150000"/>
              </a:lnSpc>
              <a:buClr>
                <a:schemeClr val="accent1"/>
              </a:buClr>
              <a:defRPr sz="2000" b="1">
                <a:solidFill>
                  <a:srgbClr val="FFFFFF"/>
                </a:solidFill>
                <a:latin typeface="Tahoma" panose="020B0604030504040204" pitchFamily="34" charset="0"/>
              </a:defRPr>
            </a:lvl1pPr>
            <a:lvl2pPr marL="431800" indent="-21590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47700" indent="-2159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863600" indent="-2159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079500" indent="-2159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536700" indent="-2159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993900" indent="-2159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51100" indent="-2159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08300" indent="-2159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sz="1400" dirty="0">
                <a:solidFill>
                  <a:srgbClr val="FFFF00"/>
                </a:solidFill>
                <a:latin typeface="Lucida Bright" panose="02040602050505020304" pitchFamily="18" charset="0"/>
              </a:rPr>
              <a:t>Adapted from SIGN Guideline on Delirium (Scotland), 2019</a:t>
            </a:r>
          </a:p>
        </p:txBody>
      </p:sp>
    </p:spTree>
    <p:extLst>
      <p:ext uri="{BB962C8B-B14F-4D97-AF65-F5344CB8AC3E}">
        <p14:creationId xmlns:p14="http://schemas.microsoft.com/office/powerpoint/2010/main" val="19268985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247BAE7-FFA0-42F8-F117-644E10DCB189}"/>
              </a:ext>
            </a:extLst>
          </p:cNvPr>
          <p:cNvCxnSpPr>
            <a:cxnSpLocks/>
          </p:cNvCxnSpPr>
          <p:nvPr/>
        </p:nvCxnSpPr>
        <p:spPr>
          <a:xfrm flipV="1">
            <a:off x="1610071" y="4570208"/>
            <a:ext cx="1031763" cy="72002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4">
            <a:extLst>
              <a:ext uri="{FF2B5EF4-FFF2-40B4-BE49-F238E27FC236}">
                <a16:creationId xmlns:a16="http://schemas.microsoft.com/office/drawing/2014/main" id="{0472FA0F-CB35-42D8-A42B-A95BDDC49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853" y="310225"/>
            <a:ext cx="11579772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Clr>
                <a:srgbClr val="FFFFFF"/>
              </a:buClr>
              <a:buFontTx/>
              <a:buNone/>
              <a:defRPr/>
            </a:pPr>
            <a:r>
              <a:rPr lang="en-GB" sz="3200" b="1" dirty="0">
                <a:solidFill>
                  <a:srgbClr val="FFFF00"/>
                </a:solidFill>
                <a:latin typeface="Lucida Bright" panose="02040602050505020304" pitchFamily="18" charset="0"/>
              </a:rPr>
              <a:t>What are the potential goals of delirium treatment?</a:t>
            </a:r>
          </a:p>
        </p:txBody>
      </p:sp>
      <p:sp>
        <p:nvSpPr>
          <p:cNvPr id="29701" name="TextBox 8"/>
          <p:cNvSpPr txBox="1">
            <a:spLocks noChangeArrowheads="1"/>
          </p:cNvSpPr>
          <p:nvPr/>
        </p:nvSpPr>
        <p:spPr bwMode="auto">
          <a:xfrm>
            <a:off x="5844368" y="2439890"/>
            <a:ext cx="2413000" cy="830997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5000000000000000000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latin typeface="Lucida Bright" panose="02040602050505020304" pitchFamily="18" charset="0"/>
              </a:rPr>
              <a:t>Acute cognitive change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latin typeface="Lucida Bright" panose="02040602050505020304" pitchFamily="18" charset="0"/>
              </a:rPr>
              <a:t>Drowsiness, hyperarousal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latin typeface="Lucida Bright" panose="02040602050505020304" pitchFamily="18" charset="0"/>
              </a:rPr>
              <a:t>Hallucinations &amp; delusions</a:t>
            </a:r>
            <a:endParaRPr lang="en-GB" altLang="en-US" sz="12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FFFFFF"/>
                </a:solidFill>
                <a:latin typeface="Lucida Bright" panose="02040602050505020304" pitchFamily="18" charset="0"/>
              </a:rPr>
              <a:t>Other (mood, etc.)</a:t>
            </a:r>
          </a:p>
        </p:txBody>
      </p:sp>
      <p:sp>
        <p:nvSpPr>
          <p:cNvPr id="29702" name="TextBox 9"/>
          <p:cNvSpPr txBox="1">
            <a:spLocks noChangeArrowheads="1"/>
          </p:cNvSpPr>
          <p:nvPr/>
        </p:nvSpPr>
        <p:spPr bwMode="auto">
          <a:xfrm>
            <a:off x="2204720" y="2604140"/>
            <a:ext cx="27474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5000000000000000000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00FFFF"/>
                </a:solidFill>
                <a:latin typeface="Lucida Bright" panose="02040602050505020304" pitchFamily="18" charset="0"/>
              </a:rPr>
              <a:t>Acute brain injury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00FFFF"/>
                </a:solidFill>
                <a:latin typeface="Lucida Bright" panose="02040602050505020304" pitchFamily="18" charset="0"/>
              </a:rPr>
              <a:t>(NB interaction with possible neurodegenerative pathology)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1603586" y="3411175"/>
            <a:ext cx="1058334" cy="508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  <a:endCxn id="29701" idx="1"/>
          </p:cNvCxnSpPr>
          <p:nvPr/>
        </p:nvCxnSpPr>
        <p:spPr>
          <a:xfrm flipV="1">
            <a:off x="4442199" y="2855389"/>
            <a:ext cx="1402169" cy="7068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F680FCB-A905-2565-43EE-E9E2B1221231}"/>
              </a:ext>
            </a:extLst>
          </p:cNvPr>
          <p:cNvCxnSpPr>
            <a:cxnSpLocks/>
          </p:cNvCxnSpPr>
          <p:nvPr/>
        </p:nvCxnSpPr>
        <p:spPr>
          <a:xfrm>
            <a:off x="4367953" y="4150581"/>
            <a:ext cx="149436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2E09A73-B1E6-BA81-70E0-CF6BC8C8A12F}"/>
              </a:ext>
            </a:extLst>
          </p:cNvPr>
          <p:cNvSpPr txBox="1"/>
          <p:nvPr/>
        </p:nvSpPr>
        <p:spPr>
          <a:xfrm>
            <a:off x="769800" y="2462549"/>
            <a:ext cx="10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FFFF"/>
                </a:solidFill>
                <a:latin typeface="Lucida Bright" panose="02040602050505020304" pitchFamily="18" charset="0"/>
              </a:rPr>
              <a:t>Triggers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9FE77B-AFF8-E15A-5B51-D55E646C83FB}"/>
              </a:ext>
            </a:extLst>
          </p:cNvPr>
          <p:cNvSpPr txBox="1"/>
          <p:nvPr/>
        </p:nvSpPr>
        <p:spPr>
          <a:xfrm>
            <a:off x="8775700" y="2883153"/>
            <a:ext cx="3416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FFFF"/>
                </a:solidFill>
                <a:latin typeface="Lucida Bright" panose="02040602050505020304" pitchFamily="18" charset="0"/>
              </a:rPr>
              <a:t>Longer-term outcomes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E8CF9CF3-7D43-7AD3-8EF2-405870B0A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8087" y="3821552"/>
            <a:ext cx="2413000" cy="646331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5000000000000000000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latin typeface="Lucida Bright" panose="02040602050505020304" pitchFamily="18" charset="0"/>
              </a:rPr>
              <a:t>Distress</a:t>
            </a:r>
            <a:endParaRPr lang="en-GB" altLang="en-US" sz="12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FFFFFF"/>
                </a:solidFill>
                <a:latin typeface="Lucida Bright" panose="02040602050505020304" pitchFamily="18" charset="0"/>
              </a:rPr>
              <a:t>Disorientation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FFFFFF"/>
                </a:solidFill>
                <a:latin typeface="Lucida Bright" panose="02040602050505020304" pitchFamily="18" charset="0"/>
              </a:rPr>
              <a:t>Etc.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5EC8A1-5F55-F93C-7865-F017CCD6CF4B}"/>
              </a:ext>
            </a:extLst>
          </p:cNvPr>
          <p:cNvSpPr txBox="1"/>
          <p:nvPr/>
        </p:nvSpPr>
        <p:spPr>
          <a:xfrm>
            <a:off x="6144458" y="3560939"/>
            <a:ext cx="2040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FFFF"/>
                </a:solidFill>
                <a:latin typeface="Lucida Bright" panose="02040602050505020304" pitchFamily="18" charset="0"/>
              </a:rPr>
              <a:t>Patient experience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722706F-D77C-99FE-2070-98050594CB80}"/>
              </a:ext>
            </a:extLst>
          </p:cNvPr>
          <p:cNvCxnSpPr>
            <a:cxnSpLocks/>
          </p:cNvCxnSpPr>
          <p:nvPr/>
        </p:nvCxnSpPr>
        <p:spPr>
          <a:xfrm>
            <a:off x="4372187" y="4755947"/>
            <a:ext cx="1536699" cy="83116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8">
            <a:extLst>
              <a:ext uri="{FF2B5EF4-FFF2-40B4-BE49-F238E27FC236}">
                <a16:creationId xmlns:a16="http://schemas.microsoft.com/office/drawing/2014/main" id="{8AB3532A-3F41-97FC-2268-128BF3B38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6133" y="4970414"/>
            <a:ext cx="2413000" cy="1200329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5000000000000000000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latin typeface="Lucida Bright" panose="02040602050505020304" pitchFamily="18" charset="0"/>
              </a:rPr>
              <a:t>Immobility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latin typeface="Lucida Bright" panose="02040602050505020304" pitchFamily="18" charset="0"/>
              </a:rPr>
              <a:t>Falls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FFFFFF"/>
                </a:solidFill>
                <a:latin typeface="Lucida Bright" panose="02040602050505020304" pitchFamily="18" charset="0"/>
              </a:rPr>
              <a:t>Pneumonia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FFFFFF"/>
                </a:solidFill>
                <a:latin typeface="Lucida Bright" panose="02040602050505020304" pitchFamily="18" charset="0"/>
                <a:sym typeface="Wingdings 3" panose="05040102010807070707" pitchFamily="18" charset="2"/>
              </a:rPr>
              <a:t> ADLs</a:t>
            </a:r>
            <a:endParaRPr lang="en-GB" altLang="en-US" sz="12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FFFFFF"/>
                </a:solidFill>
                <a:latin typeface="Lucida Bright" panose="02040602050505020304" pitchFamily="18" charset="0"/>
              </a:rPr>
              <a:t>Mortality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FFFFFF"/>
                </a:solidFill>
                <a:latin typeface="Lucida Bright" panose="02040602050505020304" pitchFamily="18" charset="0"/>
              </a:rPr>
              <a:t>LOS</a:t>
            </a:r>
          </a:p>
        </p:txBody>
      </p:sp>
      <p:sp>
        <p:nvSpPr>
          <p:cNvPr id="29696" name="TextBox 29695">
            <a:extLst>
              <a:ext uri="{FF2B5EF4-FFF2-40B4-BE49-F238E27FC236}">
                <a16:creationId xmlns:a16="http://schemas.microsoft.com/office/drawing/2014/main" id="{6C267DDA-D090-2686-A6DC-C6EEAE9768F7}"/>
              </a:ext>
            </a:extLst>
          </p:cNvPr>
          <p:cNvSpPr txBox="1"/>
          <p:nvPr/>
        </p:nvSpPr>
        <p:spPr>
          <a:xfrm>
            <a:off x="6002560" y="4692552"/>
            <a:ext cx="2501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FFFF"/>
                </a:solidFill>
                <a:latin typeface="Lucida Bright" panose="02040602050505020304" pitchFamily="18" charset="0"/>
              </a:rPr>
              <a:t>Short-term complications</a:t>
            </a: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29" y="3282715"/>
            <a:ext cx="1829291" cy="182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697" name="Straight Arrow Connector 29696">
            <a:extLst>
              <a:ext uri="{FF2B5EF4-FFF2-40B4-BE49-F238E27FC236}">
                <a16:creationId xmlns:a16="http://schemas.microsoft.com/office/drawing/2014/main" id="{0D556CBE-CA87-FC02-B130-7F6BA3EAC422}"/>
              </a:ext>
            </a:extLst>
          </p:cNvPr>
          <p:cNvCxnSpPr>
            <a:cxnSpLocks/>
          </p:cNvCxnSpPr>
          <p:nvPr/>
        </p:nvCxnSpPr>
        <p:spPr>
          <a:xfrm>
            <a:off x="8469745" y="3241964"/>
            <a:ext cx="518077" cy="23238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3" name="TextBox 8">
            <a:extLst>
              <a:ext uri="{FF2B5EF4-FFF2-40B4-BE49-F238E27FC236}">
                <a16:creationId xmlns:a16="http://schemas.microsoft.com/office/drawing/2014/main" id="{03CDA815-D208-1273-E6BA-A06AD1DE9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8637" y="3193030"/>
            <a:ext cx="2816157" cy="1938992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5000000000000000000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GB" altLang="en-US" sz="1200" dirty="0">
                <a:solidFill>
                  <a:srgbClr val="FFFFFF"/>
                </a:solidFill>
                <a:latin typeface="Lucida Bright" panose="02040602050505020304" pitchFamily="18" charset="0"/>
                <a:sym typeface="Wingdings 3" panose="05040102010807070707" pitchFamily="18" charset="2"/>
              </a:rPr>
              <a:t> ADLs</a:t>
            </a:r>
            <a:endParaRPr lang="en-GB" altLang="en-US" sz="1200" dirty="0">
              <a:latin typeface="Lucida Bright" panose="020406020505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latin typeface="Lucida Bright" panose="02040602050505020304" pitchFamily="18" charset="0"/>
              </a:rPr>
              <a:t>New institutionalisation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FFFFFF"/>
                </a:solidFill>
                <a:latin typeface="Lucida Bright" panose="02040602050505020304" pitchFamily="18" charset="0"/>
              </a:rPr>
              <a:t>Frailty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FFFFFF"/>
                </a:solidFill>
                <a:latin typeface="Lucida Bright" panose="02040602050505020304" pitchFamily="18" charset="0"/>
              </a:rPr>
              <a:t>Acceleration of dementia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FFFFFF"/>
                </a:solidFill>
                <a:latin typeface="Lucida Bright" panose="02040602050505020304" pitchFamily="18" charset="0"/>
              </a:rPr>
              <a:t>New cognitive impairment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FFFFFF"/>
                </a:solidFill>
                <a:latin typeface="Lucida Bright" panose="02040602050505020304" pitchFamily="18" charset="0"/>
              </a:rPr>
              <a:t>New dementia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FFFFFF"/>
                </a:solidFill>
                <a:latin typeface="Lucida Bright" panose="02040602050505020304" pitchFamily="18" charset="0"/>
              </a:rPr>
              <a:t>Post-traumatic stress symptoms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FFFFFF"/>
                </a:solidFill>
                <a:latin typeface="Lucida Bright" panose="02040602050505020304" pitchFamily="18" charset="0"/>
              </a:rPr>
              <a:t>Anxiety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FFFFFF"/>
                </a:solidFill>
                <a:latin typeface="Lucida Bright" panose="02040602050505020304" pitchFamily="18" charset="0"/>
              </a:rPr>
              <a:t>Depression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FFFFFF"/>
                </a:solidFill>
                <a:latin typeface="Lucida Bright" panose="02040602050505020304" pitchFamily="18" charset="0"/>
              </a:rPr>
              <a:t>Loss of confidence</a:t>
            </a:r>
          </a:p>
        </p:txBody>
      </p:sp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265853" y="2774550"/>
            <a:ext cx="1846384" cy="10156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5000000000000000000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latin typeface="Lucida Bright" panose="02040602050505020304" pitchFamily="18" charset="0"/>
              </a:rPr>
              <a:t>Acute illness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latin typeface="Lucida Bright" panose="02040602050505020304" pitchFamily="18" charset="0"/>
              </a:rPr>
              <a:t>Trauma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latin typeface="Lucida Bright" panose="02040602050505020304" pitchFamily="18" charset="0"/>
              </a:rPr>
              <a:t>Surgery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latin typeface="Lucida Bright" panose="02040602050505020304" pitchFamily="18" charset="0"/>
              </a:rPr>
              <a:t>Drugs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latin typeface="Lucida Bright" panose="02040602050505020304" pitchFamily="18" charset="0"/>
              </a:rPr>
              <a:t>Psychological stress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269E90-0AE2-64BE-9BF1-5FB34861E674}"/>
              </a:ext>
            </a:extLst>
          </p:cNvPr>
          <p:cNvSpPr txBox="1"/>
          <p:nvPr/>
        </p:nvSpPr>
        <p:spPr>
          <a:xfrm>
            <a:off x="6185930" y="2160014"/>
            <a:ext cx="2040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FFFF"/>
                </a:solidFill>
                <a:latin typeface="Lucida Bright" panose="02040602050505020304" pitchFamily="18" charset="0"/>
              </a:rPr>
              <a:t>Core delirium features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D980E1A-947E-7F45-5DEE-FB2608E1F134}"/>
              </a:ext>
            </a:extLst>
          </p:cNvPr>
          <p:cNvCxnSpPr>
            <a:cxnSpLocks/>
          </p:cNvCxnSpPr>
          <p:nvPr/>
        </p:nvCxnSpPr>
        <p:spPr>
          <a:xfrm flipV="1">
            <a:off x="8487721" y="4828365"/>
            <a:ext cx="500101" cy="23144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B801E0B-B64B-51E1-8642-4136CAA9BA9F}"/>
              </a:ext>
            </a:extLst>
          </p:cNvPr>
          <p:cNvCxnSpPr>
            <a:cxnSpLocks/>
          </p:cNvCxnSpPr>
          <p:nvPr/>
        </p:nvCxnSpPr>
        <p:spPr>
          <a:xfrm>
            <a:off x="8486661" y="4114420"/>
            <a:ext cx="52192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467F83E-F34D-26D3-6DA6-0E232337402F}"/>
              </a:ext>
            </a:extLst>
          </p:cNvPr>
          <p:cNvSpPr txBox="1"/>
          <p:nvPr/>
        </p:nvSpPr>
        <p:spPr>
          <a:xfrm>
            <a:off x="601188" y="4249196"/>
            <a:ext cx="1126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FFFF"/>
                </a:solidFill>
                <a:latin typeface="Lucida Bright" panose="02040602050505020304" pitchFamily="18" charset="0"/>
              </a:rPr>
              <a:t>Trigger-associated insults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9533D38A-AB43-6139-AA82-1EBC05E0A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45" y="4868553"/>
            <a:ext cx="1846385" cy="10156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5000000000000000000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latin typeface="Lucida Bright" panose="02040602050505020304" pitchFamily="18" charset="0"/>
              </a:rPr>
              <a:t>Hypotension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latin typeface="Lucida Bright" panose="02040602050505020304" pitchFamily="18" charset="0"/>
              </a:rPr>
              <a:t>Hypoxia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latin typeface="Lucida Bright" panose="02040602050505020304" pitchFamily="18" charset="0"/>
              </a:rPr>
              <a:t>Dehydration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latin typeface="Lucida Bright" panose="02040602050505020304" pitchFamily="18" charset="0"/>
              </a:rPr>
              <a:t>Malnourishment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latin typeface="Lucida Bright" panose="02040602050505020304" pitchFamily="18" charset="0"/>
              </a:rPr>
              <a:t>Inflammation</a:t>
            </a:r>
          </a:p>
        </p:txBody>
      </p:sp>
    </p:spTree>
    <p:extLst>
      <p:ext uri="{BB962C8B-B14F-4D97-AF65-F5344CB8AC3E}">
        <p14:creationId xmlns:p14="http://schemas.microsoft.com/office/powerpoint/2010/main" val="2081174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1747684" y="2558846"/>
            <a:ext cx="8244348" cy="1314226"/>
          </a:xfrm>
          <a:prstGeom prst="rect">
            <a:avLst/>
          </a:prstGeom>
          <a:solidFill>
            <a:srgbClr val="00003A"/>
          </a:soli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square" lIns="378000" tIns="144000" rIns="378000" bIns="226800" anchor="ctr">
            <a:no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Tx/>
              <a:buFont typeface="Monotype Sorts" panose="020B0604020202020204" charset="2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1122717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1"/>
          <a:stretch>
            <a:fillRect/>
          </a:stretch>
        </p:blipFill>
        <p:spPr bwMode="auto">
          <a:xfrm>
            <a:off x="535223" y="1305232"/>
            <a:ext cx="11035307" cy="420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3408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extBox 4099">
            <a:extLst>
              <a:ext uri="{FF2B5EF4-FFF2-40B4-BE49-F238E27FC236}">
                <a16:creationId xmlns:a16="http://schemas.microsoft.com/office/drawing/2014/main" id="{B0286150-B6C0-4868-A779-35D63403E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08" y="328825"/>
            <a:ext cx="119972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GB" altLang="en-US" sz="3600" dirty="0">
                <a:solidFill>
                  <a:srgbClr val="FFFF00"/>
                </a:solidFill>
                <a:latin typeface="Lucida Bright" panose="02040602050505020304" pitchFamily="18" charset="0"/>
              </a:rPr>
              <a:t>Speaking therapeutically to a person with delirium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-22120" y="1318680"/>
            <a:ext cx="1221412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331289" y="1780498"/>
            <a:ext cx="12278573" cy="543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2">
              <a:spcBef>
                <a:spcPct val="0"/>
              </a:spcBef>
              <a:spcAft>
                <a:spcPts val="600"/>
              </a:spcAft>
              <a:buClr>
                <a:srgbClr val="00FFFF"/>
              </a:buClr>
              <a:buFontTx/>
              <a:buNone/>
            </a:pPr>
            <a:r>
              <a:rPr lang="en-GB" altLang="en-US" b="1" dirty="0">
                <a:solidFill>
                  <a:srgbClr val="FFFFFF"/>
                </a:solidFill>
                <a:latin typeface="Lucida Bright" panose="02040602050505020304" pitchFamily="18" charset="0"/>
              </a:rPr>
              <a:t>Multiple accounts from people with delirium: 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Clr>
                <a:srgbClr val="00FFFF"/>
              </a:buClr>
              <a:buFontTx/>
              <a:buNone/>
            </a:pPr>
            <a:r>
              <a:rPr lang="en-GB" altLang="en-US" sz="2000" dirty="0">
                <a:solidFill>
                  <a:srgbClr val="FFFFFF"/>
                </a:solidFill>
                <a:latin typeface="Lucida Bright" panose="02040602050505020304" pitchFamily="18" charset="0"/>
              </a:rPr>
              <a:t>	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Clr>
                <a:srgbClr val="00FFFF"/>
              </a:buClr>
              <a:buFontTx/>
              <a:buNone/>
            </a:pPr>
            <a:r>
              <a:rPr lang="en-GB" altLang="en-US" sz="1800" dirty="0">
                <a:solidFill>
                  <a:srgbClr val="00FFFF"/>
                </a:solidFill>
                <a:latin typeface="Lucida Bright" panose="02040602050505020304" pitchFamily="18" charset="0"/>
              </a:rPr>
              <a:t>	Wide range in the way staff speak to them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Clr>
                <a:srgbClr val="00FFFF"/>
              </a:buClr>
              <a:buFontTx/>
              <a:buNone/>
            </a:pPr>
            <a:endParaRPr lang="en-GB" altLang="en-US" sz="1800" dirty="0">
              <a:solidFill>
                <a:srgbClr val="00FFFF"/>
              </a:solidFill>
              <a:latin typeface="Lucida Bright" panose="02040602050505020304" pitchFamily="18" charset="0"/>
            </a:endParaRPr>
          </a:p>
          <a:p>
            <a:pPr lvl="2">
              <a:spcBef>
                <a:spcPct val="0"/>
              </a:spcBef>
              <a:spcAft>
                <a:spcPts val="600"/>
              </a:spcAft>
              <a:buClr>
                <a:srgbClr val="00FFFF"/>
              </a:buClr>
              <a:buFontTx/>
              <a:buNone/>
            </a:pPr>
            <a:r>
              <a:rPr lang="en-GB" altLang="en-US" sz="1800" dirty="0">
                <a:solidFill>
                  <a:srgbClr val="00FFFF"/>
                </a:solidFill>
                <a:latin typeface="Lucida Bright" panose="02040602050505020304" pitchFamily="18" charset="0"/>
              </a:rPr>
              <a:t>	Unhelpful: silence, terse info, speaking about them with others, no introduction, doing things like taking </a:t>
            </a:r>
            <a:r>
              <a:rPr lang="en-GB" altLang="en-US" sz="1800">
                <a:solidFill>
                  <a:srgbClr val="00FFFF"/>
                </a:solidFill>
                <a:latin typeface="Lucida Bright" panose="02040602050505020304" pitchFamily="18" charset="0"/>
              </a:rPr>
              <a:t>blood without </a:t>
            </a:r>
            <a:r>
              <a:rPr lang="en-GB" altLang="en-US" sz="1800" dirty="0">
                <a:solidFill>
                  <a:srgbClr val="00FFFF"/>
                </a:solidFill>
                <a:latin typeface="Lucida Bright" panose="02040602050505020304" pitchFamily="18" charset="0"/>
              </a:rPr>
              <a:t>explaining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Clr>
                <a:srgbClr val="00FFFF"/>
              </a:buClr>
              <a:buFontTx/>
              <a:buNone/>
            </a:pPr>
            <a:endParaRPr lang="en-GB" altLang="en-US" sz="1800" dirty="0">
              <a:solidFill>
                <a:srgbClr val="00FFFF"/>
              </a:solidFill>
              <a:latin typeface="Lucida Bright" panose="02040602050505020304" pitchFamily="18" charset="0"/>
            </a:endParaRPr>
          </a:p>
          <a:p>
            <a:pPr lvl="2">
              <a:spcBef>
                <a:spcPct val="0"/>
              </a:spcBef>
              <a:spcAft>
                <a:spcPts val="600"/>
              </a:spcAft>
              <a:buClr>
                <a:srgbClr val="00FFFF"/>
              </a:buClr>
              <a:buFontTx/>
              <a:buNone/>
            </a:pPr>
            <a:r>
              <a:rPr lang="en-GB" altLang="en-US" sz="1800" dirty="0">
                <a:solidFill>
                  <a:srgbClr val="00FFFF"/>
                </a:solidFill>
                <a:latin typeface="Lucida Bright" panose="02040602050505020304" pitchFamily="18" charset="0"/>
              </a:rPr>
              <a:t>	Helpful: friendly, warm, encouraging, reassuring, introducing self, providing </a:t>
            </a:r>
            <a:r>
              <a:rPr lang="en-GB" altLang="en-US" sz="1800">
                <a:solidFill>
                  <a:srgbClr val="00FFFF"/>
                </a:solidFill>
                <a:latin typeface="Lucida Bright" panose="02040602050505020304" pitchFamily="18" charset="0"/>
              </a:rPr>
              <a:t>clear explanations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Clr>
                <a:srgbClr val="00FFFF"/>
              </a:buClr>
              <a:buFontTx/>
              <a:buNone/>
            </a:pPr>
            <a:endParaRPr lang="en-GB" altLang="en-US" sz="1800">
              <a:solidFill>
                <a:srgbClr val="00FFFF"/>
              </a:solidFill>
              <a:latin typeface="Lucida Bright" panose="02040602050505020304" pitchFamily="18" charset="0"/>
            </a:endParaRPr>
          </a:p>
          <a:p>
            <a:pPr lvl="2">
              <a:spcBef>
                <a:spcPct val="0"/>
              </a:spcBef>
              <a:spcAft>
                <a:spcPts val="600"/>
              </a:spcAft>
              <a:buClr>
                <a:srgbClr val="00FFFF"/>
              </a:buClr>
              <a:buFontTx/>
              <a:buNone/>
            </a:pPr>
            <a:endParaRPr lang="en-GB" altLang="en-US" sz="1800" dirty="0">
              <a:solidFill>
                <a:srgbClr val="00FFFF"/>
              </a:solidFill>
              <a:latin typeface="Lucida Bright" panose="02040602050505020304" pitchFamily="18" charset="0"/>
            </a:endParaRPr>
          </a:p>
          <a:p>
            <a:pPr lvl="2" algn="ctr">
              <a:spcBef>
                <a:spcPct val="0"/>
              </a:spcBef>
              <a:spcAft>
                <a:spcPts val="600"/>
              </a:spcAft>
              <a:buClr>
                <a:srgbClr val="00FFFF"/>
              </a:buClr>
              <a:buFontTx/>
              <a:buNone/>
            </a:pPr>
            <a:r>
              <a:rPr lang="en-GB" altLang="en-US" sz="1800" b="1" i="1">
                <a:solidFill>
                  <a:srgbClr val="66FF33"/>
                </a:solidFill>
                <a:latin typeface="Lucida Bright" panose="02040602050505020304" pitchFamily="18" charset="0"/>
              </a:rPr>
              <a:t>Patient:</a:t>
            </a:r>
            <a:r>
              <a:rPr lang="en-GB" altLang="en-US" sz="1800" b="1" i="1" dirty="0">
                <a:solidFill>
                  <a:srgbClr val="66FF33"/>
                </a:solidFill>
                <a:latin typeface="Lucida Bright" panose="02040602050505020304" pitchFamily="18" charset="0"/>
              </a:rPr>
              <a:t>	“You can’t be too orientated.”</a:t>
            </a:r>
          </a:p>
          <a:p>
            <a:pPr lvl="2" algn="ctr">
              <a:spcBef>
                <a:spcPct val="0"/>
              </a:spcBef>
              <a:spcAft>
                <a:spcPts val="600"/>
              </a:spcAft>
              <a:buClr>
                <a:srgbClr val="00FFFF"/>
              </a:buClr>
              <a:buFontTx/>
              <a:buNone/>
            </a:pPr>
            <a:endParaRPr lang="en-GB" altLang="en-US" sz="1800" b="1" dirty="0">
              <a:solidFill>
                <a:srgbClr val="00FFFF"/>
              </a:solidFill>
              <a:latin typeface="Lucida Bright" panose="02040602050505020304" pitchFamily="18" charset="0"/>
            </a:endParaRPr>
          </a:p>
          <a:p>
            <a:pPr lvl="2" algn="ctr">
              <a:spcBef>
                <a:spcPct val="0"/>
              </a:spcBef>
              <a:spcAft>
                <a:spcPts val="600"/>
              </a:spcAft>
              <a:buClr>
                <a:srgbClr val="00FFFF"/>
              </a:buClr>
              <a:buFontTx/>
              <a:buNone/>
            </a:pPr>
            <a:r>
              <a:rPr lang="en-GB" altLang="en-US" sz="1800" b="1">
                <a:solidFill>
                  <a:srgbClr val="00FFFF"/>
                </a:solidFill>
                <a:latin typeface="Lucida Bright" panose="02040602050505020304" pitchFamily="18" charset="0"/>
              </a:rPr>
              <a:t>	</a:t>
            </a:r>
            <a:r>
              <a:rPr lang="en-GB" altLang="en-US" sz="1800" b="1" i="1">
                <a:solidFill>
                  <a:srgbClr val="66FF33"/>
                </a:solidFill>
                <a:latin typeface="Lucida Bright" panose="02040602050505020304" pitchFamily="18" charset="0"/>
              </a:rPr>
              <a:t>Patient: “That </a:t>
            </a:r>
            <a:r>
              <a:rPr lang="en-GB" altLang="en-US" sz="1800" b="1" i="1" dirty="0">
                <a:solidFill>
                  <a:srgbClr val="66FF33"/>
                </a:solidFill>
                <a:latin typeface="Lucida Bright" panose="02040602050505020304" pitchFamily="18" charset="0"/>
              </a:rPr>
              <a:t>porter was so kind that if I won the lottery I would give him my winnings.”</a:t>
            </a:r>
            <a:endParaRPr lang="en-GB" altLang="en-US" sz="2000" b="1" i="1" dirty="0">
              <a:solidFill>
                <a:srgbClr val="66FF33"/>
              </a:solidFill>
              <a:latin typeface="Lucida Bright" panose="02040602050505020304" pitchFamily="18" charset="0"/>
            </a:endParaRPr>
          </a:p>
          <a:p>
            <a:pPr lvl="2">
              <a:spcBef>
                <a:spcPct val="0"/>
              </a:spcBef>
              <a:spcAft>
                <a:spcPts val="600"/>
              </a:spcAft>
              <a:buClr>
                <a:srgbClr val="00FFFF"/>
              </a:buClr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 lvl="2">
              <a:spcBef>
                <a:spcPct val="0"/>
              </a:spcBef>
              <a:spcAft>
                <a:spcPts val="600"/>
              </a:spcAft>
              <a:buClr>
                <a:srgbClr val="00FFFF"/>
              </a:buClr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4192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2322870" y="2558846"/>
            <a:ext cx="7669162" cy="1314226"/>
          </a:xfrm>
          <a:prstGeom prst="rect">
            <a:avLst/>
          </a:prstGeom>
          <a:solidFill>
            <a:srgbClr val="00003A"/>
          </a:solidFill>
          <a:ln w="38100" cmpd="dbl">
            <a:noFill/>
            <a:miter lim="800000"/>
            <a:headEnd/>
            <a:tailEnd/>
          </a:ln>
        </p:spPr>
        <p:txBody>
          <a:bodyPr wrap="square" lIns="378000" tIns="144000" rIns="378000" bIns="226800" anchor="ctr">
            <a:no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Tx/>
              <a:buFont typeface="Monotype Sorts" panose="020B0604020202020204" charset="2"/>
              <a:buNone/>
              <a:tabLst/>
              <a:defRPr/>
            </a:pPr>
            <a:r>
              <a:rPr lang="en-GB" sz="4000" dirty="0">
                <a:solidFill>
                  <a:srgbClr val="FFFF00"/>
                </a:solidFill>
                <a:latin typeface="Lucida Bright" panose="02040602050505020304" pitchFamily="18" charset="0"/>
              </a:rPr>
              <a:t>Prevention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5254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extBox 4099">
            <a:extLst>
              <a:ext uri="{FF2B5EF4-FFF2-40B4-BE49-F238E27FC236}">
                <a16:creationId xmlns:a16="http://schemas.microsoft.com/office/drawing/2014/main" id="{B0286150-B6C0-4868-A779-35D63403E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122" y="121675"/>
            <a:ext cx="113857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3600" dirty="0">
                <a:solidFill>
                  <a:srgbClr val="FFFF00"/>
                </a:solidFill>
                <a:latin typeface="Lucida Bright" panose="02040602050505020304" pitchFamily="18" charset="0"/>
              </a:rPr>
              <a:t>Delirium prevention studies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3966" y="1462560"/>
            <a:ext cx="451910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1600" b="1" u="sng" dirty="0">
                <a:solidFill>
                  <a:srgbClr val="00FFFF"/>
                </a:solidFill>
                <a:latin typeface="Lucida Bright" panose="02040602050505020304" pitchFamily="18" charset="0"/>
              </a:rPr>
              <a:t>HELP (1999): 6 domains</a:t>
            </a:r>
          </a:p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en-GB" altLang="en-US" sz="1600" dirty="0">
                <a:solidFill>
                  <a:srgbClr val="FFFFFF"/>
                </a:solidFill>
                <a:latin typeface="Lucida Bright" panose="02040602050505020304" pitchFamily="18" charset="0"/>
              </a:rPr>
              <a:t>Reality orientation, sleep, mobilisation, vision, hearing, hydration.</a:t>
            </a:r>
          </a:p>
          <a:p>
            <a:pPr algn="ctr">
              <a:spcBef>
                <a:spcPct val="0"/>
              </a:spcBef>
              <a:defRPr/>
            </a:pPr>
            <a:r>
              <a:rPr lang="en-GB" altLang="en-US" sz="1600" b="1" u="sng" dirty="0">
                <a:solidFill>
                  <a:srgbClr val="00FFFF"/>
                </a:solidFill>
                <a:latin typeface="Lucida Bright" panose="02040602050505020304" pitchFamily="18" charset="0"/>
              </a:rPr>
              <a:t>HELP (2013): 9 domains</a:t>
            </a:r>
          </a:p>
          <a:p>
            <a:pPr>
              <a:spcBef>
                <a:spcPct val="0"/>
              </a:spcBef>
              <a:defRPr/>
            </a:pPr>
            <a:r>
              <a:rPr lang="en-GB" altLang="en-US" sz="1600" i="1" dirty="0">
                <a:solidFill>
                  <a:srgbClr val="FFFFFF"/>
                </a:solidFill>
                <a:latin typeface="Lucida Bright" panose="02040602050505020304" pitchFamily="18" charset="0"/>
              </a:rPr>
              <a:t>Added (because of NICE guidelines): </a:t>
            </a:r>
            <a:r>
              <a:rPr lang="en-GB" altLang="en-US" sz="1600" dirty="0">
                <a:solidFill>
                  <a:srgbClr val="FFFFFF"/>
                </a:solidFill>
                <a:latin typeface="Lucida Bright" panose="02040602050505020304" pitchFamily="18" charset="0"/>
              </a:rPr>
              <a:t>Hypoxia, infection, pain.</a:t>
            </a:r>
          </a:p>
          <a:p>
            <a:pPr>
              <a:spcBef>
                <a:spcPct val="0"/>
              </a:spcBef>
              <a:defRPr/>
            </a:pPr>
            <a:endParaRPr lang="en-GB" altLang="en-US" sz="16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altLang="en-US" sz="1600" dirty="0">
                <a:solidFill>
                  <a:srgbClr val="FFFFFF"/>
                </a:solidFill>
                <a:latin typeface="Lucida Bright" panose="02040602050505020304" pitchFamily="18" charset="0"/>
              </a:rPr>
              <a:t>NB HELP requires volunteers: challenging to implement.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17690" y="1419243"/>
            <a:ext cx="70743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en-GB" altLang="en-US" sz="1600" b="1" u="sng" dirty="0">
                <a:solidFill>
                  <a:srgbClr val="00FFFF"/>
                </a:solidFill>
                <a:latin typeface="Lucida Bright" panose="02040602050505020304" pitchFamily="18" charset="0"/>
              </a:rPr>
              <a:t>SIGN Guidelines (2019)</a:t>
            </a:r>
          </a:p>
          <a:p>
            <a:pPr indent="-28575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solidFill>
                  <a:srgbClr val="FFFFFF"/>
                </a:solidFill>
                <a:latin typeface="Lucida Bright" panose="02040602050505020304" pitchFamily="18" charset="0"/>
              </a:rPr>
              <a:t>Orientation </a:t>
            </a:r>
          </a:p>
          <a:p>
            <a:pPr indent="-28575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solidFill>
                  <a:srgbClr val="FFFFFF"/>
                </a:solidFill>
                <a:latin typeface="Lucida Bright" panose="02040602050505020304" pitchFamily="18" charset="0"/>
              </a:rPr>
              <a:t>Vision</a:t>
            </a:r>
          </a:p>
          <a:p>
            <a:pPr indent="-28575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solidFill>
                  <a:srgbClr val="FFFFFF"/>
                </a:solidFill>
                <a:latin typeface="Lucida Bright" panose="02040602050505020304" pitchFamily="18" charset="0"/>
              </a:rPr>
              <a:t>Hearing </a:t>
            </a:r>
          </a:p>
          <a:p>
            <a:pPr indent="-28575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solidFill>
                  <a:srgbClr val="FFFFFF"/>
                </a:solidFill>
                <a:latin typeface="Lucida Bright" panose="02040602050505020304" pitchFamily="18" charset="0"/>
              </a:rPr>
              <a:t>Sleep</a:t>
            </a:r>
          </a:p>
          <a:p>
            <a:pPr indent="-28575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solidFill>
                  <a:srgbClr val="FFFFFF"/>
                </a:solidFill>
                <a:latin typeface="Lucida Bright" panose="02040602050505020304" pitchFamily="18" charset="0"/>
              </a:rPr>
              <a:t>Early mobilisation</a:t>
            </a:r>
          </a:p>
          <a:p>
            <a:pPr indent="-28575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solidFill>
                  <a:srgbClr val="FFFFFF"/>
                </a:solidFill>
                <a:latin typeface="Lucida Bright" panose="02040602050505020304" pitchFamily="18" charset="0"/>
              </a:rPr>
              <a:t>Pain control</a:t>
            </a:r>
          </a:p>
          <a:p>
            <a:pPr indent="-28575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solidFill>
                  <a:srgbClr val="FFFFFF"/>
                </a:solidFill>
                <a:latin typeface="Lucida Bright" panose="02040602050505020304" pitchFamily="18" charset="0"/>
              </a:rPr>
              <a:t>Postoperative complications</a:t>
            </a:r>
          </a:p>
          <a:p>
            <a:pPr indent="-28575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solidFill>
                  <a:srgbClr val="FFFFFF"/>
                </a:solidFill>
                <a:latin typeface="Lucida Bright" panose="02040602050505020304" pitchFamily="18" charset="0"/>
              </a:rPr>
              <a:t>Hydration</a:t>
            </a:r>
          </a:p>
          <a:p>
            <a:pPr indent="-28575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solidFill>
                  <a:srgbClr val="FFFFFF"/>
                </a:solidFill>
                <a:latin typeface="Lucida Bright" panose="02040602050505020304" pitchFamily="18" charset="0"/>
              </a:rPr>
              <a:t>Nutrition</a:t>
            </a:r>
          </a:p>
          <a:p>
            <a:pPr indent="-28575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solidFill>
                  <a:srgbClr val="FFFFFF"/>
                </a:solidFill>
                <a:latin typeface="Lucida Bright" panose="02040602050505020304" pitchFamily="18" charset="0"/>
              </a:rPr>
              <a:t>Regulation of bladder and bowel function</a:t>
            </a:r>
          </a:p>
          <a:p>
            <a:pPr indent="-28575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solidFill>
                  <a:srgbClr val="FFFFFF"/>
                </a:solidFill>
                <a:latin typeface="Lucida Bright" panose="02040602050505020304" pitchFamily="18" charset="0"/>
              </a:rPr>
              <a:t>Hypoxia</a:t>
            </a:r>
          </a:p>
          <a:p>
            <a:pPr indent="-28575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solidFill>
                  <a:srgbClr val="FFFFFF"/>
                </a:solidFill>
                <a:latin typeface="Lucida Bright" panose="02040602050505020304" pitchFamily="18" charset="0"/>
              </a:rPr>
              <a:t>Medication review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-22120" y="1318680"/>
            <a:ext cx="1221412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4936528" y="1318680"/>
            <a:ext cx="0" cy="351688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3965" y="4068652"/>
            <a:ext cx="4519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1600" b="1" u="sng" dirty="0">
                <a:solidFill>
                  <a:srgbClr val="00FFFF"/>
                </a:solidFill>
                <a:latin typeface="Lucida Bright" panose="02040602050505020304" pitchFamily="18" charset="0"/>
              </a:rPr>
              <a:t>Domains in other studies:</a:t>
            </a:r>
          </a:p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en-GB" altLang="en-US" sz="1600" dirty="0">
                <a:solidFill>
                  <a:srgbClr val="FFFFFF"/>
                </a:solidFill>
                <a:latin typeface="Lucida Bright" panose="02040602050505020304" pitchFamily="18" charset="0"/>
              </a:rPr>
              <a:t>Family involvement, cognitive stimulation.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-22120" y="4835563"/>
            <a:ext cx="1221412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3965" y="4936125"/>
            <a:ext cx="7093803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ts val="200"/>
              </a:spcAft>
              <a:buClrTx/>
              <a:buFontTx/>
              <a:buNone/>
              <a:defRPr/>
            </a:pPr>
            <a:r>
              <a:rPr lang="en-GB" altLang="en-US" sz="1600" b="1" u="sng" dirty="0">
                <a:solidFill>
                  <a:srgbClr val="00FFFF"/>
                </a:solidFill>
                <a:latin typeface="Lucida Bright" panose="02040602050505020304" pitchFamily="18" charset="0"/>
              </a:rPr>
              <a:t>Systemic review &amp; meta-analysis: </a:t>
            </a:r>
            <a:r>
              <a:rPr lang="en-GB" altLang="en-US" sz="1600" b="1" u="sng" dirty="0" err="1">
                <a:solidFill>
                  <a:srgbClr val="00FFFF"/>
                </a:solidFill>
                <a:latin typeface="Lucida Bright" panose="02040602050505020304" pitchFamily="18" charset="0"/>
              </a:rPr>
              <a:t>Ludolph</a:t>
            </a:r>
            <a:r>
              <a:rPr lang="en-GB" altLang="en-US" sz="1600" b="1" u="sng" dirty="0">
                <a:solidFill>
                  <a:srgbClr val="00FFFF"/>
                </a:solidFill>
                <a:latin typeface="Lucida Bright" panose="02040602050505020304" pitchFamily="18" charset="0"/>
              </a:rPr>
              <a:t> et al. 2020</a:t>
            </a:r>
          </a:p>
          <a:p>
            <a:pPr>
              <a:spcBef>
                <a:spcPct val="0"/>
              </a:spcBef>
              <a:spcAft>
                <a:spcPts val="200"/>
              </a:spcAft>
              <a:defRPr/>
            </a:pPr>
            <a:r>
              <a:rPr lang="en-GB" altLang="en-US" sz="1600" dirty="0">
                <a:solidFill>
                  <a:srgbClr val="FFFFFF"/>
                </a:solidFill>
                <a:latin typeface="Lucida Bright" panose="02040602050505020304" pitchFamily="18" charset="0"/>
              </a:rPr>
              <a:t>8 RCTs; 3 HELP-based. Significant effect on risk of delirium; not on duration, falls, LOS, mortality.</a:t>
            </a:r>
          </a:p>
          <a:p>
            <a:pPr>
              <a:spcBef>
                <a:spcPct val="0"/>
              </a:spcBef>
              <a:spcAft>
                <a:spcPts val="200"/>
              </a:spcAft>
              <a:defRPr/>
            </a:pPr>
            <a:endParaRPr lang="en-GB" altLang="en-US" sz="16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spcBef>
                <a:spcPct val="0"/>
              </a:spcBef>
              <a:spcAft>
                <a:spcPts val="200"/>
              </a:spcAft>
              <a:defRPr/>
            </a:pPr>
            <a:r>
              <a:rPr lang="en-GB" altLang="en-US" sz="1600" dirty="0">
                <a:solidFill>
                  <a:srgbClr val="FFFFFF"/>
                </a:solidFill>
                <a:latin typeface="Lucida Bright" panose="02040602050505020304" pitchFamily="18" charset="0"/>
              </a:rPr>
              <a:t>NB no difference between HELP &amp; non-HELP – i.e. volunteers not required for all prevention protocols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4E93172-D8CA-43E5-95B9-289FFE451DB5}"/>
              </a:ext>
            </a:extLst>
          </p:cNvPr>
          <p:cNvCxnSpPr>
            <a:cxnSpLocks/>
          </p:cNvCxnSpPr>
          <p:nvPr/>
        </p:nvCxnSpPr>
        <p:spPr>
          <a:xfrm>
            <a:off x="7009168" y="4835563"/>
            <a:ext cx="0" cy="351688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4ED8536-5928-4B12-991B-7A63E7C16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000" y="4913445"/>
            <a:ext cx="4840223" cy="1550059"/>
          </a:xfrm>
          <a:prstGeom prst="rect">
            <a:avLst/>
          </a:prstGeom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8D896E9C-3EC3-4167-B075-21A6F3345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9246" y="6594004"/>
            <a:ext cx="5684838" cy="46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lnSpc>
                <a:spcPct val="150000"/>
              </a:lnSpc>
              <a:buClr>
                <a:schemeClr val="accent1"/>
              </a:buClr>
              <a:defRPr sz="2000" b="1">
                <a:solidFill>
                  <a:srgbClr val="FFFFFF"/>
                </a:solidFill>
                <a:latin typeface="Tahoma" panose="020B0604030504040204" pitchFamily="34" charset="0"/>
              </a:defRPr>
            </a:lvl1pPr>
            <a:lvl2pPr marL="431800" indent="-21590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47700" indent="-2159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863600" indent="-2159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079500" indent="-2159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536700" indent="-2159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993900" indent="-2159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51100" indent="-2159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08300" indent="-2159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sz="1400" dirty="0" err="1">
                <a:solidFill>
                  <a:srgbClr val="FFFF00"/>
                </a:solidFill>
                <a:latin typeface="Lucida Bright" panose="02040602050505020304" pitchFamily="18" charset="0"/>
              </a:rPr>
              <a:t>Deeken</a:t>
            </a:r>
            <a:r>
              <a:rPr lang="en-GB" altLang="en-US" sz="1400" dirty="0">
                <a:solidFill>
                  <a:srgbClr val="FFFF00"/>
                </a:solidFill>
                <a:latin typeface="Lucida Bright" panose="02040602050505020304" pitchFamily="18" charset="0"/>
              </a:rPr>
              <a:t> et al., JAMA Surg, 2021</a:t>
            </a:r>
          </a:p>
        </p:txBody>
      </p:sp>
    </p:spTree>
    <p:extLst>
      <p:ext uri="{BB962C8B-B14F-4D97-AF65-F5344CB8AC3E}">
        <p14:creationId xmlns:p14="http://schemas.microsoft.com/office/powerpoint/2010/main" val="19472951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Box 4097"/>
          <p:cNvSpPr txBox="1">
            <a:spLocks noChangeArrowheads="1"/>
          </p:cNvSpPr>
          <p:nvPr/>
        </p:nvSpPr>
        <p:spPr bwMode="auto">
          <a:xfrm>
            <a:off x="2614614" y="1455739"/>
            <a:ext cx="66690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None/>
              <a:defRPr/>
            </a:pPr>
            <a:endParaRPr lang="en-GB" altLang="en-US" sz="2000" b="0">
              <a:solidFill>
                <a:srgbClr val="00FFFF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Tx/>
              <a:buChar char="•"/>
              <a:defRPr/>
            </a:pPr>
            <a:endParaRPr lang="en-GB" altLang="en-US" sz="2000" b="0">
              <a:solidFill>
                <a:srgbClr val="00FFFF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Tx/>
              <a:buAutoNum type="alphaLcParenBoth"/>
              <a:defRPr/>
            </a:pPr>
            <a:endParaRPr lang="en-GB" altLang="en-US" sz="2000">
              <a:solidFill>
                <a:srgbClr val="00FFFF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9027" name="TextBox 4098"/>
          <p:cNvSpPr txBox="1">
            <a:spLocks noChangeArrowheads="1"/>
          </p:cNvSpPr>
          <p:nvPr/>
        </p:nvSpPr>
        <p:spPr bwMode="auto">
          <a:xfrm>
            <a:off x="2614614" y="1455739"/>
            <a:ext cx="6669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None/>
              <a:defRPr/>
            </a:pPr>
            <a:endParaRPr lang="en-GB" altLang="en-US" sz="2000" b="0">
              <a:solidFill>
                <a:srgbClr val="00FFFF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9028" name="TextBox 4099"/>
          <p:cNvSpPr txBox="1">
            <a:spLocks noChangeArrowheads="1"/>
          </p:cNvSpPr>
          <p:nvPr/>
        </p:nvSpPr>
        <p:spPr bwMode="auto">
          <a:xfrm>
            <a:off x="383053" y="1455739"/>
            <a:ext cx="11563321" cy="510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GB" altLang="en-US" sz="300" dirty="0">
              <a:solidFill>
                <a:srgbClr val="FFFF00"/>
              </a:solidFill>
              <a:latin typeface="Lucida Bright" panose="02040602050505020304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GB" altLang="en-US" sz="300" dirty="0">
              <a:solidFill>
                <a:srgbClr val="FFFF00"/>
              </a:solidFill>
              <a:latin typeface="Lucida Bright" panose="02040602050505020304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GB" altLang="en-US" sz="3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altLang="en-US" sz="2000" dirty="0">
                <a:solidFill>
                  <a:srgbClr val="FFFFFF"/>
                </a:solidFill>
                <a:latin typeface="Lucida Bright" panose="02040602050505020304" pitchFamily="18" charset="0"/>
              </a:rPr>
              <a:t>Currently no evidence of this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altLang="en-US" sz="2000" dirty="0">
                <a:solidFill>
                  <a:srgbClr val="FFFFFF"/>
                </a:solidFill>
                <a:latin typeface="Lucida Bright" panose="02040602050505020304" pitchFamily="18" charset="0"/>
              </a:rPr>
              <a:t>Delirium prevention : </a:t>
            </a:r>
            <a:r>
              <a:rPr lang="en-GB" altLang="en-US" sz="2000" dirty="0">
                <a:solidFill>
                  <a:srgbClr val="FFFFFF"/>
                </a:solidFill>
                <a:latin typeface="Lucida Bright" panose="02040602050505020304" pitchFamily="18" charset="0"/>
                <a:sym typeface="Wingdings 3" panose="05040102010807070707" pitchFamily="18" charset="2"/>
              </a:rPr>
              <a:t> falls,  length of stay; no evidence of effects on dementia risk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altLang="en-US" sz="2000" dirty="0">
                <a:solidFill>
                  <a:srgbClr val="FFFFFF"/>
                </a:solidFill>
                <a:latin typeface="Lucida Bright" panose="02040602050505020304" pitchFamily="18" charset="0"/>
              </a:rPr>
              <a:t>Why no effects?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altLang="en-US" dirty="0">
                <a:solidFill>
                  <a:srgbClr val="00FFFF"/>
                </a:solidFill>
                <a:latin typeface="Lucida Bright" panose="02040602050505020304" pitchFamily="18" charset="0"/>
              </a:rPr>
              <a:t>	Few long-term studies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altLang="en-US" dirty="0">
                <a:solidFill>
                  <a:srgbClr val="00FFFF"/>
                </a:solidFill>
                <a:latin typeface="Lucida Bright" panose="02040602050505020304" pitchFamily="18" charset="0"/>
              </a:rPr>
              <a:t>	Target population inappropriate (delirium-free on admission: healthier cohorts)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altLang="en-US" dirty="0">
                <a:solidFill>
                  <a:srgbClr val="00FFFF"/>
                </a:solidFill>
                <a:latin typeface="Lucida Bright" panose="02040602050505020304" pitchFamily="18" charset="0"/>
              </a:rPr>
              <a:t>	Many prevention programmes e.g. HELP are limited to only some domains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GB" altLang="en-US" dirty="0">
              <a:solidFill>
                <a:srgbClr val="00FFFF"/>
              </a:solidFill>
              <a:latin typeface="Lucida Bright" panose="02040602050505020304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altLang="en-US" sz="2000" dirty="0">
                <a:latin typeface="Lucida Bright" panose="02040602050505020304" pitchFamily="18" charset="0"/>
              </a:rPr>
              <a:t>Promising mechanisms in some drugs, e.g. dexmedetomidine, but no hard evidence yet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GB" altLang="en-US" dirty="0">
              <a:solidFill>
                <a:srgbClr val="00FFFF"/>
              </a:solidFill>
              <a:latin typeface="Lucida Bright" panose="020406020505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5626" y="210679"/>
            <a:ext cx="11640312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FFFF00"/>
                </a:solidFill>
                <a:latin typeface="Lucida Bright" panose="02040602050505020304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dirty="0"/>
              <a:t>Does better delirium care reduce dementia risk?</a:t>
            </a:r>
          </a:p>
        </p:txBody>
      </p:sp>
    </p:spTree>
    <p:extLst>
      <p:ext uri="{BB962C8B-B14F-4D97-AF65-F5344CB8AC3E}">
        <p14:creationId xmlns:p14="http://schemas.microsoft.com/office/powerpoint/2010/main" val="3858228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1814051" y="2573594"/>
            <a:ext cx="8229600" cy="1314226"/>
          </a:xfrm>
          <a:prstGeom prst="rect">
            <a:avLst/>
          </a:prstGeom>
          <a:solidFill>
            <a:srgbClr val="00003A"/>
          </a:soli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square" lIns="378000" tIns="144000" rIns="378000" bIns="226800" anchor="ctr">
            <a:no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Tx/>
              <a:buFont typeface="Monotype Sorts" panose="020B0604020202020204" charset="2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Future directions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Lucida Bright" panose="020406020505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0472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extBox 4099">
            <a:extLst>
              <a:ext uri="{FF2B5EF4-FFF2-40B4-BE49-F238E27FC236}">
                <a16:creationId xmlns:a16="http://schemas.microsoft.com/office/drawing/2014/main" id="{B0286150-B6C0-4868-A779-35D63403E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219" y="291880"/>
            <a:ext cx="113857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GB" altLang="en-US" sz="3600" dirty="0">
                <a:solidFill>
                  <a:srgbClr val="FFFF00"/>
                </a:solidFill>
                <a:latin typeface="Lucida Bright" panose="02040602050505020304" pitchFamily="18" charset="0"/>
              </a:rPr>
              <a:t>Future directions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-22120" y="1318680"/>
            <a:ext cx="1221412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92062" y="1318680"/>
            <a:ext cx="11385755" cy="488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25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latin typeface="Lucida Bright" panose="02040602050505020304" pitchFamily="18" charset="0"/>
              </a:rPr>
              <a:t>Delirium has multiple possible mechanisms</a:t>
            </a:r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000" u="sng" dirty="0">
                <a:latin typeface="Lucida Bright" panose="02040602050505020304" pitchFamily="18" charset="0"/>
              </a:rPr>
              <a:t>Are some of these mechanisms modifiable?</a:t>
            </a:r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latin typeface="Lucida Bright" panose="02040602050505020304" pitchFamily="18" charset="0"/>
              </a:rPr>
              <a:t>What options are available?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00FFFF"/>
                </a:solidFill>
                <a:latin typeface="Lucida Bright" panose="02040602050505020304" pitchFamily="18" charset="0"/>
              </a:rPr>
              <a:t>	</a:t>
            </a:r>
            <a:r>
              <a:rPr lang="en-GB" altLang="en-US" dirty="0">
                <a:solidFill>
                  <a:srgbClr val="00FFFF"/>
                </a:solidFill>
                <a:latin typeface="Lucida Bright" panose="02040602050505020304" pitchFamily="18" charset="0"/>
              </a:rPr>
              <a:t>Prevent delirium as much as possible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rgbClr val="00FFFF"/>
                </a:solidFill>
                <a:latin typeface="Lucida Bright" panose="02040602050505020304" pitchFamily="18" charset="0"/>
              </a:rPr>
              <a:t>	Better general care during and after delirium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rgbClr val="00FFFF"/>
                </a:solidFill>
                <a:latin typeface="Lucida Bright" panose="02040602050505020304" pitchFamily="18" charset="0"/>
              </a:rPr>
              <a:t>	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rgbClr val="00FFFF"/>
                </a:solidFill>
                <a:latin typeface="Lucida Bright" panose="02040602050505020304" pitchFamily="18" charset="0"/>
              </a:rPr>
              <a:t>	Drugs that treat symptoms more effectively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rgbClr val="00FFFF"/>
                </a:solidFill>
                <a:latin typeface="Lucida Bright" panose="02040602050505020304" pitchFamily="18" charset="0"/>
              </a:rPr>
              <a:t>	Drugs that target precipitating mechanisms	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rgbClr val="00FFFF"/>
                </a:solidFill>
                <a:latin typeface="Lucida Bright" panose="02040602050505020304" pitchFamily="18" charset="0"/>
              </a:rPr>
              <a:t>	Drugs for neuroprotection (reducing future dementia risk)</a:t>
            </a:r>
          </a:p>
        </p:txBody>
      </p:sp>
    </p:spTree>
    <p:extLst>
      <p:ext uri="{BB962C8B-B14F-4D97-AF65-F5344CB8AC3E}">
        <p14:creationId xmlns:p14="http://schemas.microsoft.com/office/powerpoint/2010/main" val="26765122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extBox 4099">
            <a:extLst>
              <a:ext uri="{FF2B5EF4-FFF2-40B4-BE49-F238E27FC236}">
                <a16:creationId xmlns:a16="http://schemas.microsoft.com/office/drawing/2014/main" id="{B0286150-B6C0-4868-A779-35D63403E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219" y="291880"/>
            <a:ext cx="1149614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en-GB" altLang="en-US" sz="3600" dirty="0">
                <a:solidFill>
                  <a:srgbClr val="FFFF00"/>
                </a:solidFill>
                <a:latin typeface="Lucida Bright" panose="02040602050505020304" pitchFamily="18" charset="0"/>
              </a:rPr>
              <a:t>Strategy 1: excellent </a:t>
            </a:r>
            <a:r>
              <a:rPr lang="en-GB" altLang="en-US" sz="3600" dirty="0">
                <a:solidFill>
                  <a:srgbClr val="00FFFF"/>
                </a:solidFill>
                <a:latin typeface="Lucida Bright" panose="02040602050505020304" pitchFamily="18" charset="0"/>
              </a:rPr>
              <a:t>general brain care </a:t>
            </a:r>
            <a:r>
              <a:rPr lang="en-GB" altLang="en-US" sz="3600" dirty="0">
                <a:solidFill>
                  <a:srgbClr val="FFFF00"/>
                </a:solidFill>
                <a:latin typeface="Lucida Bright" panose="02040602050505020304" pitchFamily="18" charset="0"/>
              </a:rPr>
              <a:t>in vulnerable hospitalised patients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2315564"/>
            <a:ext cx="1221412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09197" y="2512597"/>
            <a:ext cx="11911782" cy="47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25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400" dirty="0">
                <a:latin typeface="Lucida Bright" panose="02040602050505020304" pitchFamily="18" charset="0"/>
              </a:rPr>
              <a:t>Delirium is a product of brain injury</a:t>
            </a:r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400">
                <a:latin typeface="Lucida Bright" panose="02040602050505020304" pitchFamily="18" charset="0"/>
              </a:rPr>
              <a:t>Brain injury more likely with </a:t>
            </a:r>
            <a:r>
              <a:rPr lang="en-GB" altLang="en-US" sz="2400">
                <a:latin typeface="Lucida Bright" panose="02040602050505020304" pitchFamily="18" charset="0"/>
                <a:sym typeface="Wingdings 3" panose="05040102010807070707" pitchFamily="18" charset="2"/>
              </a:rPr>
              <a:t>age, pre-delirium cog impairment, etc.</a:t>
            </a:r>
            <a:endParaRPr lang="en-GB" altLang="en-US" sz="2400">
              <a:latin typeface="Lucida Bright" panose="02040602050505020304" pitchFamily="18" charset="0"/>
            </a:endParaRPr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400">
                <a:latin typeface="Lucida Bright" panose="02040602050505020304" pitchFamily="18" charset="0"/>
              </a:rPr>
              <a:t>Multiple possible injuries </a:t>
            </a:r>
            <a:r>
              <a:rPr lang="en-GB" altLang="en-US" sz="2400" dirty="0">
                <a:latin typeface="Lucida Bright" panose="02040602050505020304" pitchFamily="18" charset="0"/>
              </a:rPr>
              <a:t>(low BP, hypoxia</a:t>
            </a:r>
            <a:r>
              <a:rPr lang="en-GB" altLang="en-US" sz="2400">
                <a:latin typeface="Lucida Bright" panose="02040602050505020304" pitchFamily="18" charset="0"/>
              </a:rPr>
              <a:t>, stress, etc</a:t>
            </a:r>
            <a:r>
              <a:rPr lang="en-GB" altLang="en-US" sz="2400" dirty="0">
                <a:latin typeface="Lucida Bright" panose="02040602050505020304" pitchFamily="18" charset="0"/>
              </a:rPr>
              <a:t>.)</a:t>
            </a:r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400" dirty="0">
                <a:latin typeface="Lucida Bright" panose="02040602050505020304" pitchFamily="18" charset="0"/>
              </a:rPr>
              <a:t>Need to optimise brain care </a:t>
            </a:r>
            <a:r>
              <a:rPr lang="en-GB" altLang="en-US" sz="2400">
                <a:latin typeface="Lucida Bright" panose="02040602050505020304" pitchFamily="18" charset="0"/>
              </a:rPr>
              <a:t>to </a:t>
            </a:r>
            <a:r>
              <a:rPr lang="en-GB" altLang="en-US" sz="2400">
                <a:latin typeface="Lucida Bright" panose="02040602050505020304" pitchFamily="18" charset="0"/>
                <a:sym typeface="Wingdings 3" panose="05040102010807070707" pitchFamily="18" charset="2"/>
              </a:rPr>
              <a:t> </a:t>
            </a:r>
            <a:r>
              <a:rPr lang="en-GB" altLang="en-US" sz="2400">
                <a:latin typeface="Lucida Bright" panose="02040602050505020304" pitchFamily="18" charset="0"/>
              </a:rPr>
              <a:t>injuries, esp in vulnerable patients</a:t>
            </a:r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2400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4374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extBox 4099">
            <a:extLst>
              <a:ext uri="{FF2B5EF4-FFF2-40B4-BE49-F238E27FC236}">
                <a16:creationId xmlns:a16="http://schemas.microsoft.com/office/drawing/2014/main" id="{B0286150-B6C0-4868-A779-35D63403E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219" y="291880"/>
            <a:ext cx="1074799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en-GB" altLang="en-US" sz="3600" dirty="0">
                <a:solidFill>
                  <a:srgbClr val="FFFF00"/>
                </a:solidFill>
                <a:latin typeface="Lucida Bright" panose="02040602050505020304" pitchFamily="18" charset="0"/>
              </a:rPr>
              <a:t>Strategy 2: excellent acute treatment of </a:t>
            </a:r>
            <a:r>
              <a:rPr lang="en-GB" altLang="en-US" sz="3600" dirty="0">
                <a:solidFill>
                  <a:srgbClr val="00FFFF"/>
                </a:solidFill>
                <a:latin typeface="Lucida Bright" panose="02040602050505020304" pitchFamily="18" charset="0"/>
              </a:rPr>
              <a:t>delirium-related brain injury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2283760"/>
            <a:ext cx="1221412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71575" y="2563792"/>
            <a:ext cx="11385755" cy="270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25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400" dirty="0">
                <a:latin typeface="Lucida Bright" panose="02040602050505020304" pitchFamily="18" charset="0"/>
              </a:rPr>
              <a:t>Delirium can lead to further brain injury</a:t>
            </a:r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400" dirty="0">
                <a:solidFill>
                  <a:srgbClr val="00FFFF"/>
                </a:solidFill>
                <a:latin typeface="Lucida Bright" panose="02040602050505020304" pitchFamily="18" charset="0"/>
              </a:rPr>
              <a:t>Severe stress, nutrition, hydration, immobility, drugs used wrongly, etc.</a:t>
            </a:r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400" dirty="0">
                <a:latin typeface="Lucida Bright" panose="02040602050505020304" pitchFamily="18" charset="0"/>
              </a:rPr>
              <a:t>Proactive care to reduce delirium-caused problems</a:t>
            </a:r>
          </a:p>
        </p:txBody>
      </p:sp>
    </p:spTree>
    <p:extLst>
      <p:ext uri="{BB962C8B-B14F-4D97-AF65-F5344CB8AC3E}">
        <p14:creationId xmlns:p14="http://schemas.microsoft.com/office/powerpoint/2010/main" val="17150413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extBox 4099">
            <a:extLst>
              <a:ext uri="{FF2B5EF4-FFF2-40B4-BE49-F238E27FC236}">
                <a16:creationId xmlns:a16="http://schemas.microsoft.com/office/drawing/2014/main" id="{B0286150-B6C0-4868-A779-35D63403E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939" y="455510"/>
            <a:ext cx="10747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GB" altLang="en-US" sz="3600" dirty="0">
                <a:solidFill>
                  <a:srgbClr val="FFFF00"/>
                </a:solidFill>
                <a:latin typeface="Lucida Bright" panose="02040602050505020304" pitchFamily="18" charset="0"/>
              </a:rPr>
              <a:t>Strategy 3: </a:t>
            </a:r>
            <a:r>
              <a:rPr lang="en-GB" altLang="en-US" sz="3600" dirty="0">
                <a:solidFill>
                  <a:srgbClr val="00FFFF"/>
                </a:solidFill>
                <a:latin typeface="Lucida Bright" panose="02040602050505020304" pitchFamily="18" charset="0"/>
              </a:rPr>
              <a:t>rehabilitation</a:t>
            </a:r>
            <a:r>
              <a:rPr lang="en-GB" altLang="en-US" sz="3600" dirty="0">
                <a:solidFill>
                  <a:srgbClr val="FFFF00"/>
                </a:solidFill>
                <a:latin typeface="Lucida Bright" panose="02040602050505020304" pitchFamily="18" charset="0"/>
              </a:rPr>
              <a:t> after delirium</a:t>
            </a:r>
            <a:endParaRPr lang="en-GB" altLang="en-US" sz="3600" dirty="0">
              <a:solidFill>
                <a:srgbClr val="00FFFF"/>
              </a:solidFill>
              <a:latin typeface="Lucida Bright" panose="020406020505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-22120" y="1854389"/>
            <a:ext cx="1221412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92062" y="2021792"/>
            <a:ext cx="11385755" cy="194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25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400" dirty="0">
                <a:latin typeface="Lucida Bright" panose="02040602050505020304" pitchFamily="18" charset="0"/>
              </a:rPr>
              <a:t>Delirium is linked with much worse function after acute illness</a:t>
            </a:r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400" dirty="0">
                <a:latin typeface="Lucida Bright" panose="02040602050505020304" pitchFamily="18" charset="0"/>
              </a:rPr>
              <a:t>Need for multidimensional rehabilitation </a:t>
            </a:r>
          </a:p>
        </p:txBody>
      </p:sp>
    </p:spTree>
    <p:extLst>
      <p:ext uri="{BB962C8B-B14F-4D97-AF65-F5344CB8AC3E}">
        <p14:creationId xmlns:p14="http://schemas.microsoft.com/office/powerpoint/2010/main" val="516145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0" y="84138"/>
            <a:ext cx="8572500" cy="1143000"/>
          </a:xfrm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en-US" dirty="0"/>
              <a:t>DSM-5-TR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EE3CE6C-176C-F375-8847-4EFF91D507EC}"/>
              </a:ext>
            </a:extLst>
          </p:cNvPr>
          <p:cNvSpPr txBox="1">
            <a:spLocks/>
          </p:cNvSpPr>
          <p:nvPr/>
        </p:nvSpPr>
        <p:spPr>
          <a:xfrm>
            <a:off x="445542" y="1609500"/>
            <a:ext cx="11555957" cy="4680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kern="1200">
                <a:solidFill>
                  <a:schemeClr val="tx1"/>
                </a:solidFill>
                <a:latin typeface="Lucida Bright" panose="02040602050505020304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kern="1200">
                <a:solidFill>
                  <a:srgbClr val="00B0F0"/>
                </a:solidFill>
                <a:latin typeface="Lucida Bright" panose="02040602050505020304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Lucida Bright" panose="02040602050505020304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Lucida Bright" panose="02040602050505020304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Lucida Bright" panose="020406020505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Tx/>
              <a:buAutoNum type="alphaUcPeriod"/>
            </a:pPr>
            <a:r>
              <a:rPr lang="en-GB" sz="2000" dirty="0">
                <a:solidFill>
                  <a:srgbClr val="00FFFF"/>
                </a:solidFill>
              </a:rPr>
              <a:t>Disturbance in attention and reduced awareness of the environment.</a:t>
            </a:r>
          </a:p>
          <a:p>
            <a:pPr marL="457200" indent="-457200">
              <a:buFontTx/>
              <a:buAutoNum type="alphaUcPeriod"/>
            </a:pPr>
            <a:endParaRPr lang="en-GB" sz="2000" dirty="0">
              <a:solidFill>
                <a:srgbClr val="00FFFF"/>
              </a:solidFill>
            </a:endParaRPr>
          </a:p>
          <a:p>
            <a:pPr marL="457200" indent="-457200">
              <a:buFontTx/>
              <a:buAutoNum type="alphaUcPeriod"/>
            </a:pPr>
            <a:r>
              <a:rPr lang="en-GB" sz="2000" dirty="0">
                <a:solidFill>
                  <a:srgbClr val="00FFFF"/>
                </a:solidFill>
              </a:rPr>
              <a:t>Acute change and tends to fluctuate throughout duration.</a:t>
            </a:r>
          </a:p>
          <a:p>
            <a:pPr marL="457200" indent="-457200">
              <a:buFontTx/>
              <a:buAutoNum type="alphaUcPeriod"/>
            </a:pPr>
            <a:endParaRPr lang="en-GB" sz="2000" dirty="0"/>
          </a:p>
          <a:p>
            <a:pPr marL="457200" indent="-457200">
              <a:buFontTx/>
              <a:buAutoNum type="alphaUcPeriod"/>
            </a:pPr>
            <a:r>
              <a:rPr lang="en-GB" sz="2000" dirty="0"/>
              <a:t>Additional disturbance in cognition (memory deficit, disorientation, language, visuospatial ability or perception).</a:t>
            </a:r>
          </a:p>
          <a:p>
            <a:pPr marL="457200" indent="-457200">
              <a:buFontTx/>
              <a:buAutoNum type="alphaUcPeriod"/>
            </a:pPr>
            <a:endParaRPr lang="en-GB" sz="2000" dirty="0"/>
          </a:p>
          <a:p>
            <a:pPr marL="457200" indent="-457200">
              <a:buFontTx/>
              <a:buAutoNum type="alphaUcPeriod"/>
            </a:pPr>
            <a:r>
              <a:rPr lang="en-GB" sz="2000" dirty="0"/>
              <a:t>Disturbances in A and C are not better explained by another pre-existing, established, or evolving neurocognitive disorder.</a:t>
            </a:r>
          </a:p>
          <a:p>
            <a:pPr marL="457200" indent="-457200">
              <a:buFontTx/>
              <a:buAutoNum type="alphaUcPeriod"/>
            </a:pPr>
            <a:endParaRPr lang="en-GB" sz="2000" dirty="0"/>
          </a:p>
          <a:p>
            <a:pPr marL="457200" indent="-457200">
              <a:buFontTx/>
              <a:buAutoNum type="alphaUcPeriod"/>
            </a:pPr>
            <a:r>
              <a:rPr lang="en-GB" sz="2000" dirty="0"/>
              <a:t>There is evidence that the disturbance is a direct physiological sequence of another medical condition, intoxication or withdrawal, or due to multiple </a:t>
            </a:r>
            <a:r>
              <a:rPr lang="en-GB" sz="2000" dirty="0" err="1"/>
              <a:t>etiologies</a:t>
            </a:r>
            <a:r>
              <a:rPr lang="en-GB" sz="2000" dirty="0"/>
              <a:t>.</a:t>
            </a:r>
          </a:p>
          <a:p>
            <a:pPr marL="457200" indent="-457200">
              <a:buFontTx/>
              <a:buAutoNum type="alphaUcPeriod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223801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extBox 4099">
            <a:extLst>
              <a:ext uri="{FF2B5EF4-FFF2-40B4-BE49-F238E27FC236}">
                <a16:creationId xmlns:a16="http://schemas.microsoft.com/office/drawing/2014/main" id="{B0286150-B6C0-4868-A779-35D63403E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939" y="455510"/>
            <a:ext cx="10747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GB" altLang="en-US" sz="3600" dirty="0">
                <a:solidFill>
                  <a:srgbClr val="FFFF00"/>
                </a:solidFill>
                <a:latin typeface="Lucida Bright" panose="02040602050505020304" pitchFamily="18" charset="0"/>
              </a:rPr>
              <a:t>Strategy 4: </a:t>
            </a:r>
            <a:r>
              <a:rPr lang="en-GB" altLang="en-US" sz="3600" dirty="0">
                <a:solidFill>
                  <a:srgbClr val="00FFFF"/>
                </a:solidFill>
                <a:latin typeface="Lucida Bright" panose="02040602050505020304" pitchFamily="18" charset="0"/>
              </a:rPr>
              <a:t>new drugs </a:t>
            </a:r>
            <a:r>
              <a:rPr lang="en-GB" altLang="en-US" sz="3600" dirty="0">
                <a:solidFill>
                  <a:srgbClr val="FFFF00"/>
                </a:solidFill>
                <a:latin typeface="Lucida Bright" panose="02040602050505020304" pitchFamily="18" charset="0"/>
              </a:rPr>
              <a:t>to protect the brain</a:t>
            </a:r>
            <a:endParaRPr lang="en-GB" altLang="en-US" sz="3600" dirty="0">
              <a:solidFill>
                <a:srgbClr val="00FFFF"/>
              </a:solidFill>
              <a:latin typeface="Lucida Bright" panose="020406020505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-22120" y="1854389"/>
            <a:ext cx="1221412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71575" y="1854389"/>
            <a:ext cx="11385755" cy="3854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25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400" dirty="0">
                <a:latin typeface="Lucida Bright" panose="02040602050505020304" pitchFamily="18" charset="0"/>
              </a:rPr>
              <a:t>Multiple possible candidates: </a:t>
            </a:r>
          </a:p>
          <a:p>
            <a:pPr marL="800100" lvl="1" indent="-342900">
              <a:lnSpc>
                <a:spcPct val="2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en-US" sz="1800" dirty="0">
                <a:solidFill>
                  <a:srgbClr val="00FFFF"/>
                </a:solidFill>
                <a:latin typeface="Lucida Bright" panose="02040602050505020304" pitchFamily="18" charset="0"/>
              </a:rPr>
              <a:t>Anti-inflammatories</a:t>
            </a:r>
          </a:p>
          <a:p>
            <a:pPr marL="800100" lvl="1" indent="-342900">
              <a:lnSpc>
                <a:spcPct val="2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en-US" sz="1800" dirty="0">
                <a:solidFill>
                  <a:srgbClr val="00FFFF"/>
                </a:solidFill>
                <a:latin typeface="Lucida Bright" panose="02040602050505020304" pitchFamily="18" charset="0"/>
              </a:rPr>
              <a:t>Intranasal insulin </a:t>
            </a:r>
          </a:p>
          <a:p>
            <a:pPr marL="800100" lvl="1" indent="-342900">
              <a:lnSpc>
                <a:spcPct val="2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en-US" sz="1800" dirty="0">
                <a:solidFill>
                  <a:srgbClr val="00FFFF"/>
                </a:solidFill>
                <a:latin typeface="Lucida Bright" panose="02040602050505020304" pitchFamily="18" charset="0"/>
              </a:rPr>
              <a:t>Anti-glucocorticoid</a:t>
            </a:r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400" dirty="0">
                <a:latin typeface="Lucida Bright" panose="02040602050505020304" pitchFamily="18" charset="0"/>
              </a:rPr>
              <a:t>Need to test drugs to prevent &amp; treat brain injuries underlying delirium</a:t>
            </a:r>
          </a:p>
        </p:txBody>
      </p:sp>
    </p:spTree>
    <p:extLst>
      <p:ext uri="{BB962C8B-B14F-4D97-AF65-F5344CB8AC3E}">
        <p14:creationId xmlns:p14="http://schemas.microsoft.com/office/powerpoint/2010/main" val="111979508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1184744" y="2392396"/>
            <a:ext cx="9723145" cy="1936860"/>
          </a:xfrm>
          <a:prstGeom prst="rect">
            <a:avLst/>
          </a:prstGeom>
          <a:solidFill>
            <a:srgbClr val="00003A"/>
          </a:soli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square" lIns="378000" tIns="144000" rIns="378000" bIns="226800" anchor="ctr">
            <a:no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Tx/>
              <a:buFont typeface="Monotype Sorts" panose="020B0604020202020204" charset="2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Conclusions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Lucida Bright" panose="020406020505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1824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917505"/>
          <p:cNvSpPr>
            <a:spLocks noGrp="1" noChangeArrowheads="1"/>
          </p:cNvSpPr>
          <p:nvPr>
            <p:ph type="body" idx="4294967295"/>
          </p:nvPr>
        </p:nvSpPr>
        <p:spPr>
          <a:xfrm>
            <a:off x="-270344" y="1039218"/>
            <a:ext cx="11505538" cy="5476875"/>
          </a:xfrm>
        </p:spPr>
        <p:txBody>
          <a:bodyPr/>
          <a:lstStyle/>
          <a:p>
            <a:pPr lvl="2">
              <a:lnSpc>
                <a:spcPct val="250000"/>
              </a:lnSpc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en-GB" altLang="en-US" b="1" dirty="0">
                <a:solidFill>
                  <a:srgbClr val="FFFFFF"/>
                </a:solidFill>
              </a:rPr>
              <a:t>Delirium = brain injury</a:t>
            </a:r>
          </a:p>
          <a:p>
            <a:pPr lvl="2">
              <a:lnSpc>
                <a:spcPct val="250000"/>
              </a:lnSpc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en-GB" altLang="en-US" b="1" dirty="0">
                <a:solidFill>
                  <a:srgbClr val="FFFFFF"/>
                </a:solidFill>
              </a:rPr>
              <a:t>Multiple mechanisms</a:t>
            </a:r>
          </a:p>
          <a:p>
            <a:pPr lvl="2">
              <a:lnSpc>
                <a:spcPct val="250000"/>
              </a:lnSpc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en-GB" altLang="en-US" b="1" dirty="0">
                <a:solidFill>
                  <a:srgbClr val="FFFFFF"/>
                </a:solidFill>
              </a:rPr>
              <a:t>Best practice now: systematic approach to achieve </a:t>
            </a:r>
            <a:r>
              <a:rPr lang="en-GB" altLang="en-US" b="1" u="sng" dirty="0">
                <a:solidFill>
                  <a:srgbClr val="FFFFFF"/>
                </a:solidFill>
              </a:rPr>
              <a:t>excellent brain care</a:t>
            </a:r>
          </a:p>
          <a:p>
            <a:pPr lvl="2">
              <a:lnSpc>
                <a:spcPct val="250000"/>
              </a:lnSpc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en-GB" altLang="en-US" b="1" dirty="0">
                <a:solidFill>
                  <a:srgbClr val="FFFFFF"/>
                </a:solidFill>
              </a:rPr>
              <a:t>Future practice: excellent brain care +</a:t>
            </a:r>
          </a:p>
          <a:p>
            <a:pPr lvl="2">
              <a:lnSpc>
                <a:spcPct val="250000"/>
              </a:lnSpc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en-GB" altLang="en-US" sz="2000" b="1" dirty="0">
                <a:solidFill>
                  <a:srgbClr val="FFFFFF"/>
                </a:solidFill>
              </a:rPr>
              <a:t>New drugs targeting different elements/mechanisms</a:t>
            </a:r>
            <a:endParaRPr lang="en-GB" altLang="en-US" sz="2000" dirty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en-GB" altLang="en-US" sz="2000" dirty="0">
                <a:solidFill>
                  <a:srgbClr val="FFFFFF"/>
                </a:solidFill>
              </a:rPr>
              <a:t>		</a:t>
            </a:r>
            <a:r>
              <a:rPr lang="en-GB" altLang="en-US" sz="1800" dirty="0">
                <a:solidFill>
                  <a:srgbClr val="00FFFF"/>
                </a:solidFill>
              </a:rPr>
              <a:t>	Symptoms 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en-GB" altLang="en-US" sz="1800" dirty="0">
                <a:solidFill>
                  <a:srgbClr val="00FFFF"/>
                </a:solidFill>
              </a:rPr>
              <a:t>			Neuronal loss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en-GB" altLang="en-US" sz="1800" dirty="0">
                <a:solidFill>
                  <a:srgbClr val="00FFFF"/>
                </a:solidFill>
              </a:rPr>
              <a:t>			Inflammation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en-GB" altLang="en-US" sz="1800" dirty="0">
                <a:solidFill>
                  <a:srgbClr val="00FFFF"/>
                </a:solidFill>
              </a:rPr>
              <a:t>			Etc.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en-GB" altLang="en-US" sz="1800" dirty="0">
                <a:solidFill>
                  <a:srgbClr val="00FFFF"/>
                </a:solidFill>
              </a:rPr>
              <a:t>			</a:t>
            </a:r>
            <a:r>
              <a:rPr lang="en-GB" altLang="en-US" sz="2000" dirty="0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3" name="TextBox 4099"/>
          <p:cNvSpPr txBox="1">
            <a:spLocks noChangeArrowheads="1"/>
          </p:cNvSpPr>
          <p:nvPr/>
        </p:nvSpPr>
        <p:spPr bwMode="auto">
          <a:xfrm>
            <a:off x="946206" y="-165387"/>
            <a:ext cx="99123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150000"/>
              </a:lnSpc>
              <a:buClr>
                <a:schemeClr val="accent1"/>
              </a:buClr>
              <a:defRPr sz="2000" b="1">
                <a:solidFill>
                  <a:srgbClr val="FFFFFF"/>
                </a:solidFill>
                <a:latin typeface="Tahoma" panose="020B060403050404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buClr>
                <a:srgbClr val="FFFFCC"/>
              </a:buClr>
            </a:pPr>
            <a:endParaRPr lang="en-GB" altLang="en-US" sz="3600" b="0" dirty="0">
              <a:solidFill>
                <a:srgbClr val="00FFFF"/>
              </a:solidFill>
              <a:latin typeface="Lucida Bright" panose="020406020505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buClrTx/>
            </a:pPr>
            <a:r>
              <a:rPr lang="en-GB" altLang="en-US" sz="3600" dirty="0">
                <a:solidFill>
                  <a:srgbClr val="FFFF00"/>
                </a:solidFill>
                <a:latin typeface="Lucida Bright" panose="02040602050505020304" pitchFamily="18" charset="0"/>
              </a:rPr>
              <a:t>Conclusions</a:t>
            </a:r>
            <a:endParaRPr lang="en-GB" altLang="en-US" sz="3600" dirty="0">
              <a:solidFill>
                <a:srgbClr val="FFFFFF"/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88434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Text Box 2"/>
          <p:cNvSpPr txBox="1">
            <a:spLocks noChangeArrowheads="1"/>
          </p:cNvSpPr>
          <p:nvPr/>
        </p:nvSpPr>
        <p:spPr bwMode="auto">
          <a:xfrm>
            <a:off x="4699950" y="239031"/>
            <a:ext cx="8785225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5000000000000000000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FFFF00"/>
                </a:solidFill>
                <a:latin typeface="Lucida Bright" panose="02040602050505020304" pitchFamily="18" charset="0"/>
              </a:rPr>
              <a:t>Delirium societies: conferences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017751" y="-228600"/>
            <a:ext cx="0" cy="7315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699950" y="702877"/>
            <a:ext cx="8785225" cy="351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5000000000000000000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FFFF"/>
              </a:solidFill>
              <a:latin typeface="Lucida Bright" panose="020406020505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rgbClr val="00FFFF"/>
                </a:solidFill>
                <a:latin typeface="Lucida Bright" panose="02040602050505020304" pitchFamily="18" charset="0"/>
              </a:rPr>
              <a:t>Australasian Delirium Association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latin typeface="Lucida Bright" panose="02040602050505020304" pitchFamily="18" charset="0"/>
              </a:rPr>
              <a:t>Sydney, 1-3 November 2023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FFFF"/>
              </a:solidFill>
              <a:latin typeface="Lucida Bright" panose="020406020505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rgbClr val="00FFFF"/>
                </a:solidFill>
                <a:latin typeface="Lucida Bright" panose="02040602050505020304" pitchFamily="18" charset="0"/>
              </a:rPr>
              <a:t>American Delirium Society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latin typeface="Lucida Bright" panose="02040602050505020304" pitchFamily="18" charset="0"/>
              </a:rPr>
              <a:t>Sacramento, June 2024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dirty="0">
              <a:latin typeface="Lucida Bright" panose="020406020505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rgbClr val="00FFFF"/>
                </a:solidFill>
                <a:latin typeface="Lucida Bright" panose="02040602050505020304" pitchFamily="18" charset="0"/>
              </a:rPr>
              <a:t>European Delirium Association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latin typeface="Lucida Bright" panose="02040602050505020304" pitchFamily="18" charset="0"/>
              </a:rPr>
              <a:t>The Hague, November 2024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latin typeface="Lucida Bright" panose="020406020505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latin typeface="Lucida Bright" panose="020406020505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latin typeface="Lucida Bright" panose="02040602050505020304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41742" y="239031"/>
            <a:ext cx="5714990" cy="28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5000000000000000000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FFFF00"/>
                </a:solidFill>
                <a:latin typeface="Lucida Bright" panose="02040602050505020304" pitchFamily="18" charset="0"/>
              </a:rPr>
              <a:t>World Delirium Awareness Day 2024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FFFF00"/>
              </a:solidFill>
              <a:latin typeface="Lucida Bright" panose="020406020505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FFFF00"/>
                </a:solidFill>
                <a:latin typeface="Lucida Bright" panose="02040602050505020304" pitchFamily="18" charset="0"/>
              </a:rPr>
              <a:t>Wed March 13</a:t>
            </a:r>
            <a:endParaRPr lang="en-US" altLang="en-US" sz="2000" dirty="0">
              <a:solidFill>
                <a:srgbClr val="FFFF00"/>
              </a:solidFill>
              <a:latin typeface="Lucida Bright" panose="020406020505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rgbClr val="00FFFF"/>
              </a:solidFill>
              <a:latin typeface="Lucida Bright" panose="020406020505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FBA3FD"/>
                </a:solidFill>
                <a:latin typeface="Lucida Bright" panose="02040602050505020304" pitchFamily="18" charset="0"/>
              </a:rPr>
              <a:t>www.deliriumday.com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000" b="0" i="1" dirty="0">
              <a:latin typeface="Lucida Bright" panose="020406020505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latin typeface="Lucida Bright" panose="020406020505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latin typeface="Lucida Bright" panose="02040602050505020304" pitchFamily="18" charset="0"/>
              </a:rPr>
              <a:t>Twitter – follow: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latin typeface="Lucida Bright" panose="02040602050505020304" pitchFamily="18" charset="0"/>
              </a:rPr>
              <a:t>@iDelirium_Aware</a:t>
            </a:r>
            <a:endParaRPr lang="en-US" altLang="en-US" sz="2000" dirty="0">
              <a:solidFill>
                <a:srgbClr val="FFFF00"/>
              </a:solidFill>
              <a:latin typeface="Lucida Bright" panose="020406020505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EF3DCBF-F4B3-48D1-B4A1-63386E73E2B4}"/>
              </a:ext>
            </a:extLst>
          </p:cNvPr>
          <p:cNvCxnSpPr>
            <a:cxnSpLocks/>
          </p:cNvCxnSpPr>
          <p:nvPr/>
        </p:nvCxnSpPr>
        <p:spPr>
          <a:xfrm>
            <a:off x="-557784" y="3721608"/>
            <a:ext cx="12829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">
            <a:extLst>
              <a:ext uri="{FF2B5EF4-FFF2-40B4-BE49-F238E27FC236}">
                <a16:creationId xmlns:a16="http://schemas.microsoft.com/office/drawing/2014/main" id="{3405AEBE-7168-4F1A-B89E-A62C6E6F1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42" y="4213950"/>
            <a:ext cx="5714990" cy="194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5000000000000000000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FFFF00"/>
                </a:solidFill>
                <a:latin typeface="Lucida Bright" panose="02040602050505020304" pitchFamily="18" charset="0"/>
              </a:rPr>
              <a:t>New journals: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FFFF00"/>
              </a:solidFill>
              <a:latin typeface="Lucida Bright" panose="020406020505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2000" i="1" dirty="0">
                <a:solidFill>
                  <a:srgbClr val="00FFFF"/>
                </a:solidFill>
                <a:latin typeface="Lucida Bright" panose="02040602050505020304" pitchFamily="18" charset="0"/>
              </a:rPr>
              <a:t>Delirium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00FFFF"/>
              </a:solidFill>
              <a:latin typeface="Lucida Bright" panose="020406020505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2000" i="1" dirty="0">
                <a:solidFill>
                  <a:srgbClr val="00FFFF"/>
                </a:solidFill>
                <a:latin typeface="Lucida Bright" panose="02040602050505020304" pitchFamily="18" charset="0"/>
              </a:rPr>
              <a:t>Delirium Communications</a:t>
            </a:r>
            <a:endParaRPr lang="en-US" altLang="en-US" sz="2000" i="1" dirty="0">
              <a:solidFill>
                <a:srgbClr val="00FFFF"/>
              </a:solidFill>
              <a:latin typeface="Lucida Bright" panose="020406020505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rgbClr val="00FFFF"/>
              </a:solidFill>
              <a:latin typeface="Lucida Bright" panose="02040602050505020304" pitchFamily="18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EE31B309-45CC-407B-9029-D152F19B7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067" y="4197294"/>
            <a:ext cx="5714990" cy="194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5000000000000000000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FFFF00"/>
                </a:solidFill>
                <a:latin typeface="Lucida Bright" panose="02040602050505020304" pitchFamily="18" charset="0"/>
              </a:rPr>
              <a:t>World Delirium Guideline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FFFF00"/>
              </a:solidFill>
              <a:latin typeface="Lucida Bright" panose="020406020505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00FFFF"/>
                </a:solidFill>
                <a:latin typeface="Lucida Bright" panose="02040602050505020304" pitchFamily="18" charset="0"/>
              </a:rPr>
              <a:t>Supported by EDA, ADS, EDA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00FFFF"/>
              </a:solidFill>
              <a:latin typeface="Lucida Bright" panose="020406020505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00FFFF"/>
                </a:solidFill>
                <a:latin typeface="Lucida Bright" panose="02040602050505020304" pitchFamily="18" charset="0"/>
              </a:rPr>
              <a:t>Due 2025/2026</a:t>
            </a:r>
            <a:endParaRPr lang="en-US" altLang="en-US" sz="2000" dirty="0">
              <a:solidFill>
                <a:srgbClr val="00FFFF"/>
              </a:solidFill>
              <a:latin typeface="Lucida Bright" panose="020406020505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rgbClr val="00FFFF"/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718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3CFBC608-66B8-4AE5-B704-390DA1C23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896" y="706234"/>
            <a:ext cx="8250237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Clr>
                <a:srgbClr val="FFFFFF"/>
              </a:buClr>
              <a:buFontTx/>
              <a:buNone/>
              <a:defRPr/>
            </a:pPr>
            <a:r>
              <a:rPr lang="en-GB" sz="3600" b="1" dirty="0">
                <a:solidFill>
                  <a:srgbClr val="FFFF00"/>
                </a:solidFill>
                <a:latin typeface="Lucida Bright" panose="02040602050505020304" pitchFamily="18" charset="0"/>
              </a:rPr>
              <a:t>Clinical definition of delirium</a:t>
            </a:r>
          </a:p>
          <a:p>
            <a:pPr>
              <a:lnSpc>
                <a:spcPct val="150000"/>
              </a:lnSpc>
              <a:buClr>
                <a:srgbClr val="FFFFFF"/>
              </a:buClr>
              <a:buFontTx/>
              <a:buNone/>
              <a:defRPr/>
            </a:pPr>
            <a:endParaRPr lang="en-GB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lnSpc>
                <a:spcPct val="150000"/>
              </a:lnSpc>
              <a:buClr>
                <a:srgbClr val="FFFFFF"/>
              </a:buClr>
              <a:buFontTx/>
              <a:buNone/>
              <a:defRPr/>
            </a:pPr>
            <a:endParaRPr lang="en-GB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lnSpc>
                <a:spcPct val="150000"/>
              </a:lnSpc>
              <a:buClr>
                <a:srgbClr val="FFFFFF"/>
              </a:buClr>
              <a:buFontTx/>
              <a:buNone/>
              <a:defRPr/>
            </a:pPr>
            <a:endParaRPr lang="en-GB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lnSpc>
                <a:spcPct val="150000"/>
              </a:lnSpc>
              <a:buClr>
                <a:srgbClr val="FFFFFF"/>
              </a:buClr>
              <a:buFontTx/>
              <a:buNone/>
              <a:defRPr/>
            </a:pPr>
            <a:endParaRPr lang="en-GB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lnSpc>
                <a:spcPct val="150000"/>
              </a:lnSpc>
              <a:buClr>
                <a:srgbClr val="FFFFFF"/>
              </a:buClr>
              <a:buFontTx/>
              <a:buNone/>
              <a:defRPr/>
            </a:pPr>
            <a:endParaRPr lang="en-GB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lnSpc>
                <a:spcPct val="150000"/>
              </a:lnSpc>
              <a:buClr>
                <a:srgbClr val="FFFFFF"/>
              </a:buClr>
              <a:buFontTx/>
              <a:buNone/>
              <a:defRPr/>
            </a:pPr>
            <a:r>
              <a:rPr lang="en-GB" sz="2000" dirty="0">
                <a:solidFill>
                  <a:srgbClr val="FFFFFF"/>
                </a:solidFill>
                <a:latin typeface="Lucida Bright" panose="02040602050505020304" pitchFamily="18" charset="0"/>
              </a:rPr>
              <a:t>		</a:t>
            </a:r>
          </a:p>
          <a:p>
            <a:pPr>
              <a:lnSpc>
                <a:spcPct val="150000"/>
              </a:lnSpc>
              <a:buClr>
                <a:srgbClr val="FFFFFF"/>
              </a:buClr>
              <a:buFontTx/>
              <a:buNone/>
              <a:defRPr/>
            </a:pPr>
            <a:r>
              <a:rPr lang="en-GB" sz="2000" dirty="0">
                <a:solidFill>
                  <a:srgbClr val="FFFFFF"/>
                </a:solidFill>
                <a:latin typeface="Lucida Bright" panose="02040602050505020304" pitchFamily="18" charset="0"/>
              </a:rPr>
              <a:t>	</a:t>
            </a:r>
            <a:r>
              <a:rPr lang="en-GB" sz="2000" dirty="0">
                <a:latin typeface="Lucida Bright" panose="02040602050505020304" pitchFamily="18" charset="0"/>
              </a:rPr>
              <a:t>		</a:t>
            </a:r>
          </a:p>
          <a:p>
            <a:pPr>
              <a:lnSpc>
                <a:spcPct val="150000"/>
              </a:lnSpc>
              <a:buClr>
                <a:srgbClr val="FFFFFF"/>
              </a:buClr>
              <a:buFontTx/>
              <a:buNone/>
              <a:defRPr/>
            </a:pPr>
            <a:r>
              <a:rPr lang="en-GB" sz="2400" dirty="0">
                <a:latin typeface="Lucida Bright" panose="02040602050505020304" pitchFamily="18" charset="0"/>
                <a:sym typeface="Wingdings 3" pitchFamily="18" charset="2"/>
              </a:rPr>
              <a:t>	</a:t>
            </a:r>
          </a:p>
        </p:txBody>
      </p:sp>
      <p:sp>
        <p:nvSpPr>
          <p:cNvPr id="12291" name="Rectangle 4">
            <a:extLst>
              <a:ext uri="{FF2B5EF4-FFF2-40B4-BE49-F238E27FC236}">
                <a16:creationId xmlns:a16="http://schemas.microsoft.com/office/drawing/2014/main" id="{51BB749D-8B3A-4A38-A86E-981ACB998EC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381991" y="2247632"/>
            <a:ext cx="8910894" cy="3787833"/>
          </a:xfrm>
          <a:prstGeom prst="rect">
            <a:avLst/>
          </a:prstGeom>
          <a:noFill/>
          <a:ln w="15875" cap="sq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squar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400" dirty="0">
                <a:latin typeface="Lucida Bright" panose="02040602050505020304" pitchFamily="18" charset="0"/>
              </a:rPr>
              <a:t>Rapid (hours, days) deterioration in mental functioning, triggered by: </a:t>
            </a:r>
          </a:p>
          <a:p>
            <a:pPr algn="ctr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2400" dirty="0">
              <a:latin typeface="Lucida Bright" panose="02040602050505020304" pitchFamily="18" charset="0"/>
            </a:endParaRPr>
          </a:p>
          <a:p>
            <a:pPr algn="ctr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400" dirty="0">
                <a:latin typeface="Lucida Bright" panose="02040602050505020304" pitchFamily="18" charset="0"/>
              </a:rPr>
              <a:t>acute illness, injury (e.g. hip fracture), side effects of medication, surgery, etc.</a:t>
            </a:r>
          </a:p>
        </p:txBody>
      </p:sp>
    </p:spTree>
    <p:extLst>
      <p:ext uri="{BB962C8B-B14F-4D97-AF65-F5344CB8AC3E}">
        <p14:creationId xmlns:p14="http://schemas.microsoft.com/office/powerpoint/2010/main" val="156316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00790" y="458149"/>
            <a:ext cx="2237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nstantia" panose="02030602050306030303" pitchFamily="18" charset="0"/>
              </a:rPr>
              <a:t>Acute brain failure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62226" y="1671056"/>
            <a:ext cx="4001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nstantia" panose="02030602050306030303" pitchFamily="18" charset="0"/>
              </a:rPr>
              <a:t>Subacute befuddlement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4556" y="528468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nstantia" panose="02030602050306030303" pitchFamily="18" charset="0"/>
              </a:rPr>
              <a:t>Delirium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40760" y="444246"/>
            <a:ext cx="3135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nstantia" panose="02030602050306030303" pitchFamily="18" charset="0"/>
              </a:rPr>
              <a:t>ICU psychosis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94684" y="1028285"/>
            <a:ext cx="3135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nstantia" panose="02030602050306030303" pitchFamily="18" charset="0"/>
              </a:rPr>
              <a:t>Pump head</a:t>
            </a:r>
          </a:p>
        </p:txBody>
      </p:sp>
      <p:sp>
        <p:nvSpPr>
          <p:cNvPr id="15" name="TextBox 20481">
            <a:extLst>
              <a:ext uri="{FF2B5EF4-FFF2-40B4-BE49-F238E27FC236}">
                <a16:creationId xmlns:a16="http://schemas.microsoft.com/office/drawing/2014/main" id="{200D7954-4F18-458A-93E4-BD86076F7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876" y="2584930"/>
            <a:ext cx="455883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tx1"/>
              </a:buClr>
              <a:buFontTx/>
              <a:buNone/>
            </a:pPr>
            <a:r>
              <a:rPr lang="en-GB" altLang="en-US" sz="4000" dirty="0">
                <a:solidFill>
                  <a:srgbClr val="FFFF00"/>
                </a:solidFill>
                <a:latin typeface="Lucida Bright" panose="02040602050505020304" pitchFamily="18" charset="0"/>
                <a:cs typeface="Times New Roman" panose="02020603050405020304" pitchFamily="18" charset="0"/>
              </a:rPr>
              <a:t>‘Terminological 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FontTx/>
              <a:buNone/>
            </a:pPr>
            <a:r>
              <a:rPr lang="en-GB" altLang="en-US" sz="4000" dirty="0">
                <a:solidFill>
                  <a:srgbClr val="FFFF00"/>
                </a:solidFill>
                <a:latin typeface="Lucida Bright" panose="02040602050505020304" pitchFamily="18" charset="0"/>
                <a:cs typeface="Times New Roman" panose="02020603050405020304" pitchFamily="18" charset="0"/>
              </a:rPr>
              <a:t>chaos’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9729" y="3762895"/>
            <a:ext cx="27521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nstantia" panose="02030602050306030303" pitchFamily="18" charset="0"/>
              </a:rPr>
              <a:t>Acute confusional state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94588" y="5084785"/>
            <a:ext cx="3202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nstantia" panose="02030602050306030303" pitchFamily="18" charset="0"/>
              </a:rPr>
              <a:t>Acute on chronic confusion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89067" y="4684675"/>
            <a:ext cx="2873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nstantia" panose="02030602050306030303" pitchFamily="18" charset="0"/>
              </a:rPr>
              <a:t>Organic brain syndrome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97450" y="2624885"/>
            <a:ext cx="2678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nstantia" panose="02030602050306030303" pitchFamily="18" charset="0"/>
              </a:rPr>
              <a:t>Septic encephalopathy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45779" y="1423321"/>
            <a:ext cx="264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nstantia" panose="02030602050306030303" pitchFamily="18" charset="0"/>
              </a:rPr>
              <a:t>Acute encephalopathy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46097" y="4869341"/>
            <a:ext cx="3106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nstantia" panose="02030602050306030303" pitchFamily="18" charset="0"/>
              </a:rPr>
              <a:t>Metabolic encephalopathy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4556" y="2245709"/>
            <a:ext cx="2563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nstantia" panose="02030602050306030303" pitchFamily="18" charset="0"/>
              </a:rPr>
              <a:t>Altered mental status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19490" y="5944240"/>
            <a:ext cx="2487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nstantia" panose="02030602050306030303" pitchFamily="18" charset="0"/>
              </a:rPr>
              <a:t>New-onset psychosis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69890" y="5780039"/>
            <a:ext cx="3666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nstantia" panose="02030602050306030303" pitchFamily="18" charset="0"/>
              </a:rPr>
              <a:t>Neurocognitive (dementia-like)</a:t>
            </a:r>
          </a:p>
          <a:p>
            <a:r>
              <a:rPr lang="en-GB" sz="2000" dirty="0">
                <a:latin typeface="Constantia" panose="02030602050306030303" pitchFamily="18" charset="0"/>
              </a:rPr>
              <a:t>syndrome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55716" y="3882016"/>
            <a:ext cx="1972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nstantia" panose="02030602050306030303" pitchFamily="18" charset="0"/>
              </a:rPr>
              <a:t>Encephalopathy</a:t>
            </a:r>
          </a:p>
        </p:txBody>
      </p:sp>
    </p:spTree>
    <p:extLst>
      <p:ext uri="{BB962C8B-B14F-4D97-AF65-F5344CB8AC3E}">
        <p14:creationId xmlns:p14="http://schemas.microsoft.com/office/powerpoint/2010/main" val="271548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885031953,C:\Users\CCACE-ED\Documents\CARMMS\Alasdair MacLullich\GCs &amp; Cognitive Ageing in Humans\MacLullich GCs &amp; cognitive ageing in humans Jan 2011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cLullich - how are guidelines developed" id="{FFC9847F-5848-4365-AC08-D830F991D164}" vid="{5C4005BA-037F-4C19-9A18-C63B7E1F66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040C1824D65149AC9B1FD660D8A3F1" ma:contentTypeVersion="15" ma:contentTypeDescription="Create a new document." ma:contentTypeScope="" ma:versionID="9b005529088f1882c498072872b6588d">
  <xsd:schema xmlns:xsd="http://www.w3.org/2001/XMLSchema" xmlns:xs="http://www.w3.org/2001/XMLSchema" xmlns:p="http://schemas.microsoft.com/office/2006/metadata/properties" xmlns:ns3="97b682e7-e3ed-4854-817b-0fce634c2d8e" xmlns:ns4="99209309-3759-4f51-932e-9315a7d88f37" targetNamespace="http://schemas.microsoft.com/office/2006/metadata/properties" ma:root="true" ma:fieldsID="4e10b855ac445334ceaefdfeae666cb5" ns3:_="" ns4:_="">
    <xsd:import namespace="97b682e7-e3ed-4854-817b-0fce634c2d8e"/>
    <xsd:import namespace="99209309-3759-4f51-932e-9315a7d88f3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b682e7-e3ed-4854-817b-0fce634c2d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209309-3759-4f51-932e-9315a7d88f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9209309-3759-4f51-932e-9315a7d88f37" xsi:nil="true"/>
  </documentManagement>
</p:properties>
</file>

<file path=customXml/itemProps1.xml><?xml version="1.0" encoding="utf-8"?>
<ds:datastoreItem xmlns:ds="http://schemas.openxmlformats.org/officeDocument/2006/customXml" ds:itemID="{9E64C879-77A4-4E46-87BC-964E14E0EB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b682e7-e3ed-4854-817b-0fce634c2d8e"/>
    <ds:schemaRef ds:uri="99209309-3759-4f51-932e-9315a7d88f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3D6367-F9C7-40FC-B2F4-14CE6CA171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72CF00-0DE9-4C50-9845-0DF77E8511F7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99209309-3759-4f51-932e-9315a7d88f37"/>
    <ds:schemaRef ds:uri="http://purl.org/dc/terms/"/>
    <ds:schemaRef ds:uri="http://schemas.openxmlformats.org/package/2006/metadata/core-properties"/>
    <ds:schemaRef ds:uri="97b682e7-e3ed-4854-817b-0fce634c2d8e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Grey template</Template>
  <TotalTime>8566</TotalTime>
  <Words>2198</Words>
  <Application>Microsoft Office PowerPoint</Application>
  <PresentationFormat>Widescreen</PresentationFormat>
  <Paragraphs>601</Paragraphs>
  <Slides>73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7" baseType="lpstr">
      <vt:lpstr>Arial</vt:lpstr>
      <vt:lpstr>Arial Black</vt:lpstr>
      <vt:lpstr>Calibri</vt:lpstr>
      <vt:lpstr>Cambria</vt:lpstr>
      <vt:lpstr>Constantia</vt:lpstr>
      <vt:lpstr>Cooper Black</vt:lpstr>
      <vt:lpstr>Georgia</vt:lpstr>
      <vt:lpstr>Lucida Bright</vt:lpstr>
      <vt:lpstr>Monotype Sorts</vt:lpstr>
      <vt:lpstr>Tahoma</vt:lpstr>
      <vt:lpstr>Times New Roman</vt:lpstr>
      <vt:lpstr>Wingdings</vt:lpstr>
      <vt:lpstr>Wingdings 3</vt:lpstr>
      <vt:lpstr>Office Theme</vt:lpstr>
      <vt:lpstr>The pathophysiology of delirium:  a clinical perspective</vt:lpstr>
      <vt:lpstr>PowerPoint Presentation</vt:lpstr>
      <vt:lpstr>PowerPoint Presentation</vt:lpstr>
      <vt:lpstr>PowerPoint Presentation</vt:lpstr>
      <vt:lpstr>Outline</vt:lpstr>
      <vt:lpstr>PowerPoint Presentation</vt:lpstr>
      <vt:lpstr>DSM-5-TR</vt:lpstr>
      <vt:lpstr>PowerPoint Presentation</vt:lpstr>
      <vt:lpstr>PowerPoint Presentation</vt:lpstr>
      <vt:lpstr>10 Societies statement - recommendations</vt:lpstr>
      <vt:lpstr>Risk factors </vt:lpstr>
      <vt:lpstr>Delirium is a major part of the workload of healthcare systems</vt:lpstr>
      <vt:lpstr>PowerPoint Presentation</vt:lpstr>
      <vt:lpstr>PowerPoint Presentation</vt:lpstr>
      <vt:lpstr>PowerPoint Presentation</vt:lpstr>
      <vt:lpstr>PowerPoint Presentation</vt:lpstr>
      <vt:lpstr>Delirium is a strong risk factor for  new-onset dementia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Direct brain injury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Systemic inflammation and neurodegeneration in animal models</vt:lpstr>
      <vt:lpstr>Elevated CSF S100B in delirium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 CSF quinolinic acid in delirium</vt:lpstr>
      <vt:lpstr>PowerPoint Presentation</vt:lpstr>
      <vt:lpstr>PowerPoint Presentation</vt:lpstr>
      <vt:lpstr>PowerPoint Presentation</vt:lpstr>
      <vt:lpstr>How might delirium be linked with long-term brain injury &amp; dementia?</vt:lpstr>
      <vt:lpstr>PowerPoint Presentation</vt:lpstr>
      <vt:lpstr>Pathophysiology of delirium: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Lothian Grand Round 2023</dc:title>
  <dc:subject>Delirium</dc:subject>
  <dc:creator>MACLULLICH Alasdair</dc:creator>
  <cp:lastModifiedBy>Alasdair Maclullich</cp:lastModifiedBy>
  <cp:revision>260</cp:revision>
  <dcterms:created xsi:type="dcterms:W3CDTF">2020-12-05T16:02:10Z</dcterms:created>
  <dcterms:modified xsi:type="dcterms:W3CDTF">2023-09-15T07:08:53Z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0x010100BD040C1824D65149AC9B1FD660D8A3F1</vt:lpwstr>
  </property>
</Properties>
</file>