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3"/>
  </p:notesMasterIdLst>
  <p:sldIdLst>
    <p:sldId id="461" r:id="rId5"/>
    <p:sldId id="668" r:id="rId6"/>
    <p:sldId id="646" r:id="rId7"/>
    <p:sldId id="463" r:id="rId8"/>
    <p:sldId id="465" r:id="rId9"/>
    <p:sldId id="467" r:id="rId10"/>
    <p:sldId id="471" r:id="rId11"/>
    <p:sldId id="669" r:id="rId12"/>
    <p:sldId id="672" r:id="rId13"/>
    <p:sldId id="671" r:id="rId14"/>
    <p:sldId id="648" r:id="rId15"/>
    <p:sldId id="652" r:id="rId16"/>
    <p:sldId id="653" r:id="rId17"/>
    <p:sldId id="654" r:id="rId18"/>
    <p:sldId id="690" r:id="rId19"/>
    <p:sldId id="661" r:id="rId20"/>
    <p:sldId id="312" r:id="rId21"/>
    <p:sldId id="313" r:id="rId22"/>
    <p:sldId id="317" r:id="rId23"/>
    <p:sldId id="423" r:id="rId24"/>
    <p:sldId id="692" r:id="rId25"/>
    <p:sldId id="693" r:id="rId26"/>
    <p:sldId id="699" r:id="rId27"/>
    <p:sldId id="694" r:id="rId28"/>
    <p:sldId id="664" r:id="rId29"/>
    <p:sldId id="674" r:id="rId30"/>
    <p:sldId id="684" r:id="rId31"/>
    <p:sldId id="687" r:id="rId32"/>
    <p:sldId id="689" r:id="rId33"/>
    <p:sldId id="688" r:id="rId34"/>
    <p:sldId id="695" r:id="rId35"/>
    <p:sldId id="696" r:id="rId36"/>
    <p:sldId id="697" r:id="rId37"/>
    <p:sldId id="698" r:id="rId38"/>
    <p:sldId id="682" r:id="rId39"/>
    <p:sldId id="676" r:id="rId40"/>
    <p:sldId id="686" r:id="rId41"/>
    <p:sldId id="67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FBA3FD"/>
    <a:srgbClr val="66FF33"/>
    <a:srgbClr val="FFCCCC"/>
    <a:srgbClr val="485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2A2CA-0BDD-2F50-7264-B61A46C77D53}" v="5" dt="2023-03-07T12:25:12.435"/>
    <p1510:client id="{DCEA5850-96F2-4811-B361-FD7589827CB2}" v="38" dt="2023-03-06T22:37:24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02" autoAdjust="0"/>
    <p:restoredTop sz="97274" autoAdjust="0"/>
  </p:normalViewPr>
  <p:slideViewPr>
    <p:cSldViewPr snapToGrid="0">
      <p:cViewPr varScale="1">
        <p:scale>
          <a:sx n="56" d="100"/>
          <a:sy n="56" d="100"/>
        </p:scale>
        <p:origin x="72" y="1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3789D-63F4-4544-A330-C60BCCA78C25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78A69-B22D-4DFF-A8F3-78C247808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678A69-B22D-4DFF-A8F3-78C2478086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026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2EC680-155B-43AA-8D67-8383D8B42CC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227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E7FCC02A-39B5-48E0-87B6-A2DDEC4B44E9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A6E3560-DC00-4FCA-BBB4-B281717DFF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17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1843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1683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E7FCC02A-39B5-48E0-87B6-A2DDEC4B44E9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A6E3560-DC00-4FCA-BBB4-B281717DFF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18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1843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531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E7FCC02A-39B5-48E0-87B6-A2DDEC4B44E9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A6E3560-DC00-4FCA-BBB4-B281717DFF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19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1843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715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E7FCC02A-39B5-48E0-87B6-A2DDEC4B44E9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A6E3560-DC00-4FCA-BBB4-B281717DFF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20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1843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2685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4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B53FE157-90ED-4634-87FB-4675F64CF7A1}" type="slidenum">
              <a:rPr lang="en-US" altLang="en-US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 algn="r"/>
              <a:t>21</a:t>
            </a:fld>
            <a:endParaRPr lang="en-US" altLang="en-US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56324" name="Rectangle 50178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28" tIns="45714" rIns="91428" bIns="45714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2825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hape 4"/>
          <p:cNvSpPr txBox="1">
            <a:spLocks noGrp="1" noChangeArrowheads="1"/>
          </p:cNvSpPr>
          <p:nvPr/>
        </p:nvSpPr>
        <p:spPr bwMode="auto">
          <a:xfrm>
            <a:off x="5137151" y="7074694"/>
            <a:ext cx="3926416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C0886DE-1400-4603-B4E4-4549752BAA4E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22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54225" y="560388"/>
            <a:ext cx="4962525" cy="2790825"/>
          </a:xfrm>
          <a:ln cap="flat" algn="ctr">
            <a:headEnd type="none" w="med" len="med"/>
            <a:tailEnd type="none" w="med" len="med"/>
          </a:ln>
        </p:spPr>
      </p:sp>
      <p:sp>
        <p:nvSpPr>
          <p:cNvPr id="24581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1210734" y="3536156"/>
            <a:ext cx="6642100" cy="3349229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4541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6D5AD512-095A-40D3-B8E8-C6BBD4D79024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5C55842-2C31-457B-8603-3080A03BFA63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23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867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704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hape 4"/>
          <p:cNvSpPr txBox="1">
            <a:spLocks noGrp="1" noChangeArrowheads="1"/>
          </p:cNvSpPr>
          <p:nvPr/>
        </p:nvSpPr>
        <p:spPr bwMode="auto">
          <a:xfrm>
            <a:off x="5137151" y="7074694"/>
            <a:ext cx="3926416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C0886DE-1400-4603-B4E4-4549752BAA4E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24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54225" y="560388"/>
            <a:ext cx="4962525" cy="2790825"/>
          </a:xfrm>
          <a:ln cap="flat" algn="ctr">
            <a:headEnd type="none" w="med" len="med"/>
            <a:tailEnd type="none" w="med" len="med"/>
          </a:ln>
        </p:spPr>
      </p:sp>
      <p:sp>
        <p:nvSpPr>
          <p:cNvPr id="24581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1210734" y="3536156"/>
            <a:ext cx="6642100" cy="3349229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6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2EC680-155B-43AA-8D67-8383D8B42CC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8550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678A69-B22D-4DFF-A8F3-78C24780861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308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6D5AD512-095A-40D3-B8E8-C6BBD4D79024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5C55842-2C31-457B-8603-3080A03BFA63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26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867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6771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6D5AD512-095A-40D3-B8E8-C6BBD4D79024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5C55842-2C31-457B-8603-3080A03BFA63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27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867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8344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E7FCC02A-39B5-48E0-87B6-A2DDEC4B44E9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A6E3560-DC00-4FCA-BBB4-B281717DFF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28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1843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199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6D5AD512-095A-40D3-B8E8-C6BBD4D79024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29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5C55842-2C31-457B-8603-3080A03BFA63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29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867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453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E7FCC02A-39B5-48E0-87B6-A2DDEC4B44E9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A6E3560-DC00-4FCA-BBB4-B281717DFF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30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1843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50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E7FCC02A-39B5-48E0-87B6-A2DDEC4B44E9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A6E3560-DC00-4FCA-BBB4-B281717DFF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31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1843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4260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1BC44119-F14A-4EF9-8677-0A8E3CE1606F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2987A44-45E7-417A-B3A9-BE2433AD5F6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32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5652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1BC44119-F14A-4EF9-8677-0A8E3CE1606F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2987A44-45E7-417A-B3A9-BE2433AD5F6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33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4909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1BC44119-F14A-4EF9-8677-0A8E3CE1606F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2987A44-45E7-417A-B3A9-BE2433AD5F6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34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4232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1BC44119-F14A-4EF9-8677-0A8E3CE1606F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2987A44-45E7-417A-B3A9-BE2433AD5F6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35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6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2EC680-155B-43AA-8D67-8383D8B42CC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6966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1BC44119-F14A-4EF9-8677-0A8E3CE1606F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2987A44-45E7-417A-B3A9-BE2433AD5F6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36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2889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1BC44119-F14A-4EF9-8677-0A8E3CE1606F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2987A44-45E7-417A-B3A9-BE2433AD5F6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37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8790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1BC44119-F14A-4EF9-8677-0A8E3CE1606F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38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2987A44-45E7-417A-B3A9-BE2433AD5F6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38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609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C783B49-B833-45F4-84D8-77A9555F8B7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1" tIns="47780" rIns="95561" bIns="47780" anchor="b"/>
          <a:lstStyle>
            <a:lvl1pPr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46942C3F-A502-4141-99D2-D6931DAF9066}" type="slidenum">
              <a:rPr lang="en-US" altLang="en-US" sz="1300" b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algn="r"/>
              <a:t>4</a:t>
            </a:fld>
            <a:endParaRPr lang="en-US" altLang="en-US" sz="1300" b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69528D7-5190-409E-A79C-CE5B70A43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DC6337E-A4C9-4B60-A280-9B0EEE274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92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43F5851-827A-4126-AAAD-76D84E0DE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fld id="{61C7CE1E-8997-4D50-A213-7AFA0269FEDB}" type="slidenum">
              <a:rPr lang="en-US" altLang="en-US" sz="13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51200">
            <a:extLst>
              <a:ext uri="{FF2B5EF4-FFF2-40B4-BE49-F238E27FC236}">
                <a16:creationId xmlns:a16="http://schemas.microsoft.com/office/drawing/2014/main" id="{AFCAED74-836B-4BB8-B33E-A96BC95C2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7388"/>
            <a:ext cx="6089650" cy="3425825"/>
          </a:xfrm>
          <a:ln cap="flat">
            <a:headEnd type="none" w="med" len="med"/>
            <a:tailEnd type="none" w="med" len="med"/>
          </a:ln>
        </p:spPr>
      </p:sp>
      <p:sp>
        <p:nvSpPr>
          <p:cNvPr id="23556" name="Rectangle 51201">
            <a:extLst>
              <a:ext uri="{FF2B5EF4-FFF2-40B4-BE49-F238E27FC236}">
                <a16:creationId xmlns:a16="http://schemas.microsoft.com/office/drawing/2014/main" id="{0BDC5731-99CF-41A4-A5C9-BABFD858C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886" tIns="45943" rIns="91886" bIns="45943"/>
          <a:lstStyle/>
          <a:p>
            <a:pPr>
              <a:spcBef>
                <a:spcPct val="0"/>
              </a:spcBef>
            </a:pPr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3557" name="Shape 3">
            <a:extLst>
              <a:ext uri="{FF2B5EF4-FFF2-40B4-BE49-F238E27FC236}">
                <a16:creationId xmlns:a16="http://schemas.microsoft.com/office/drawing/2014/main" id="{D1601815-61C8-41D8-9F9A-1F5BC4762DBC}"/>
              </a:ext>
            </a:extLst>
          </p:cNvPr>
          <p:cNvSpPr txBox="1">
            <a:spLocks noGrp="1"/>
          </p:cNvSpPr>
          <p:nvPr/>
        </p:nvSpPr>
        <p:spPr bwMode="auto">
          <a:xfrm>
            <a:off x="3887788" y="8688388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86" tIns="45943" rIns="91886" bIns="45943" anchor="b"/>
          <a:lstStyle>
            <a:lvl1pPr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4C5219D-3461-42BF-893B-41091D606F1B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10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50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1pPr>
            <a:lvl2pPr marL="742950" indent="-28575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2pPr>
            <a:lvl3pPr marL="11430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3pPr>
            <a:lvl4pPr marL="16002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4pPr>
            <a:lvl5pPr marL="2057400" indent="-228600"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3300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2EC680-155B-43AA-8D67-8383D8B42CC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3796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71EA34C8-E17D-428D-9E51-E144708583B7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43336D3D-1002-4D50-848F-EF2EAEBA67D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12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355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0830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414F44F2-AF40-4157-8EB1-DCE5C1E23F96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EAF9FE4E-4082-4154-AA2B-081466D8E43E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13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6629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576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60438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6D5AD512-095A-40D3-B8E8-C6BBD4D79024}" type="slidenum">
              <a:rPr lang="en-US" altLang="en-US" sz="13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z="13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Shape 4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5" tIns="45937" rIns="91875" bIns="45937" anchor="b"/>
          <a:lstStyle>
            <a:lvl1pPr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defTabSz="930275"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65C55842-2C31-457B-8603-3080A03BFA63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14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01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7713"/>
            <a:ext cx="6610350" cy="3719512"/>
          </a:xfrm>
          <a:ln cap="flat" algn="ctr">
            <a:headEnd type="none" w="med" len="med"/>
            <a:tailEnd type="none" w="med" len="med"/>
          </a:ln>
        </p:spPr>
      </p:sp>
      <p:sp>
        <p:nvSpPr>
          <p:cNvPr id="28677" name="Rectangle 50178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  <a:noFill/>
        </p:spPr>
        <p:txBody>
          <a:bodyPr lIns="91875" tIns="45937" rIns="91875" bIns="45937"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610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999B-53FE-434E-A379-CBC43A58037B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4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5BE2-D806-4C74-B7EF-C13CB29539FC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45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4857-9D81-4EA8-A7FD-9465ECAAB0E7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5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88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757894"/>
            <a:ext cx="11303000" cy="4351338"/>
          </a:xfrm>
        </p:spPr>
        <p:txBody>
          <a:bodyPr/>
          <a:lstStyle>
            <a:lvl3pPr>
              <a:defRPr>
                <a:solidFill>
                  <a:srgbClr val="FF0000"/>
                </a:solidFill>
                <a:latin typeface="Cooper Black" panose="0208090404030B020404" pitchFamily="18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B668-BB48-4CFE-92DA-2E0F7602482B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94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F4D4-8C66-4465-BF7D-FDD51A9A99A8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7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FDA1-388A-4E8C-8295-B8CDF1B73DF0}" type="datetime1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1AAD-8C03-4E53-B65E-0B8587F11B49}" type="datetime1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1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649-111D-467A-9735-AE41311DE8D0}" type="datetime1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3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6707-8063-4795-B2DF-33EF13C3A01F}" type="datetime1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50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CB7C-AFCB-42E0-9444-9771724BB0C2}" type="datetime1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2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 anchorCtr="0">
            <a:no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6475-9FC2-460E-9708-51C2C3DA3D47}" type="datetime1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0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0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876425"/>
            <a:ext cx="11303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6FF8-910D-468D-97C3-869B5E0B6B43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835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14DB2-47DA-432A-8A7D-4AF353826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783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FFF00"/>
          </a:solidFill>
          <a:latin typeface="Lucida Bright" panose="0204060205050502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1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>
          <a:solidFill>
            <a:srgbClr val="00B0F0"/>
          </a:solidFill>
          <a:latin typeface="Lucida Bright" panose="02040602050505020304" pitchFamily="18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24" y="-308255"/>
            <a:ext cx="11565082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5400" dirty="0">
                <a:latin typeface="Lucida Bright"/>
              </a:rPr>
              <a:t>Equalities in delirium testing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0" t="7976" r="24988" b="10226"/>
          <a:stretch/>
        </p:blipFill>
        <p:spPr>
          <a:xfrm>
            <a:off x="4741275" y="5937311"/>
            <a:ext cx="648072" cy="5760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9368" y="6001453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Bright" panose="02040602050505020304" pitchFamily="18" charset="0"/>
                <a:ea typeface="+mn-ea"/>
                <a:cs typeface="+mn-cs"/>
              </a:rPr>
              <a:t>a_maclullich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Lucida Bright" panose="02040602050505020304" pitchFamily="18" charset="0"/>
              <a:ea typeface="+mn-ea"/>
              <a:cs typeface="+mn-cs"/>
            </a:endParaRPr>
          </a:p>
        </p:txBody>
      </p:sp>
      <p:sp>
        <p:nvSpPr>
          <p:cNvPr id="9" name="TextBox 3072"/>
          <p:cNvSpPr txBox="1">
            <a:spLocks noChangeArrowheads="1"/>
          </p:cNvSpPr>
          <p:nvPr/>
        </p:nvSpPr>
        <p:spPr bwMode="auto">
          <a:xfrm>
            <a:off x="2099254" y="3248311"/>
            <a:ext cx="80422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78000" tIns="180000" rIns="378000" bIns="180000"/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Lucida Bright" panose="02040602050505020304" pitchFamily="18" charset="0"/>
              </a:rPr>
              <a:t>Alasdair MacLullich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Lucida Bright" panose="02040602050505020304" pitchFamily="18" charset="0"/>
              </a:rPr>
              <a:t>Professor of Geriatric Medicine, University of Edinburgh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400" dirty="0">
                <a:solidFill>
                  <a:srgbClr val="00FFFF"/>
                </a:solidFill>
                <a:latin typeface="Lucida Bright" panose="02040602050505020304" pitchFamily="18" charset="0"/>
              </a:rPr>
              <a:t>Chair, Scottish Hip Fracture Audit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Lucida Bright" panose="020406020505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>
            <a:extLst>
              <a:ext uri="{FF2B5EF4-FFF2-40B4-BE49-F238E27FC236}">
                <a16:creationId xmlns:a16="http://schemas.microsoft.com/office/drawing/2014/main" id="{6BBE1C68-11E6-4547-9AF1-AA43B21A39DF}"/>
              </a:ext>
            </a:extLst>
          </p:cNvPr>
          <p:cNvGrpSpPr>
            <a:grpSpLocks/>
          </p:cNvGrpSpPr>
          <p:nvPr/>
        </p:nvGrpSpPr>
        <p:grpSpPr bwMode="auto">
          <a:xfrm>
            <a:off x="3522059" y="2225142"/>
            <a:ext cx="4626425" cy="1677986"/>
            <a:chOff x="2499176" y="2818669"/>
            <a:chExt cx="3752465" cy="340005"/>
          </a:xfrm>
        </p:grpSpPr>
        <p:sp>
          <p:nvSpPr>
            <p:cNvPr id="10242" name="Rounded Rectangle 1">
              <a:extLst>
                <a:ext uri="{FF2B5EF4-FFF2-40B4-BE49-F238E27FC236}">
                  <a16:creationId xmlns:a16="http://schemas.microsoft.com/office/drawing/2014/main" id="{6DD5C219-794F-4D1A-B2E2-D7D228B68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176" y="2818669"/>
              <a:ext cx="3752465" cy="262892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79999"/>
              </a:srgbClr>
            </a:solidFill>
            <a:ln w="41275" cap="sq" algn="ctr">
              <a:solidFill>
                <a:schemeClr val="tx2"/>
              </a:solidFill>
              <a:round/>
              <a:headEnd/>
              <a:tailEnd/>
            </a:ln>
            <a:effectLst>
              <a:glow rad="19050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wrap="square" lIns="90000" tIns="46800" rIns="90000" bIns="46800" anchor="ctr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ahoma" pitchFamily="34" charset="0"/>
                </a:defRPr>
              </a:lvl9pPr>
            </a:lstStyle>
            <a:p>
              <a:pPr algn="ctr">
                <a:defRPr/>
              </a:pPr>
              <a:endParaRPr lang="en-GB" altLang="en-US" sz="1600" dirty="0">
                <a:latin typeface="Lucida Bright" panose="02040602050505020304" pitchFamily="18" charset="0"/>
              </a:endParaRPr>
            </a:p>
          </p:txBody>
        </p:sp>
        <p:sp>
          <p:nvSpPr>
            <p:cNvPr id="22547" name="TextBox 1">
              <a:extLst>
                <a:ext uri="{FF2B5EF4-FFF2-40B4-BE49-F238E27FC236}">
                  <a16:creationId xmlns:a16="http://schemas.microsoft.com/office/drawing/2014/main" id="{81226E13-9A7D-4A7B-AC1B-577E97A31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193" y="2859047"/>
              <a:ext cx="2846388" cy="299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Monotype Sorts" panose="020B0604020202020204" charset="2"/>
                <a:buChar char="è"/>
                <a:defRPr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2800" dirty="0">
                  <a:solidFill>
                    <a:srgbClr val="FFFFFF"/>
                  </a:solidFill>
                  <a:latin typeface="Lucida Bright" panose="02040602050505020304" pitchFamily="18" charset="0"/>
                </a:rPr>
                <a:t>Consequences of delirium</a:t>
              </a:r>
              <a:endParaRPr lang="en-US" altLang="en-US" sz="2800" dirty="0">
                <a:solidFill>
                  <a:srgbClr val="FFFFFF"/>
                </a:solidFill>
                <a:latin typeface="Lucida Bright" panose="02040602050505020304" pitchFamily="18" charset="0"/>
              </a:endParaRPr>
            </a:p>
          </p:txBody>
        </p:sp>
      </p:grpSp>
      <p:sp>
        <p:nvSpPr>
          <p:cNvPr id="22531" name="Text Box 6">
            <a:extLst>
              <a:ext uri="{FF2B5EF4-FFF2-40B4-BE49-F238E27FC236}">
                <a16:creationId xmlns:a16="http://schemas.microsoft.com/office/drawing/2014/main" id="{DAA13769-3661-40D3-9768-F39DB479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230" y="4397983"/>
            <a:ext cx="278182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</a:rPr>
              <a:t>Aspiration pneumonia</a:t>
            </a:r>
          </a:p>
        </p:txBody>
      </p:sp>
      <p:sp>
        <p:nvSpPr>
          <p:cNvPr id="22532" name="Text Box 6">
            <a:extLst>
              <a:ext uri="{FF2B5EF4-FFF2-40B4-BE49-F238E27FC236}">
                <a16:creationId xmlns:a16="http://schemas.microsoft.com/office/drawing/2014/main" id="{121D9EC9-5378-4220-97EE-8F426A768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893" y="5583317"/>
            <a:ext cx="71074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</a:rPr>
              <a:t>Falls</a:t>
            </a:r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88700F0-2FE5-4865-BDD7-910C9F2FE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754" y="4442361"/>
            <a:ext cx="190341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</a:rPr>
              <a:t>Pressure sores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A7D87DA7-8066-4CAC-AC84-D7FBCA205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7925" y="1100840"/>
            <a:ext cx="406743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</a:rPr>
              <a:t>Post-traumatic stress symptoms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32E3CBB8-5961-4C1B-ADA7-8628A04D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626" y="596167"/>
            <a:ext cx="315853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Risk of future dementia</a:t>
            </a:r>
            <a:endParaRPr lang="en-GB" altLang="en-US" dirty="0">
              <a:solidFill>
                <a:srgbClr val="FFFF00"/>
              </a:solidFill>
              <a:latin typeface="Lucida Bright" panose="02040602050505020304" pitchFamily="18" charset="0"/>
            </a:endParaRPr>
          </a:p>
        </p:txBody>
      </p:sp>
      <p:sp>
        <p:nvSpPr>
          <p:cNvPr id="22536" name="Text Box 6">
            <a:extLst>
              <a:ext uri="{FF2B5EF4-FFF2-40B4-BE49-F238E27FC236}">
                <a16:creationId xmlns:a16="http://schemas.microsoft.com/office/drawing/2014/main" id="{C7ADD253-34E1-4EA4-9270-E34CB7A4C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460" y="5211804"/>
            <a:ext cx="194506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BA3FD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Severe distress</a:t>
            </a:r>
            <a:endParaRPr lang="en-GB" altLang="en-US" dirty="0">
              <a:solidFill>
                <a:srgbClr val="FBA3FD"/>
              </a:solidFill>
              <a:latin typeface="Lucida Bright" panose="02040602050505020304" pitchFamily="18" charset="0"/>
            </a:endParaRPr>
          </a:p>
        </p:txBody>
      </p:sp>
      <p:sp>
        <p:nvSpPr>
          <p:cNvPr id="22537" name="Text Box 6">
            <a:extLst>
              <a:ext uri="{FF2B5EF4-FFF2-40B4-BE49-F238E27FC236}">
                <a16:creationId xmlns:a16="http://schemas.microsoft.com/office/drawing/2014/main" id="{49B87D9E-96B8-479C-A006-0DB84C1DA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512" y="3339821"/>
            <a:ext cx="164049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Dehydration</a:t>
            </a:r>
          </a:p>
        </p:txBody>
      </p:sp>
      <p:sp>
        <p:nvSpPr>
          <p:cNvPr id="22538" name="Text Box 6">
            <a:extLst>
              <a:ext uri="{FF2B5EF4-FFF2-40B4-BE49-F238E27FC236}">
                <a16:creationId xmlns:a16="http://schemas.microsoft.com/office/drawing/2014/main" id="{E90ED72C-3994-476B-A21C-A5FB9CE85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547" y="5144109"/>
            <a:ext cx="2004034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Poor nutrition</a:t>
            </a:r>
          </a:p>
        </p:txBody>
      </p:sp>
      <p:sp>
        <p:nvSpPr>
          <p:cNvPr id="22539" name="Text Box 6">
            <a:extLst>
              <a:ext uri="{FF2B5EF4-FFF2-40B4-BE49-F238E27FC236}">
                <a16:creationId xmlns:a16="http://schemas.microsoft.com/office/drawing/2014/main" id="{B76CF517-5D0D-4BB7-A473-E4714519C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486" y="2159002"/>
            <a:ext cx="1454543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Mortality</a:t>
            </a:r>
          </a:p>
        </p:txBody>
      </p:sp>
      <p:sp>
        <p:nvSpPr>
          <p:cNvPr id="22540" name="Text Box 6">
            <a:extLst>
              <a:ext uri="{FF2B5EF4-FFF2-40B4-BE49-F238E27FC236}">
                <a16:creationId xmlns:a16="http://schemas.microsoft.com/office/drawing/2014/main" id="{E50F44D4-CA37-452B-911C-6939CDBC4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2085" y="2159001"/>
            <a:ext cx="3161741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New institutionalisation</a:t>
            </a:r>
          </a:p>
        </p:txBody>
      </p:sp>
      <p:sp>
        <p:nvSpPr>
          <p:cNvPr id="22541" name="Text Box 6">
            <a:extLst>
              <a:ext uri="{FF2B5EF4-FFF2-40B4-BE49-F238E27FC236}">
                <a16:creationId xmlns:a16="http://schemas.microsoft.com/office/drawing/2014/main" id="{32D3536E-ACD3-4D50-96EA-DC220DDF5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3487" y="3417373"/>
            <a:ext cx="251893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Readmission rates</a:t>
            </a:r>
          </a:p>
        </p:txBody>
      </p:sp>
      <p:sp>
        <p:nvSpPr>
          <p:cNvPr id="22542" name="Text Box 6">
            <a:extLst>
              <a:ext uri="{FF2B5EF4-FFF2-40B4-BE49-F238E27FC236}">
                <a16:creationId xmlns:a16="http://schemas.microsoft.com/office/drawing/2014/main" id="{2AA135B2-1E3C-4A82-A465-10C6A6D5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79" y="1100840"/>
            <a:ext cx="303830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FFFF00"/>
                </a:solidFill>
                <a:latin typeface="Lucida Bright" panose="02040602050505020304" pitchFamily="18" charset="0"/>
                <a:sym typeface="Wingdings 3" panose="05040102010807070707" pitchFamily="18" charset="2"/>
              </a:rPr>
              <a:t>Length of hospital stay</a:t>
            </a:r>
          </a:p>
        </p:txBody>
      </p:sp>
    </p:spTree>
    <p:extLst>
      <p:ext uri="{BB962C8B-B14F-4D97-AF65-F5344CB8AC3E}">
        <p14:creationId xmlns:p14="http://schemas.microsoft.com/office/powerpoint/2010/main" val="328701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1747684" y="2558846"/>
            <a:ext cx="8244348" cy="1314226"/>
          </a:xfrm>
          <a:prstGeom prst="rect">
            <a:avLst/>
          </a:prstGeom>
          <a:solidFill>
            <a:srgbClr val="00003A"/>
          </a:solidFill>
          <a:ln w="38100" cmpd="dbl">
            <a:noFill/>
            <a:miter lim="800000"/>
            <a:headEnd/>
            <a:tailEnd/>
          </a:ln>
        </p:spPr>
        <p:txBody>
          <a:bodyPr wrap="square" lIns="378000" tIns="144000" rIns="378000" bIns="226800" anchor="ctr">
            <a:no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Tx/>
              <a:buFont typeface="Monotype Sorts" panose="020B0604020202020204" charset="2"/>
              <a:buNone/>
              <a:tabLst/>
              <a:defRPr/>
            </a:pPr>
            <a:r>
              <a:rPr lang="en-GB" sz="4000" dirty="0">
                <a:solidFill>
                  <a:srgbClr val="FFFF00"/>
                </a:solidFill>
                <a:latin typeface="Lucida Bright" panose="02040602050505020304" pitchFamily="18" charset="0"/>
              </a:rPr>
              <a:t>D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Bright" panose="02040602050505020304" pitchFamily="18" charset="0"/>
                <a:ea typeface="+mn-ea"/>
                <a:cs typeface="+mn-cs"/>
              </a:rPr>
              <a:t>iagnosis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Lucida Bright" panose="02040602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58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2" name="TextBox 4099"/>
          <p:cNvSpPr txBox="1">
            <a:spLocks noChangeArrowheads="1"/>
          </p:cNvSpPr>
          <p:nvPr/>
        </p:nvSpPr>
        <p:spPr bwMode="auto">
          <a:xfrm>
            <a:off x="1143000" y="317748"/>
            <a:ext cx="9747494" cy="638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What is the delirium diagnostic process?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400" dirty="0">
              <a:solidFill>
                <a:srgbClr val="FFFF00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FFFFFF"/>
                </a:solidFill>
                <a:latin typeface="Lucida Bright" panose="02040602050505020304" pitchFamily="18" charset="0"/>
              </a:rPr>
              <a:t>DSM-IV or DSM-5 (usually)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FFFFFF"/>
                </a:solidFill>
                <a:latin typeface="Lucida Bright" panose="02040602050505020304" pitchFamily="18" charset="0"/>
              </a:rPr>
              <a:t>Presence or absence of core features: 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000" b="1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 </a:t>
            </a: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</a:rPr>
              <a:t>Attention / awareness / consciousness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000" b="1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 </a:t>
            </a: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</a:rPr>
              <a:t>Other cognitive deficits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000" b="1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 </a:t>
            </a: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</a:rPr>
              <a:t>Acute change / fluctuating course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7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3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4" name="TextBox 4099"/>
          <p:cNvSpPr txBox="1">
            <a:spLocks noChangeArrowheads="1"/>
          </p:cNvSpPr>
          <p:nvPr/>
        </p:nvSpPr>
        <p:spPr bwMode="auto">
          <a:xfrm>
            <a:off x="1433880" y="797718"/>
            <a:ext cx="867886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 </a:t>
            </a: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</a:rPr>
              <a:t>Attention / awareness / consciousness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</a:t>
            </a:r>
            <a:r>
              <a:rPr lang="en-GB" altLang="en-US" sz="2400" b="1" dirty="0">
                <a:solidFill>
                  <a:srgbClr val="66FF33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 </a:t>
            </a:r>
            <a:r>
              <a:rPr lang="en-GB" altLang="en-US" sz="2400" b="1" u="sng" dirty="0">
                <a:solidFill>
                  <a:srgbClr val="66FF33"/>
                </a:solidFill>
                <a:latin typeface="Lucida Bright" panose="02040602050505020304" pitchFamily="18" charset="0"/>
              </a:rPr>
              <a:t>Other cognitive deficits</a:t>
            </a:r>
            <a:r>
              <a:rPr lang="en-GB" altLang="en-US" sz="2400" b="1" dirty="0">
                <a:solidFill>
                  <a:srgbClr val="66FF33"/>
                </a:solidFill>
                <a:latin typeface="Lucida Bright" panose="02040602050505020304" pitchFamily="18" charset="0"/>
              </a:rPr>
              <a:t> = always present if deficits in attention / awareness / consciousness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 </a:t>
            </a: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</a:rPr>
              <a:t>Acute change / fluctuating course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84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2" name="TextBox 4099"/>
          <p:cNvSpPr txBox="1">
            <a:spLocks noChangeArrowheads="1"/>
          </p:cNvSpPr>
          <p:nvPr/>
        </p:nvSpPr>
        <p:spPr bwMode="auto">
          <a:xfrm>
            <a:off x="703386" y="652464"/>
            <a:ext cx="9801104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What is the delirium diagnostic process?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400" dirty="0"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FFFFFF"/>
                </a:solidFill>
                <a:latin typeface="Lucida Bright" panose="02040602050505020304" pitchFamily="18" charset="0"/>
              </a:rPr>
              <a:t>Distilled down: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 </a:t>
            </a: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</a:rPr>
              <a:t>Attention / awareness / consciousness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b="1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 </a:t>
            </a: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</a:rPr>
              <a:t>Acute change / fluctuating course</a:t>
            </a:r>
          </a:p>
          <a:p>
            <a:pPr lvl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GB" altLang="en-US" sz="2400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0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>
            <a:extLst>
              <a:ext uri="{FF2B5EF4-FFF2-40B4-BE49-F238E27FC236}">
                <a16:creationId xmlns:a16="http://schemas.microsoft.com/office/drawing/2014/main" id="{51BB749D-8B3A-4A38-A86E-981ACB998EC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945554" y="2706149"/>
            <a:ext cx="8250237" cy="1110177"/>
          </a:xfrm>
          <a:prstGeom prst="rect">
            <a:avLst/>
          </a:prstGeom>
          <a:noFill/>
          <a:ln w="15875" cap="sq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FFFFFF"/>
                </a:solidFill>
                <a:latin typeface="Lucida Bright" panose="02040602050505020304" pitchFamily="18" charset="0"/>
              </a:rPr>
              <a:t>“A change in the patient”</a:t>
            </a:r>
            <a:endParaRPr lang="en-GB" altLang="en-US" sz="4400" dirty="0">
              <a:solidFill>
                <a:srgbClr val="00FFFF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646545" y="2706628"/>
            <a:ext cx="10972799" cy="1314226"/>
          </a:xfrm>
          <a:prstGeom prst="rect">
            <a:avLst/>
          </a:prstGeom>
          <a:solidFill>
            <a:srgbClr val="00003A"/>
          </a:solidFill>
          <a:ln w="38100" cmpd="dbl">
            <a:noFill/>
            <a:miter lim="800000"/>
            <a:headEnd/>
            <a:tailEnd/>
          </a:ln>
        </p:spPr>
        <p:txBody>
          <a:bodyPr wrap="square" lIns="378000" tIns="144000" rIns="378000" bIns="226800" anchor="ctr">
            <a:no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Tx/>
              <a:buFont typeface="Monotype Sorts" panose="020B0604020202020204" charset="2"/>
              <a:buNone/>
              <a:tabLst/>
              <a:defRPr/>
            </a:pPr>
            <a:r>
              <a:rPr lang="en-GB" sz="4000" noProof="0" dirty="0">
                <a:solidFill>
                  <a:srgbClr val="FFFF00"/>
                </a:solidFill>
                <a:latin typeface="Lucida Bright" panose="02040602050505020304" pitchFamily="18" charset="0"/>
              </a:rPr>
              <a:t>Delirium tests used in clinical practice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Lucida Bright" panose="02040602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36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Lucida Bright" panose="02040602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Lucida Bright" panose="02040602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2" name="TextBox 4099">
            <a:extLst>
              <a:ext uri="{FF2B5EF4-FFF2-40B4-BE49-F238E27FC236}">
                <a16:creationId xmlns:a16="http://schemas.microsoft.com/office/drawing/2014/main" id="{B0286150-B6C0-4868-A779-35D6340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411" y="1201593"/>
            <a:ext cx="96365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0" dirty="0" err="1">
                <a:solidFill>
                  <a:srgbClr val="00FFFF"/>
                </a:solidFill>
                <a:latin typeface="Lucida Bright" panose="02040602050505020304" pitchFamily="18" charset="0"/>
              </a:rPr>
              <a:t>Eg</a:t>
            </a:r>
            <a:r>
              <a:rPr lang="en-GB" altLang="en-US" sz="2400" b="0" dirty="0">
                <a:solidFill>
                  <a:srgbClr val="00FFFF"/>
                </a:solidFill>
                <a:latin typeface="Lucida Bright" panose="02040602050505020304" pitchFamily="18" charset="0"/>
              </a:rPr>
              <a:t>. 86 year old man in ED with pneumonia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0" dirty="0">
                <a:solidFill>
                  <a:srgbClr val="00FFFF"/>
                </a:solidFill>
                <a:latin typeface="Lucida Bright" panose="02040602050505020304" pitchFamily="18" charset="0"/>
              </a:rPr>
              <a:t>Arrived via ambulance (family members not present)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sz="2400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dirty="0">
                <a:solidFill>
                  <a:srgbClr val="FFFFFF"/>
                </a:solidFill>
                <a:latin typeface="Lucida Bright" panose="02040602050505020304" pitchFamily="18" charset="0"/>
              </a:rPr>
              <a:t>Question: how can you tell if this man has delirium?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0320A-598A-431B-B82A-8C24854853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45" y="3752878"/>
            <a:ext cx="4160952" cy="27753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51D9D8-A0F5-41AC-9883-81A1B1D54C58}"/>
              </a:ext>
            </a:extLst>
          </p:cNvPr>
          <p:cNvSpPr txBox="1"/>
          <p:nvPr/>
        </p:nvSpPr>
        <p:spPr>
          <a:xfrm>
            <a:off x="793187" y="153890"/>
            <a:ext cx="10684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>
                <a:solidFill>
                  <a:srgbClr val="FFFF00"/>
                </a:solidFill>
                <a:latin typeface="Lucida Bright" panose="02040602050505020304" pitchFamily="18" charset="0"/>
              </a:rPr>
              <a:t>Scenario A: ED / transitions / if delirium suspected</a:t>
            </a:r>
          </a:p>
        </p:txBody>
      </p:sp>
    </p:spTree>
    <p:extLst>
      <p:ext uri="{BB962C8B-B14F-4D97-AF65-F5344CB8AC3E}">
        <p14:creationId xmlns:p14="http://schemas.microsoft.com/office/powerpoint/2010/main" val="1317472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092" name="TextBox 4099">
            <a:extLst>
              <a:ext uri="{FF2B5EF4-FFF2-40B4-BE49-F238E27FC236}">
                <a16:creationId xmlns:a16="http://schemas.microsoft.com/office/drawing/2014/main" id="{B0286150-B6C0-4868-A779-35D6340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93" y="1268495"/>
            <a:ext cx="114840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0" dirty="0">
                <a:solidFill>
                  <a:srgbClr val="00FFFF"/>
                </a:solidFill>
                <a:latin typeface="Lucida Bright" panose="02040602050505020304" pitchFamily="18" charset="0"/>
              </a:rPr>
              <a:t>E.g. 90 year old woman with hip# without delirium pre-op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0" dirty="0">
                <a:solidFill>
                  <a:srgbClr val="00FFFF"/>
                </a:solidFill>
                <a:latin typeface="Lucida Bright" panose="02040602050505020304" pitchFamily="18" charset="0"/>
              </a:rPr>
              <a:t>High risk of post-op delirium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sz="2400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dirty="0">
                <a:solidFill>
                  <a:srgbClr val="FFFFFF"/>
                </a:solidFill>
                <a:latin typeface="Lucida Bright" panose="02040602050505020304" pitchFamily="18" charset="0"/>
              </a:rPr>
              <a:t>Question: how can we monitor for new-onset delirium in this lady?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51D9D8-A0F5-41AC-9883-81A1B1D54C58}"/>
              </a:ext>
            </a:extLst>
          </p:cNvPr>
          <p:cNvSpPr txBox="1"/>
          <p:nvPr/>
        </p:nvSpPr>
        <p:spPr>
          <a:xfrm>
            <a:off x="589936" y="155384"/>
            <a:ext cx="12081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>
                <a:solidFill>
                  <a:srgbClr val="FFFF00"/>
                </a:solidFill>
                <a:latin typeface="Lucida Bright" panose="02040602050505020304" pitchFamily="18" charset="0"/>
              </a:rPr>
              <a:t>Scenario B: monitoring for new delirium in inpatients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593" y="3935183"/>
            <a:ext cx="4048292" cy="269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49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Box 4099">
            <a:extLst>
              <a:ext uri="{FF2B5EF4-FFF2-40B4-BE49-F238E27FC236}">
                <a16:creationId xmlns:a16="http://schemas.microsoft.com/office/drawing/2014/main" id="{B0286150-B6C0-4868-A779-35D6340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45" y="188641"/>
            <a:ext cx="11385755" cy="81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Delirium detection in practice: 2 processes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152" y="1461782"/>
            <a:ext cx="507344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u="sng" dirty="0">
                <a:solidFill>
                  <a:srgbClr val="00FFFF"/>
                </a:solidFill>
                <a:latin typeface="Lucida Bright" panose="02040602050505020304" pitchFamily="18" charset="0"/>
              </a:rPr>
              <a:t>Process 1: episodic test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66FF33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ED / transitions / when delirium suspected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Needs good balance of </a:t>
            </a:r>
            <a:r>
              <a:rPr lang="en-GB" altLang="en-US" dirty="0" err="1">
                <a:solidFill>
                  <a:srgbClr val="FFFFFF"/>
                </a:solidFill>
                <a:latin typeface="Lucida Bright" panose="02040602050505020304" pitchFamily="18" charset="0"/>
              </a:rPr>
              <a:t>sens</a:t>
            </a: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 / spec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Needs to be close to providing diagnosis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NB diagnosis is always a clinical decision (never just a tool</a:t>
            </a:r>
            <a:r>
              <a:rPr lang="en-GB" altLang="en-US" dirty="0">
                <a:solidFill>
                  <a:srgbClr val="FFFFFF"/>
                </a:solidFill>
                <a:latin typeface="Tahom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2936" y="1461782"/>
            <a:ext cx="464159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u="sng" dirty="0">
                <a:solidFill>
                  <a:srgbClr val="66FF33"/>
                </a:solidFill>
                <a:latin typeface="Lucida Bright" panose="02040602050505020304" pitchFamily="18" charset="0"/>
              </a:rPr>
              <a:t>Process 2: monitoring test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Done 1-3 times/d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Needs to be sensitive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Needs to be observational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 err="1">
                <a:solidFill>
                  <a:srgbClr val="FFFFFF"/>
                </a:solidFill>
                <a:latin typeface="Lucida Bright" panose="02040602050505020304" pitchFamily="18" charset="0"/>
              </a:rPr>
              <a:t>Rpt</a:t>
            </a: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 cognitive tests not suitable (practice effects, </a:t>
            </a:r>
            <a:r>
              <a:rPr lang="en-GB" altLang="en-US" dirty="0" err="1">
                <a:solidFill>
                  <a:srgbClr val="FFFFFF"/>
                </a:solidFill>
                <a:latin typeface="Lucida Bright" panose="02040602050505020304" pitchFamily="18" charset="0"/>
              </a:rPr>
              <a:t>pt</a:t>
            </a: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 burden)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If positive, use (a) episodic test, or (b) clinician diagnosis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22120" y="1318680"/>
            <a:ext cx="122141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00252" y="1318680"/>
            <a:ext cx="7374" cy="58416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8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613"/>
            <a:ext cx="10515600" cy="1325563"/>
          </a:xfrm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631353"/>
            <a:ext cx="11303000" cy="512349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Background</a:t>
            </a:r>
          </a:p>
          <a:p>
            <a:endParaRPr lang="en-GB" dirty="0"/>
          </a:p>
          <a:p>
            <a:r>
              <a:rPr lang="en-GB" dirty="0"/>
              <a:t>Diagnosis of delirium</a:t>
            </a:r>
          </a:p>
          <a:p>
            <a:endParaRPr lang="en-GB" dirty="0"/>
          </a:p>
          <a:p>
            <a:r>
              <a:rPr lang="en-GB" dirty="0"/>
              <a:t>Delirium tests used in clinical practice</a:t>
            </a:r>
          </a:p>
          <a:p>
            <a:endParaRPr lang="en-GB" dirty="0"/>
          </a:p>
          <a:p>
            <a:r>
              <a:rPr lang="en-GB" dirty="0"/>
              <a:t>Equalities issues in delirium diagnosis</a:t>
            </a:r>
          </a:p>
          <a:p>
            <a:endParaRPr lang="en-GB" dirty="0"/>
          </a:p>
          <a:p>
            <a:r>
              <a:rPr lang="en-GB"/>
              <a:t>Conclusions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1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Box 4099">
            <a:extLst>
              <a:ext uri="{FF2B5EF4-FFF2-40B4-BE49-F238E27FC236}">
                <a16:creationId xmlns:a16="http://schemas.microsoft.com/office/drawing/2014/main" id="{B0286150-B6C0-4868-A779-35D6340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45" y="188641"/>
            <a:ext cx="1138575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Tools in wide clinical use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152" y="1461782"/>
            <a:ext cx="531861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u="sng" dirty="0">
                <a:solidFill>
                  <a:srgbClr val="00FFFF"/>
                </a:solidFill>
                <a:latin typeface="Lucida Bright" panose="02040602050505020304" pitchFamily="18" charset="0"/>
              </a:rPr>
              <a:t>Process 1: episodic tools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66FF33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4AT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CAM + variants (e.g. bCAM, 3D-CAM)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CAM-ICU &amp; ICDSC in ICU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defRPr/>
            </a:pPr>
            <a:endParaRPr lang="en-GB" altLang="en-US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4376" y="1525390"/>
            <a:ext cx="50545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u="sng" dirty="0">
                <a:solidFill>
                  <a:srgbClr val="66FF33"/>
                </a:solidFill>
                <a:latin typeface="Lucida Bright" panose="02040602050505020304" pitchFamily="18" charset="0"/>
              </a:rPr>
              <a:t>Process 2: monitoring tools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RADAR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 err="1">
                <a:solidFill>
                  <a:srgbClr val="FFFFFF"/>
                </a:solidFill>
                <a:latin typeface="Lucida Bright" panose="02040602050505020304" pitchFamily="18" charset="0"/>
              </a:rPr>
              <a:t>SQiD</a:t>
            </a:r>
            <a:endParaRPr lang="en-GB" altLang="en-US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NEWS2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NuDESC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DOSS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RASS / mRASS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CAM-ICU &amp; ICDSC in ICU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22120" y="1318680"/>
            <a:ext cx="122141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00252" y="1318680"/>
            <a:ext cx="7374" cy="58416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023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6162" y="1691597"/>
            <a:ext cx="5646174" cy="4333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00FFFF"/>
                </a:solidFill>
                <a:latin typeface="Lucida Bright" panose="02040602050505020304" pitchFamily="18" charset="0"/>
              </a:rPr>
              <a:t>3 bedside items (~1 min total)</a:t>
            </a: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FF00"/>
                </a:solidFill>
                <a:latin typeface="Lucida Bright" panose="02040602050505020304" pitchFamily="18" charset="0"/>
              </a:rPr>
              <a:t>A</a:t>
            </a:r>
            <a:r>
              <a:rPr lang="en-GB" dirty="0">
                <a:latin typeface="Lucida Bright" panose="02040602050505020304" pitchFamily="18" charset="0"/>
              </a:rPr>
              <a:t>lertness (drowsy or hyperactive)</a:t>
            </a: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FF00"/>
                </a:solidFill>
                <a:latin typeface="Lucida Bright" panose="02040602050505020304" pitchFamily="18" charset="0"/>
              </a:rPr>
              <a:t>A</a:t>
            </a:r>
            <a:r>
              <a:rPr lang="en-GB" dirty="0">
                <a:latin typeface="Lucida Bright" panose="02040602050505020304" pitchFamily="18" charset="0"/>
              </a:rPr>
              <a:t>MT4 (age, date of birth, place, current year)</a:t>
            </a: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FF00"/>
                </a:solidFill>
                <a:latin typeface="Lucida Bright" panose="02040602050505020304" pitchFamily="18" charset="0"/>
              </a:rPr>
              <a:t>A</a:t>
            </a:r>
            <a:r>
              <a:rPr lang="en-GB" dirty="0">
                <a:latin typeface="Lucida Bright" panose="02040602050505020304" pitchFamily="18" charset="0"/>
              </a:rPr>
              <a:t>ttention (months backwards)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47266" y="201391"/>
            <a:ext cx="8603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Lucida Bright" panose="02040602050505020304" pitchFamily="18" charset="0"/>
              </a:rPr>
              <a:t>4AT (www.the4AT.com)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-14748" y="1141429"/>
            <a:ext cx="12276944" cy="157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97318" y="1730414"/>
            <a:ext cx="5943597" cy="2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00FFFF"/>
                </a:solidFill>
                <a:latin typeface="Lucida Bright" panose="02040602050505020304" pitchFamily="18" charset="0"/>
              </a:rPr>
              <a:t>1 onset item (usually &lt;1 min)</a:t>
            </a: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endParaRPr lang="en-GB" dirty="0"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FF00"/>
                </a:solidFill>
                <a:latin typeface="Lucida Bright" panose="02040602050505020304" pitchFamily="18" charset="0"/>
              </a:rPr>
              <a:t>A</a:t>
            </a:r>
            <a:r>
              <a:rPr lang="en-GB" dirty="0">
                <a:latin typeface="Lucida Bright" panose="02040602050505020304" pitchFamily="18" charset="0"/>
              </a:rPr>
              <a:t>cute onset/fluctuation 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Lucida Bright" panose="02040602050505020304" pitchFamily="18" charset="0"/>
              </a:rPr>
              <a:t>	</a:t>
            </a:r>
            <a:r>
              <a:rPr lang="en-GB" i="1" dirty="0">
                <a:solidFill>
                  <a:srgbClr val="FFFF00"/>
                </a:solidFill>
                <a:latin typeface="Lucida Bright" panose="02040602050505020304" pitchFamily="18" charset="0"/>
              </a:rPr>
              <a:t>‘a change in the patient’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4369C57-98FA-F34A-FB05-1D44CCA246C4}"/>
              </a:ext>
            </a:extLst>
          </p:cNvPr>
          <p:cNvCxnSpPr/>
          <p:nvPr/>
        </p:nvCxnSpPr>
        <p:spPr>
          <a:xfrm flipH="1">
            <a:off x="6049167" y="1150238"/>
            <a:ext cx="7374" cy="58416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181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3196" y="1018775"/>
            <a:ext cx="10353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Lucida Bright" panose="02040602050505020304" pitchFamily="18" charset="0"/>
              </a:rPr>
              <a:t>Score range 0-12</a:t>
            </a: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r>
              <a:rPr lang="en-GB" sz="2400" b="1" dirty="0">
                <a:solidFill>
                  <a:srgbClr val="FFCCCC"/>
                </a:solidFill>
                <a:latin typeface="Lucida Bright" panose="02040602050505020304" pitchFamily="18" charset="0"/>
              </a:rPr>
              <a:t>4/12 or more suggests delirium</a:t>
            </a: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r>
              <a:rPr lang="en-GB" sz="2400" b="1" dirty="0">
                <a:latin typeface="Lucida Bright" panose="02040602050505020304" pitchFamily="18" charset="0"/>
              </a:rPr>
              <a:t>1-3/12 suggests cognitive impairment</a:t>
            </a: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r>
              <a:rPr lang="en-GB" sz="2400" b="1" dirty="0">
                <a:latin typeface="Lucida Bright" panose="02040602050505020304" pitchFamily="18" charset="0"/>
              </a:rPr>
              <a:t>0 suggests no significant cognitive impairment</a:t>
            </a:r>
          </a:p>
        </p:txBody>
      </p:sp>
    </p:spTree>
    <p:extLst>
      <p:ext uri="{BB962C8B-B14F-4D97-AF65-F5344CB8AC3E}">
        <p14:creationId xmlns:p14="http://schemas.microsoft.com/office/powerpoint/2010/main" val="327615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2" name="TextBox 4099"/>
          <p:cNvSpPr txBox="1">
            <a:spLocks noChangeArrowheads="1"/>
          </p:cNvSpPr>
          <p:nvPr/>
        </p:nvSpPr>
        <p:spPr bwMode="auto">
          <a:xfrm>
            <a:off x="635654" y="-260398"/>
            <a:ext cx="11054504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Arousal &amp; attention testing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  <a:sym typeface="Wingdings 2" panose="05020102010507070707" pitchFamily="18" charset="2"/>
              </a:rPr>
              <a:t>Reduced arousal above coma = delirium (in &gt;95% of cases)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>
                <a:latin typeface="Lucida Bright" panose="02040602050505020304" pitchFamily="18" charset="0"/>
                <a:sym typeface="Wingdings 2" panose="05020102010507070707" pitchFamily="18" charset="2"/>
              </a:rPr>
              <a:t>RASS/GCS/NEWS2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  <a:sym typeface="Wingdings 2" panose="05020102010507070707" pitchFamily="18" charset="2"/>
              </a:rPr>
              <a:t>Bedside attention tests: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Months backwards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Days backwards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20 down to 1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Count to 10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SAVEAHAART / CASABLANCA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2049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7256" y="577495"/>
            <a:ext cx="103533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Lucida Bright" panose="02040602050505020304" pitchFamily="18" charset="0"/>
              </a:rPr>
              <a:t>Single Question in Delirium (SQiD)</a:t>
            </a:r>
          </a:p>
          <a:p>
            <a:pPr algn="ctr"/>
            <a:endParaRPr lang="en-GB" sz="3600" b="1" dirty="0">
              <a:solidFill>
                <a:srgbClr val="FFFF00"/>
              </a:solidFill>
              <a:latin typeface="Lucida Bright" panose="02040602050505020304" pitchFamily="18" charset="0"/>
            </a:endParaRP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pPr algn="ctr"/>
            <a:r>
              <a:rPr lang="en-GB" sz="2400" b="1" dirty="0">
                <a:latin typeface="Lucida Bright" panose="02040602050505020304" pitchFamily="18" charset="0"/>
              </a:rPr>
              <a:t>“Is your patient more confused or drowsy than normal?”</a:t>
            </a:r>
          </a:p>
          <a:p>
            <a:endParaRPr lang="en-GB" sz="2400" b="1" dirty="0">
              <a:latin typeface="Lucida Bright" panose="02040602050505020304" pitchFamily="18" charset="0"/>
            </a:endParaRPr>
          </a:p>
          <a:p>
            <a:endParaRPr lang="en-GB" sz="2400" b="1" dirty="0">
              <a:latin typeface="Lucida Bright" panose="020406020505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30AD64-951A-D15A-9581-DD6DE629B2C8}"/>
              </a:ext>
            </a:extLst>
          </p:cNvPr>
          <p:cNvCxnSpPr/>
          <p:nvPr/>
        </p:nvCxnSpPr>
        <p:spPr>
          <a:xfrm>
            <a:off x="-22120" y="3414025"/>
            <a:ext cx="122141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4099">
            <a:extLst>
              <a:ext uri="{FF2B5EF4-FFF2-40B4-BE49-F238E27FC236}">
                <a16:creationId xmlns:a16="http://schemas.microsoft.com/office/drawing/2014/main" id="{EB713211-BA14-653B-8F57-C6082806E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525" y="4000705"/>
            <a:ext cx="11590812" cy="261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dirty="0">
                <a:solidFill>
                  <a:srgbClr val="00FFFF"/>
                </a:solidFill>
                <a:latin typeface="Lucida Bright" panose="02040602050505020304" pitchFamily="18" charset="0"/>
              </a:rPr>
              <a:t>SQiD e.g. daily is useful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sz="2400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dirty="0">
                <a:solidFill>
                  <a:srgbClr val="00FFFF"/>
                </a:solidFill>
                <a:latin typeface="Lucida Bright" panose="02040602050505020304" pitchFamily="18" charset="0"/>
              </a:rPr>
              <a:t>But main point is that rapid CHANGE in mental function often = delirium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46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675409" y="2573594"/>
            <a:ext cx="10474036" cy="1314226"/>
          </a:xfrm>
          <a:prstGeom prst="rect">
            <a:avLst/>
          </a:prstGeom>
          <a:solidFill>
            <a:srgbClr val="00003A"/>
          </a:solidFill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 wrap="square" lIns="378000" tIns="144000" rIns="378000" bIns="226800" anchor="ctr">
            <a:no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Tx/>
              <a:buFont typeface="Monotype Sorts" panose="020B0604020202020204" charset="2"/>
              <a:buNone/>
              <a:tabLst/>
              <a:defRPr/>
            </a:pPr>
            <a:r>
              <a:rPr lang="en-GB" sz="4000" dirty="0">
                <a:solidFill>
                  <a:srgbClr val="FFFF00"/>
                </a:solidFill>
                <a:latin typeface="Lucida Bright" panose="02040602050505020304" pitchFamily="18" charset="0"/>
              </a:rPr>
              <a:t>Equalities issues &amp; delirium testing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Lucida Bright" panose="02040602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109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"/>
          <a:stretch/>
        </p:blipFill>
        <p:spPr>
          <a:xfrm>
            <a:off x="333449" y="221672"/>
            <a:ext cx="5116944" cy="6420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950" y="2011981"/>
            <a:ext cx="6140766" cy="25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71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2" name="TextBox 4099"/>
          <p:cNvSpPr txBox="1">
            <a:spLocks noChangeArrowheads="1"/>
          </p:cNvSpPr>
          <p:nvPr/>
        </p:nvSpPr>
        <p:spPr bwMode="auto">
          <a:xfrm>
            <a:off x="635654" y="-260398"/>
            <a:ext cx="11054504" cy="640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NICE recommendations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>
                <a:latin typeface="Lucida Bright" panose="02040602050505020304" pitchFamily="18" charset="0"/>
                <a:sym typeface="Wingdings 2" panose="05020102010507070707" pitchFamily="18" charset="2"/>
              </a:rPr>
              <a:t>General point: older people are at risk (poor care = equalities issue)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  <a:sym typeface="Wingdings 2" panose="05020102010507070707" pitchFamily="18" charset="2"/>
              </a:rPr>
              <a:t>+ specific additional issues: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Communication &amp; language barriers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Cultural differences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b="1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Cognitive impairment 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  <a:sym typeface="Wingdings 2" panose="05020102010507070707" pitchFamily="18" charset="2"/>
              </a:rPr>
              <a:t>	Learning disability</a:t>
            </a:r>
            <a:endParaRPr lang="en-GB" altLang="en-US" sz="2000" b="1" dirty="0">
              <a:solidFill>
                <a:srgbClr val="00FFFF"/>
              </a:solidFill>
              <a:latin typeface="Lucida Bright" panose="02040602050505020304" pitchFamily="18" charset="0"/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8133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Box 4099">
            <a:extLst>
              <a:ext uri="{FF2B5EF4-FFF2-40B4-BE49-F238E27FC236}">
                <a16:creationId xmlns:a16="http://schemas.microsoft.com/office/drawing/2014/main" id="{B0286150-B6C0-4868-A779-35D6340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45" y="188641"/>
            <a:ext cx="11385755" cy="81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Language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152" y="1461782"/>
            <a:ext cx="507344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u="sng" dirty="0">
                <a:solidFill>
                  <a:srgbClr val="00FFFF"/>
                </a:solidFill>
                <a:latin typeface="Lucida Bright" panose="02040602050505020304" pitchFamily="18" charset="0"/>
              </a:rPr>
              <a:t>Tool translations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66FF33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4AT has ~20 translations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Many languages missing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Further translations underway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Some other tools, e.g. CAM also have multiple versions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2262" y="1461782"/>
            <a:ext cx="57765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u="sng" dirty="0">
                <a:solidFill>
                  <a:srgbClr val="66FF33"/>
                </a:solidFill>
                <a:latin typeface="Lucida Bright" panose="02040602050505020304" pitchFamily="18" charset="0"/>
              </a:rPr>
              <a:t>At the bedside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With family member or translator if possible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If no translation possible: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FFFF"/>
                </a:solidFill>
                <a:latin typeface="Lucida Bright" panose="02040602050505020304" pitchFamily="18" charset="0"/>
              </a:rPr>
              <a:t>Use observation: level of arousal, etc.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00FFFF"/>
                </a:solidFill>
                <a:latin typeface="Lucida Bright" panose="02040602050505020304" pitchFamily="18" charset="0"/>
              </a:rPr>
              <a:t>Info from clinical team re change/fluctuation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22120" y="1318680"/>
            <a:ext cx="122141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00252" y="1318680"/>
            <a:ext cx="7374" cy="58416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320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TextBox 4098"/>
          <p:cNvSpPr txBox="1">
            <a:spLocks noChangeArrowheads="1"/>
          </p:cNvSpPr>
          <p:nvPr/>
        </p:nvSpPr>
        <p:spPr bwMode="auto">
          <a:xfrm>
            <a:off x="2614614" y="1455739"/>
            <a:ext cx="6669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pitchFamily="2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44" y="235226"/>
            <a:ext cx="6838625" cy="28642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1" y="3736697"/>
            <a:ext cx="6404985" cy="2225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851" y="3682727"/>
            <a:ext cx="4330923" cy="26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0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1747684" y="2558846"/>
            <a:ext cx="8244348" cy="1314226"/>
          </a:xfrm>
          <a:prstGeom prst="rect">
            <a:avLst/>
          </a:prstGeom>
          <a:solidFill>
            <a:srgbClr val="00003A"/>
          </a:solidFill>
          <a:ln w="38100" cmpd="dbl">
            <a:noFill/>
            <a:miter lim="800000"/>
            <a:headEnd/>
            <a:tailEnd/>
          </a:ln>
        </p:spPr>
        <p:txBody>
          <a:bodyPr wrap="square" lIns="378000" tIns="144000" rIns="378000" bIns="226800" anchor="ctr">
            <a:no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B9BD5"/>
              </a:buClr>
              <a:buSzTx/>
              <a:buFont typeface="Monotype Sorts" panose="020B0604020202020204" charset="2"/>
              <a:buNone/>
              <a:tabLst/>
              <a:defRPr/>
            </a:pPr>
            <a:r>
              <a:rPr lang="en-GB" sz="4000" dirty="0">
                <a:solidFill>
                  <a:srgbClr val="FFFF00"/>
                </a:solidFill>
                <a:latin typeface="Lucida Bright" panose="02040602050505020304" pitchFamily="18" charset="0"/>
              </a:rPr>
              <a:t>Background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Lucida Bright" panose="02040602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440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Box 4099">
            <a:extLst>
              <a:ext uri="{FF2B5EF4-FFF2-40B4-BE49-F238E27FC236}">
                <a16:creationId xmlns:a16="http://schemas.microsoft.com/office/drawing/2014/main" id="{B0286150-B6C0-4868-A779-35D6340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062" y="166436"/>
            <a:ext cx="11385755" cy="81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Cultural differences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698" y="722873"/>
            <a:ext cx="5073445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sz="2400" b="1" u="sng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66FF33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Not well-researched in delirium testing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Numeracy &amp; literacy affect some tests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Delusions &amp; hallucinations may relate to background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0735" y="1461782"/>
            <a:ext cx="5776537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u="sng" dirty="0">
                <a:solidFill>
                  <a:srgbClr val="66FF33"/>
                </a:solidFill>
                <a:latin typeface="Lucida Bright" panose="02040602050505020304" pitchFamily="18" charset="0"/>
              </a:rPr>
              <a:t>At the bedside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Key info from family is change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Not just baseline memory problems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rgbClr val="FFFFFF"/>
                </a:solidFill>
                <a:latin typeface="Lucida Bright" panose="02040602050505020304" pitchFamily="18" charset="0"/>
              </a:rPr>
              <a:t>Some might not recognise chronic impairments as abnormal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22120" y="1318680"/>
            <a:ext cx="122141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00252" y="1318680"/>
            <a:ext cx="7374" cy="58416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290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Box 4099">
            <a:extLst>
              <a:ext uri="{FF2B5EF4-FFF2-40B4-BE49-F238E27FC236}">
                <a16:creationId xmlns:a16="http://schemas.microsoft.com/office/drawing/2014/main" id="{B0286150-B6C0-4868-A779-35D6340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45" y="188641"/>
            <a:ext cx="11385755" cy="81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3600" dirty="0">
                <a:solidFill>
                  <a:srgbClr val="FFFF00"/>
                </a:solidFill>
                <a:latin typeface="Lucida Bright" panose="02040602050505020304" pitchFamily="18" charset="0"/>
              </a:rPr>
              <a:t>Cognitive impairment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407" y="3521491"/>
            <a:ext cx="5073445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dirty="0">
                <a:solidFill>
                  <a:srgbClr val="00FFFF"/>
                </a:solidFill>
                <a:latin typeface="Lucida Bright" panose="02040602050505020304" pitchFamily="18" charset="0"/>
              </a:rPr>
              <a:t>Dementia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66FF33"/>
              </a:solidFill>
              <a:latin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8444" y="3539445"/>
            <a:ext cx="5776537" cy="10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2400" b="1" dirty="0">
                <a:solidFill>
                  <a:srgbClr val="66FF33"/>
                </a:solidFill>
                <a:latin typeface="Lucida Bright" panose="02040602050505020304" pitchFamily="18" charset="0"/>
              </a:rPr>
              <a:t>Learning disability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GB" altLang="en-US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22120" y="1318680"/>
            <a:ext cx="1221412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084940" y="1326594"/>
            <a:ext cx="7374" cy="58416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12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4" name="TextBox 4099"/>
          <p:cNvSpPr txBox="1">
            <a:spLocks noChangeArrowheads="1"/>
          </p:cNvSpPr>
          <p:nvPr/>
        </p:nvSpPr>
        <p:spPr bwMode="auto">
          <a:xfrm>
            <a:off x="829479" y="1413063"/>
            <a:ext cx="1108543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In testing for dementia, level of education </a:t>
            </a:r>
            <a:r>
              <a:rPr lang="en-GB" altLang="en-US" sz="2000" dirty="0" err="1">
                <a:latin typeface="Lucida Bright" panose="02040602050505020304" pitchFamily="18" charset="0"/>
              </a:rPr>
              <a:t>esp</a:t>
            </a:r>
            <a:r>
              <a:rPr lang="en-GB" altLang="en-US" sz="2000" dirty="0">
                <a:latin typeface="Lucida Bright" panose="02040602050505020304" pitchFamily="18" charset="0"/>
              </a:rPr>
              <a:t> literacy &amp; numeracy is important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Dementia present in at least 50% of delirium in older patients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Main problems: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</a:rPr>
              <a:t>Wide range of severity in dementia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</a:rPr>
              <a:t>Some patients: mild dementia with MMSE 27/30, some end-stage &amp; non-verbal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</a:rPr>
              <a:t>Some end-stage patients show drowsiness &amp; fluctuation</a:t>
            </a:r>
          </a:p>
          <a:p>
            <a:pPr>
              <a:lnSpc>
                <a:spcPct val="20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</a:rPr>
              <a:t>Dementia with Lewy Bodies: can look like delirium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68261" y="501573"/>
            <a:ext cx="11255477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Lucida Bright" panose="020406020505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Delirium superimposed on dementia</a:t>
            </a:r>
          </a:p>
        </p:txBody>
      </p:sp>
    </p:spTree>
    <p:extLst>
      <p:ext uri="{BB962C8B-B14F-4D97-AF65-F5344CB8AC3E}">
        <p14:creationId xmlns:p14="http://schemas.microsoft.com/office/powerpoint/2010/main" val="241879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68261" y="289137"/>
            <a:ext cx="11255477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Lucida Bright" panose="020406020505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4-DSD tool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34" y="1079537"/>
            <a:ext cx="11054897" cy="28089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35" y="4160639"/>
            <a:ext cx="11078423" cy="241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99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4" name="TextBox 4099"/>
          <p:cNvSpPr txBox="1">
            <a:spLocks noChangeArrowheads="1"/>
          </p:cNvSpPr>
          <p:nvPr/>
        </p:nvSpPr>
        <p:spPr bwMode="auto">
          <a:xfrm>
            <a:off x="829479" y="951245"/>
            <a:ext cx="1108543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Very wide range of levels of impairment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Numeracy &amp; literacy impairments are common 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Very important to get good background information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Also valuable to spend more time in pre-testing conversation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Tailor testing to patient background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Change is still the key feature to elicit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NICE recommends liaising with learning disability nurse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77498" y="353791"/>
            <a:ext cx="11255477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Lucida Bright" panose="020406020505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Learning disability</a:t>
            </a:r>
          </a:p>
        </p:txBody>
      </p:sp>
    </p:spTree>
    <p:extLst>
      <p:ext uri="{BB962C8B-B14F-4D97-AF65-F5344CB8AC3E}">
        <p14:creationId xmlns:p14="http://schemas.microsoft.com/office/powerpoint/2010/main" val="308086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Box 4099"/>
          <p:cNvSpPr txBox="1">
            <a:spLocks noChangeArrowheads="1"/>
          </p:cNvSpPr>
          <p:nvPr/>
        </p:nvSpPr>
        <p:spPr bwMode="auto">
          <a:xfrm>
            <a:off x="682529" y="1550045"/>
            <a:ext cx="1010674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Observe: ? Grimacing, agitation, vocalising, posture, motor abnormalities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Try 1-stage commands, e.g. ‘squeeze my hand’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Ask them to say their name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00FFFF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68261" y="501573"/>
            <a:ext cx="11255477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Lucida Bright" panose="020406020505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Approach when patient appears non-verbal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904" y="2578098"/>
            <a:ext cx="3150369" cy="40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01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4" name="TextBox 4099"/>
          <p:cNvSpPr txBox="1">
            <a:spLocks noChangeArrowheads="1"/>
          </p:cNvSpPr>
          <p:nvPr/>
        </p:nvSpPr>
        <p:spPr bwMode="auto">
          <a:xfrm>
            <a:off x="389212" y="735730"/>
            <a:ext cx="10989988" cy="411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lnSpc>
                <a:spcPct val="250000"/>
              </a:lnSpc>
              <a:spcBef>
                <a:spcPct val="0"/>
              </a:spcBef>
              <a:buClrTx/>
              <a:buNone/>
            </a:pPr>
            <a:endParaRPr lang="en-GB" altLang="en-US" sz="2800" dirty="0">
              <a:latin typeface="Lucida Bright" panose="02040602050505020304" pitchFamily="18" charset="0"/>
            </a:endParaRPr>
          </a:p>
          <a:p>
            <a:pPr marL="0" indent="0">
              <a:lnSpc>
                <a:spcPct val="250000"/>
              </a:lnSpc>
              <a:spcBef>
                <a:spcPct val="0"/>
              </a:spcBef>
              <a:buClr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Monitoring of tool completion rates &amp; positive score rates in different groups </a:t>
            </a:r>
          </a:p>
          <a:p>
            <a:pPr marL="0" indent="0">
              <a:lnSpc>
                <a:spcPct val="250000"/>
              </a:lnSpc>
              <a:spcBef>
                <a:spcPct val="0"/>
              </a:spcBef>
              <a:buClr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Further validation of existing tools</a:t>
            </a:r>
          </a:p>
          <a:p>
            <a:pPr marL="0" indent="0">
              <a:lnSpc>
                <a:spcPct val="250000"/>
              </a:lnSpc>
              <a:spcBef>
                <a:spcPct val="0"/>
              </a:spcBef>
              <a:buClr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Development of alternative forms, e.g. attention tests</a:t>
            </a:r>
          </a:p>
          <a:p>
            <a:pPr marL="0" indent="0">
              <a:lnSpc>
                <a:spcPct val="250000"/>
              </a:lnSpc>
              <a:spcBef>
                <a:spcPct val="0"/>
              </a:spcBef>
              <a:buClrTx/>
              <a:buNone/>
            </a:pPr>
            <a:r>
              <a:rPr lang="en-GB" altLang="en-US" sz="2000" dirty="0">
                <a:latin typeface="Lucida Bright" panose="02040602050505020304" pitchFamily="18" charset="0"/>
              </a:rPr>
              <a:t>Does it work in your setting? Are there audits? 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68261" y="501573"/>
            <a:ext cx="11255477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Lucida Bright" panose="020406020505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2343303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4" name="TextBox 4099"/>
          <p:cNvSpPr txBox="1">
            <a:spLocks noChangeArrowheads="1"/>
          </p:cNvSpPr>
          <p:nvPr/>
        </p:nvSpPr>
        <p:spPr bwMode="auto">
          <a:xfrm>
            <a:off x="468261" y="1321623"/>
            <a:ext cx="11460057" cy="45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Complex context: delirium not reliably diagnosed in general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Multiple sources of possible inaccuracy in testing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Knowledge of patient background is important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However in many cases the diagnosis is obvious, e.g. drowsiness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If unclear, evidence of other change from informant is key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68261" y="501573"/>
            <a:ext cx="11255477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Lucida Bright" panose="020406020505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Conclusions 1</a:t>
            </a:r>
          </a:p>
        </p:txBody>
      </p:sp>
    </p:spTree>
    <p:extLst>
      <p:ext uri="{BB962C8B-B14F-4D97-AF65-F5344CB8AC3E}">
        <p14:creationId xmlns:p14="http://schemas.microsoft.com/office/powerpoint/2010/main" val="1677036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097"/>
          <p:cNvSpPr txBox="1">
            <a:spLocks noChangeArrowheads="1"/>
          </p:cNvSpPr>
          <p:nvPr/>
        </p:nvSpPr>
        <p:spPr bwMode="auto">
          <a:xfrm>
            <a:off x="2614614" y="1455739"/>
            <a:ext cx="66690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en-GB" altLang="en-US" sz="2000" b="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>
                <a:schemeClr val="tx1"/>
              </a:buClr>
              <a:buFontTx/>
              <a:buAutoNum type="alphaLcParenBoth"/>
            </a:pPr>
            <a:endParaRPr lang="en-GB" altLang="en-US" sz="2000">
              <a:solidFill>
                <a:srgbClr val="00FF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4" name="TextBox 4099"/>
          <p:cNvSpPr txBox="1">
            <a:spLocks noChangeArrowheads="1"/>
          </p:cNvSpPr>
          <p:nvPr/>
        </p:nvSpPr>
        <p:spPr bwMode="auto">
          <a:xfrm>
            <a:off x="468261" y="1321623"/>
            <a:ext cx="11460057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Implications for training &amp; education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First priority is good fundamental delirium assessment skills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Then additional training on impact of other factors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2400" dirty="0">
                <a:latin typeface="Lucida Bright" panose="02040602050505020304" pitchFamily="18" charset="0"/>
              </a:rPr>
              <a:t>Provision of delirium information in multiple languages</a:t>
            </a:r>
          </a:p>
          <a:p>
            <a:pPr>
              <a:lnSpc>
                <a:spcPct val="250000"/>
              </a:lnSpc>
              <a:spcBef>
                <a:spcPct val="0"/>
              </a:spcBef>
              <a:buClrTx/>
              <a:buFontTx/>
              <a:buNone/>
            </a:pPr>
            <a:endParaRPr lang="en-GB" altLang="en-US" sz="2400" dirty="0">
              <a:latin typeface="Lucida Bright" panose="02040602050505020304" pitchFamily="18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68261" y="501573"/>
            <a:ext cx="11255477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Lucida Bright" panose="020406020505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Conclusions 2</a:t>
            </a:r>
          </a:p>
        </p:txBody>
      </p:sp>
    </p:spTree>
    <p:extLst>
      <p:ext uri="{BB962C8B-B14F-4D97-AF65-F5344CB8AC3E}">
        <p14:creationId xmlns:p14="http://schemas.microsoft.com/office/powerpoint/2010/main" val="80850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A211316-1E4C-4ECF-9321-DD15227729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61756" y="418367"/>
            <a:ext cx="85725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dirty="0">
                <a:effectLst/>
              </a:rPr>
              <a:t>DSM-5 criteria for delirium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C519563-FAFC-4CCD-917A-F7D9294BC4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57426" y="1852588"/>
            <a:ext cx="10033394" cy="5005412"/>
          </a:xfrm>
        </p:spPr>
        <p:txBody>
          <a:bodyPr>
            <a:normAutofit/>
          </a:bodyPr>
          <a:lstStyle/>
          <a:p>
            <a:pPr marL="609600" indent="-609600"/>
            <a:endParaRPr lang="en-US" altLang="en-US" sz="2000" dirty="0">
              <a:solidFill>
                <a:srgbClr val="00FFFF"/>
              </a:solidFill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r>
              <a:rPr lang="en-US" altLang="en-US" sz="2000" dirty="0">
                <a:solidFill>
                  <a:srgbClr val="00FFFF"/>
                </a:solidFill>
              </a:rPr>
              <a:t>Disturbance in attention &amp; awareness</a:t>
            </a:r>
            <a:endParaRPr lang="en-GB" sz="2000" kern="0" dirty="0">
              <a:solidFill>
                <a:srgbClr val="00FFFF"/>
              </a:solidFill>
              <a:latin typeface="Tahoma"/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endParaRPr lang="en-US" altLang="en-US" sz="2000" dirty="0">
              <a:solidFill>
                <a:srgbClr val="00FFFF"/>
              </a:solidFill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r>
              <a:rPr lang="en-US" altLang="en-US" sz="2000" dirty="0">
                <a:solidFill>
                  <a:srgbClr val="66FF33"/>
                </a:solidFill>
              </a:rPr>
              <a:t>Acute onset, fluctuates</a:t>
            </a: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r>
              <a:rPr lang="en-US" altLang="en-US" sz="2000" dirty="0">
                <a:solidFill>
                  <a:schemeClr val="tx1"/>
                </a:solidFill>
              </a:rPr>
              <a:t>(Additional disturbance in cognition – always present if A is present) </a:t>
            </a: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Tahoma" panose="020B0604030504040204" pitchFamily="34" charset="0"/>
              <a:buAutoNum type="alphaUcPeriod"/>
            </a:pPr>
            <a:r>
              <a:rPr lang="en-US" altLang="en-US" sz="2000" dirty="0">
                <a:solidFill>
                  <a:srgbClr val="FBA3FD"/>
                </a:solidFill>
              </a:rPr>
              <a:t>Not another neurocognitive disorder; not coma</a:t>
            </a:r>
          </a:p>
          <a:p>
            <a:pPr lvl="1"/>
            <a:endParaRPr lang="en-US" alt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06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0790" y="458149"/>
            <a:ext cx="223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Acute brain failure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62226" y="1671056"/>
            <a:ext cx="4001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Subacute befuddlement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4556" y="528468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Delirium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40760" y="444246"/>
            <a:ext cx="313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ICU psychosis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4684" y="1028285"/>
            <a:ext cx="313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Pump head</a:t>
            </a:r>
          </a:p>
        </p:txBody>
      </p:sp>
      <p:sp>
        <p:nvSpPr>
          <p:cNvPr id="15" name="TextBox 20481">
            <a:extLst>
              <a:ext uri="{FF2B5EF4-FFF2-40B4-BE49-F238E27FC236}">
                <a16:creationId xmlns:a16="http://schemas.microsoft.com/office/drawing/2014/main" id="{200D7954-4F18-458A-93E4-BD86076F7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876" y="2584930"/>
            <a:ext cx="45588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n-US" sz="4000" dirty="0">
                <a:solidFill>
                  <a:srgbClr val="FFFF00"/>
                </a:solidFill>
                <a:latin typeface="Lucida Bright" panose="02040602050505020304" pitchFamily="18" charset="0"/>
                <a:cs typeface="Times New Roman" panose="02020603050405020304" pitchFamily="18" charset="0"/>
              </a:rPr>
              <a:t>‘Terminological </a:t>
            </a:r>
          </a:p>
          <a:p>
            <a:pPr algn="ctr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n-US" sz="4000" dirty="0">
                <a:solidFill>
                  <a:srgbClr val="FFFF00"/>
                </a:solidFill>
                <a:latin typeface="Lucida Bright" panose="02040602050505020304" pitchFamily="18" charset="0"/>
                <a:cs typeface="Times New Roman" panose="02020603050405020304" pitchFamily="18" charset="0"/>
              </a:rPr>
              <a:t>chaos’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9729" y="3762895"/>
            <a:ext cx="2752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Acute confusional state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94588" y="5084785"/>
            <a:ext cx="3202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Acute on chronic confusion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89067" y="4684675"/>
            <a:ext cx="2873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Organic brain syndrome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97450" y="2624885"/>
            <a:ext cx="2678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Septic encephalopathy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5779" y="1423321"/>
            <a:ext cx="264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Acute encephalopathy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46097" y="4869341"/>
            <a:ext cx="3106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Metabolic encephalopathy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4556" y="2245709"/>
            <a:ext cx="2563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Altered mental status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19490" y="5944240"/>
            <a:ext cx="2487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New-onset psychosis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9890" y="5780039"/>
            <a:ext cx="3666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Neurocognitive (dementia-like)</a:t>
            </a:r>
          </a:p>
          <a:p>
            <a:r>
              <a:rPr lang="en-GB" sz="2000" dirty="0">
                <a:latin typeface="Constantia" panose="02030602050306030303" pitchFamily="18" charset="0"/>
              </a:rPr>
              <a:t>syndrome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55716" y="3882016"/>
            <a:ext cx="1972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nstantia" panose="02030602050306030303" pitchFamily="18" charset="0"/>
              </a:rPr>
              <a:t>Encephalopathy</a:t>
            </a:r>
          </a:p>
        </p:txBody>
      </p:sp>
    </p:spTree>
    <p:extLst>
      <p:ext uri="{BB962C8B-B14F-4D97-AF65-F5344CB8AC3E}">
        <p14:creationId xmlns:p14="http://schemas.microsoft.com/office/powerpoint/2010/main" val="266186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042CCEC-0F09-4384-B0A2-3DC0B3A8B7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70164" y="508556"/>
            <a:ext cx="11346873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GB" altLang="en-US" dirty="0"/>
              <a:t>10 Societies statement - recommendations</a:t>
            </a:r>
            <a:endParaRPr lang="en-GB" altLang="en-US" dirty="0">
              <a:effectLst/>
            </a:endParaRP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46A54F6C-36F9-4987-9C22-93B58804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79" y="1581763"/>
            <a:ext cx="528602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u="sng" dirty="0">
                <a:solidFill>
                  <a:srgbClr val="FFFFFF"/>
                </a:solidFill>
                <a:latin typeface="Lucida Bright" panose="02040602050505020304" pitchFamily="18" charset="0"/>
              </a:rPr>
              <a:t>Preferred terms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4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00"/>
                </a:solidFill>
                <a:latin typeface="Lucida Bright" panose="02040602050505020304" pitchFamily="18" charset="0"/>
              </a:rPr>
              <a:t>Delirium: </a:t>
            </a: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</a:rPr>
              <a:t>clinical syndrome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00"/>
                </a:solidFill>
                <a:latin typeface="Lucida Bright" panose="02040602050505020304" pitchFamily="18" charset="0"/>
              </a:rPr>
              <a:t>Coma: </a:t>
            </a: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</a:rPr>
              <a:t>clinical syndrome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00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00"/>
                </a:solidFill>
                <a:latin typeface="Lucida Bright" panose="02040602050505020304" pitchFamily="18" charset="0"/>
              </a:rPr>
              <a:t>Acute encephalopathy: </a:t>
            </a:r>
            <a:r>
              <a:rPr lang="en-GB" altLang="en-US" sz="2000" dirty="0" err="1">
                <a:solidFill>
                  <a:srgbClr val="00FFFF"/>
                </a:solidFill>
                <a:latin typeface="Lucida Bright" panose="02040602050505020304" pitchFamily="18" charset="0"/>
              </a:rPr>
              <a:t>pathobiological</a:t>
            </a:r>
            <a:r>
              <a:rPr lang="en-GB" altLang="en-US" sz="2000" dirty="0">
                <a:solidFill>
                  <a:srgbClr val="00FFFF"/>
                </a:solidFill>
                <a:latin typeface="Lucida Bright" panose="02040602050505020304" pitchFamily="18" charset="0"/>
              </a:rPr>
              <a:t> process (leading to delirium or coma)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400" dirty="0">
              <a:solidFill>
                <a:srgbClr val="00FFFF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46A54F6C-36F9-4987-9C22-93B58804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734" y="1581762"/>
            <a:ext cx="5286021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u="sng" dirty="0">
                <a:solidFill>
                  <a:srgbClr val="FFFFFF"/>
                </a:solidFill>
                <a:latin typeface="Lucida Bright" panose="02040602050505020304" pitchFamily="18" charset="0"/>
              </a:rPr>
              <a:t>Do not use these terms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400" b="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b="0" dirty="0">
                <a:solidFill>
                  <a:srgbClr val="FFCCCC"/>
                </a:solidFill>
                <a:latin typeface="Lucida Bright" panose="02040602050505020304" pitchFamily="18" charset="0"/>
              </a:rPr>
              <a:t>Altered mental status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b="0" dirty="0">
              <a:solidFill>
                <a:srgbClr val="FFCCCC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b="0" dirty="0">
                <a:solidFill>
                  <a:srgbClr val="FFCCCC"/>
                </a:solidFill>
                <a:latin typeface="Lucida Bright" panose="02040602050505020304" pitchFamily="18" charset="0"/>
              </a:rPr>
              <a:t>Acute confusional state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b="0" dirty="0">
              <a:solidFill>
                <a:srgbClr val="FFCCCC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b="0" dirty="0">
                <a:solidFill>
                  <a:srgbClr val="FFCCCC"/>
                </a:solidFill>
                <a:latin typeface="Lucida Bright" panose="02040602050505020304" pitchFamily="18" charset="0"/>
              </a:rPr>
              <a:t>Acute brain dysfunction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b="0" dirty="0">
              <a:solidFill>
                <a:srgbClr val="FFCCCC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b="0" dirty="0">
                <a:solidFill>
                  <a:srgbClr val="FFCCCC"/>
                </a:solidFill>
                <a:latin typeface="Lucida Bright" panose="02040602050505020304" pitchFamily="18" charset="0"/>
              </a:rPr>
              <a:t>Acute brain failure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400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4439" y="6488668"/>
            <a:ext cx="454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  <a:latin typeface="Lucida Bright" panose="02040602050505020304" pitchFamily="18" charset="0"/>
              </a:rPr>
              <a:t>Slooter et al., Intensive Care Med, 2020</a:t>
            </a:r>
          </a:p>
        </p:txBody>
      </p:sp>
    </p:spTree>
    <p:extLst>
      <p:ext uri="{BB962C8B-B14F-4D97-AF65-F5344CB8AC3E}">
        <p14:creationId xmlns:p14="http://schemas.microsoft.com/office/powerpoint/2010/main" val="423839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042CCEC-0F09-4384-B0A2-3DC0B3A8B7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7918" y="578486"/>
            <a:ext cx="8229600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en-GB" altLang="en-US" dirty="0"/>
              <a:t>Risk factors </a:t>
            </a:r>
            <a:endParaRPr lang="en-GB" altLang="en-US" dirty="0">
              <a:effectLst/>
            </a:endParaRP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46A54F6C-36F9-4987-9C22-93B58804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947" y="1948887"/>
            <a:ext cx="280397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Old age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Dementia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Frailty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Co-morbidities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Sensory impairment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46A54F6C-36F9-4987-9C22-93B58804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347" y="1850564"/>
            <a:ext cx="267413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Poor nutrition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Depression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Alcohol misuse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History of delirium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6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042CCEC-0F09-4384-B0A2-3DC0B3A8B7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4446" y="521344"/>
            <a:ext cx="11210193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en-GB" altLang="en-US" dirty="0">
                <a:effectLst/>
              </a:rPr>
              <a:t>How common is delirium?</a:t>
            </a: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46A54F6C-36F9-4987-9C22-93B58804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16" y="1724391"/>
            <a:ext cx="9714829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~15% of hospitalised patients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~20% of older ED patients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Wide range in elective surgery patients: depends on op &amp; patient risk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Emergency surgery: 20-40% in higher risk operations</a:t>
            </a:r>
          </a:p>
        </p:txBody>
      </p:sp>
    </p:spTree>
    <p:extLst>
      <p:ext uri="{BB962C8B-B14F-4D97-AF65-F5344CB8AC3E}">
        <p14:creationId xmlns:p14="http://schemas.microsoft.com/office/powerpoint/2010/main" val="2813105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042CCEC-0F09-4384-B0A2-3DC0B3A8B7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4446" y="521344"/>
            <a:ext cx="11210193" cy="417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en-GB" altLang="en-US" dirty="0">
                <a:effectLst/>
              </a:rPr>
              <a:t>Duration of delirium</a:t>
            </a: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46A54F6C-36F9-4987-9C22-93B58804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06" y="1928928"/>
            <a:ext cx="1038507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Monotype Sorts" panose="020B0604020202020204" charset="2"/>
              <a:buChar char="è"/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Most delirium lasts 3-5 days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Some resolves very quickly if one major cause that is treated promptly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Around 20% of patients have prolonged symptoms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rgbClr val="FFFFFF"/>
                </a:solidFill>
                <a:latin typeface="Lucida Bright" panose="02040602050505020304" pitchFamily="18" charset="0"/>
              </a:rPr>
              <a:t>Recovery may be partial or in some cases severe symptoms can persist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FFFF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0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Lullich - how are guidelines developed" id="{FFC9847F-5848-4365-AC08-D830F991D164}" vid="{5C4005BA-037F-4C19-9A18-C63B7E1F66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9209309-3759-4f51-932e-9315a7d88f3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040C1824D65149AC9B1FD660D8A3F1" ma:contentTypeVersion="15" ma:contentTypeDescription="Create a new document." ma:contentTypeScope="" ma:versionID="9b005529088f1882c498072872b6588d">
  <xsd:schema xmlns:xsd="http://www.w3.org/2001/XMLSchema" xmlns:xs="http://www.w3.org/2001/XMLSchema" xmlns:p="http://schemas.microsoft.com/office/2006/metadata/properties" xmlns:ns3="97b682e7-e3ed-4854-817b-0fce634c2d8e" xmlns:ns4="99209309-3759-4f51-932e-9315a7d88f37" targetNamespace="http://schemas.microsoft.com/office/2006/metadata/properties" ma:root="true" ma:fieldsID="4e10b855ac445334ceaefdfeae666cb5" ns3:_="" ns4:_="">
    <xsd:import namespace="97b682e7-e3ed-4854-817b-0fce634c2d8e"/>
    <xsd:import namespace="99209309-3759-4f51-932e-9315a7d88f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682e7-e3ed-4854-817b-0fce634c2d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09309-3759-4f51-932e-9315a7d88f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D0C7D1-F541-422B-815B-20F9C61E817B}">
  <ds:schemaRefs>
    <ds:schemaRef ds:uri="http://schemas.microsoft.com/office/2006/metadata/properties"/>
    <ds:schemaRef ds:uri="http://purl.org/dc/terms/"/>
    <ds:schemaRef ds:uri="99209309-3759-4f51-932e-9315a7d88f37"/>
    <ds:schemaRef ds:uri="http://schemas.openxmlformats.org/package/2006/metadata/core-properties"/>
    <ds:schemaRef ds:uri="97b682e7-e3ed-4854-817b-0fce634c2d8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CC3247F-138D-4055-B3BA-28AC92F868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447D5-36C7-4F47-9FEC-9F24B0BEFE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b682e7-e3ed-4854-817b-0fce634c2d8e"/>
    <ds:schemaRef ds:uri="99209309-3759-4f51-932e-9315a7d88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Grey template</Template>
  <TotalTime>7895</TotalTime>
  <Words>1270</Words>
  <Application>Microsoft Office PowerPoint</Application>
  <PresentationFormat>Widescreen</PresentationFormat>
  <Paragraphs>382</Paragraphs>
  <Slides>38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Constantia</vt:lpstr>
      <vt:lpstr>Cooper Black</vt:lpstr>
      <vt:lpstr>Lucida Bright</vt:lpstr>
      <vt:lpstr>Monotype Sorts</vt:lpstr>
      <vt:lpstr>Tahoma</vt:lpstr>
      <vt:lpstr>Times New Roman</vt:lpstr>
      <vt:lpstr>Office Theme</vt:lpstr>
      <vt:lpstr>Equalities in delirium testing</vt:lpstr>
      <vt:lpstr>Outline</vt:lpstr>
      <vt:lpstr>PowerPoint Presentation</vt:lpstr>
      <vt:lpstr>DSM-5 criteria for delirium</vt:lpstr>
      <vt:lpstr>PowerPoint Presentation</vt:lpstr>
      <vt:lpstr>10 Societies statement - recommendations</vt:lpstr>
      <vt:lpstr>Risk factors </vt:lpstr>
      <vt:lpstr>How common is delirium?</vt:lpstr>
      <vt:lpstr>Duration of delirium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RCoA</dc:title>
  <dc:creator>MACLULLICH Alasdair</dc:creator>
  <cp:lastModifiedBy>Alasdair Maclullich</cp:lastModifiedBy>
  <cp:revision>271</cp:revision>
  <dcterms:created xsi:type="dcterms:W3CDTF">2020-12-05T16:02:10Z</dcterms:created>
  <dcterms:modified xsi:type="dcterms:W3CDTF">2024-02-22T18:59:06Z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0x010100BD040C1824D65149AC9B1FD660D8A3F1</vt:lpwstr>
  </property>
</Properties>
</file>