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62" r:id="rId5"/>
    <p:sldId id="257" r:id="rId6"/>
    <p:sldId id="279" r:id="rId7"/>
    <p:sldId id="258" r:id="rId8"/>
    <p:sldId id="260" r:id="rId9"/>
    <p:sldId id="278" r:id="rId10"/>
    <p:sldId id="275" r:id="rId11"/>
    <p:sldId id="266" r:id="rId12"/>
    <p:sldId id="265" r:id="rId13"/>
    <p:sldId id="274" r:id="rId14"/>
    <p:sldId id="281" r:id="rId15"/>
    <p:sldId id="270" r:id="rId16"/>
    <p:sldId id="283" r:id="rId17"/>
    <p:sldId id="28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6"/>
    <a:srgbClr val="009999"/>
    <a:srgbClr val="FFCCCC"/>
    <a:srgbClr val="CCFFCC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DE751-B378-43A9-A4CC-9D7F49CF79C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E2E81-8EE5-4863-B43B-75904B868CF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000" dirty="0"/>
            <a:t>Hypoactive, fluctuating </a:t>
          </a:r>
          <a:endParaRPr lang="en-US" sz="2000" dirty="0"/>
        </a:p>
      </dgm:t>
    </dgm:pt>
    <dgm:pt modelId="{1555B8F4-D1C7-4DF0-8958-0F7FE69E29B1}" type="parTrans" cxnId="{5E10936E-3D44-43A8-A198-EAAB4990D8F6}">
      <dgm:prSet/>
      <dgm:spPr/>
      <dgm:t>
        <a:bodyPr/>
        <a:lstStyle/>
        <a:p>
          <a:endParaRPr lang="en-US"/>
        </a:p>
      </dgm:t>
    </dgm:pt>
    <dgm:pt modelId="{7606132F-882D-45D3-939D-999FEA05BE0B}" type="sibTrans" cxnId="{5E10936E-3D44-43A8-A198-EAAB4990D8F6}">
      <dgm:prSet/>
      <dgm:spPr/>
      <dgm:t>
        <a:bodyPr/>
        <a:lstStyle/>
        <a:p>
          <a:endParaRPr lang="en-US"/>
        </a:p>
      </dgm:t>
    </dgm:pt>
    <dgm:pt modelId="{EE4D82DE-8CA5-40B4-A0E0-C2FEF1E3A0D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000" dirty="0"/>
            <a:t>Sleep deprivation, illness </a:t>
          </a:r>
          <a:endParaRPr lang="en-US" sz="2000" dirty="0"/>
        </a:p>
      </dgm:t>
    </dgm:pt>
    <dgm:pt modelId="{09582EEE-1AC8-4E74-A2A7-EF9040A1E02E}" type="parTrans" cxnId="{82DCFDC6-1230-4C72-BE97-E0B07F577F43}">
      <dgm:prSet/>
      <dgm:spPr/>
      <dgm:t>
        <a:bodyPr/>
        <a:lstStyle/>
        <a:p>
          <a:endParaRPr lang="en-US"/>
        </a:p>
      </dgm:t>
    </dgm:pt>
    <dgm:pt modelId="{2647E8D6-FB6D-43F8-9C3A-6F07BB378F76}" type="sibTrans" cxnId="{82DCFDC6-1230-4C72-BE97-E0B07F577F43}">
      <dgm:prSet/>
      <dgm:spPr/>
      <dgm:t>
        <a:bodyPr/>
        <a:lstStyle/>
        <a:p>
          <a:endParaRPr lang="en-US"/>
        </a:p>
      </dgm:t>
    </dgm:pt>
    <dgm:pt modelId="{8A88C525-21D5-4052-9167-1DCF9FDF978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sz="2000" dirty="0"/>
            <a:t>Missing glasses / hearing aids</a:t>
          </a:r>
          <a:endParaRPr lang="en-US" sz="2000" dirty="0"/>
        </a:p>
      </dgm:t>
    </dgm:pt>
    <dgm:pt modelId="{5D9E97AC-EC9B-4248-A241-0CEFE849E2D0}" type="parTrans" cxnId="{F80053E7-7C42-4106-B944-AF69EE2DB839}">
      <dgm:prSet/>
      <dgm:spPr/>
      <dgm:t>
        <a:bodyPr/>
        <a:lstStyle/>
        <a:p>
          <a:endParaRPr lang="en-US"/>
        </a:p>
      </dgm:t>
    </dgm:pt>
    <dgm:pt modelId="{2C76812C-31E2-465E-9B32-011BE9495DE5}" type="sibTrans" cxnId="{F80053E7-7C42-4106-B944-AF69EE2DB839}">
      <dgm:prSet/>
      <dgm:spPr/>
      <dgm:t>
        <a:bodyPr/>
        <a:lstStyle/>
        <a:p>
          <a:endParaRPr lang="en-US"/>
        </a:p>
      </dgm:t>
    </dgm:pt>
    <dgm:pt modelId="{DDB8A31E-D1D4-4F25-9916-82918F8AE3C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dirty="0"/>
            <a:t>Dysphasia, non-native language</a:t>
          </a:r>
          <a:endParaRPr lang="en-US" dirty="0"/>
        </a:p>
      </dgm:t>
    </dgm:pt>
    <dgm:pt modelId="{9CE2766D-0A0D-438D-8E8E-CE19A8CCF7C0}" type="parTrans" cxnId="{F52FC770-14A5-4AAE-B187-8FDA163E605A}">
      <dgm:prSet/>
      <dgm:spPr/>
      <dgm:t>
        <a:bodyPr/>
        <a:lstStyle/>
        <a:p>
          <a:endParaRPr lang="en-US"/>
        </a:p>
      </dgm:t>
    </dgm:pt>
    <dgm:pt modelId="{4F6E1436-1C73-47FA-B2E7-4064BD2E4EF5}" type="sibTrans" cxnId="{F52FC770-14A5-4AAE-B187-8FDA163E605A}">
      <dgm:prSet/>
      <dgm:spPr/>
      <dgm:t>
        <a:bodyPr/>
        <a:lstStyle/>
        <a:p>
          <a:endParaRPr lang="en-US"/>
        </a:p>
      </dgm:t>
    </dgm:pt>
    <dgm:pt modelId="{43390E32-7683-485A-B148-BD4B3C4E9AA0}">
      <dgm:prSet phldrT="[Text]"/>
      <dgm:spPr>
        <a:solidFill>
          <a:srgbClr val="FFCCCC"/>
        </a:solidFill>
      </dgm:spPr>
      <dgm:t>
        <a:bodyPr/>
        <a:lstStyle/>
        <a:p>
          <a:r>
            <a:rPr lang="en-IE" dirty="0">
              <a:solidFill>
                <a:schemeClr val="tx1">
                  <a:lumMod val="95000"/>
                  <a:lumOff val="5000"/>
                </a:schemeClr>
              </a:solidFill>
            </a:rPr>
            <a:t>Older person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AE2B4B-2218-454B-8422-80255F37DCE6}" type="parTrans" cxnId="{03914984-353C-4295-AD5B-077F82841AC2}">
      <dgm:prSet/>
      <dgm:spPr/>
      <dgm:t>
        <a:bodyPr/>
        <a:lstStyle/>
        <a:p>
          <a:endParaRPr lang="en-US"/>
        </a:p>
      </dgm:t>
    </dgm:pt>
    <dgm:pt modelId="{E106274B-6BD1-40AD-ACA5-9BB49CA7C297}" type="sibTrans" cxnId="{03914984-353C-4295-AD5B-077F82841AC2}">
      <dgm:prSet/>
      <dgm:spPr/>
      <dgm:t>
        <a:bodyPr/>
        <a:lstStyle/>
        <a:p>
          <a:endParaRPr lang="en-US"/>
        </a:p>
      </dgm:t>
    </dgm:pt>
    <dgm:pt modelId="{6FA2021F-EA59-4BBC-9982-57DCE5589F45}" type="pres">
      <dgm:prSet presAssocID="{715DE751-B378-43A9-A4CC-9D7F49CF79C0}" presName="cycle" presStyleCnt="0">
        <dgm:presLayoutVars>
          <dgm:dir/>
          <dgm:resizeHandles val="exact"/>
        </dgm:presLayoutVars>
      </dgm:prSet>
      <dgm:spPr/>
    </dgm:pt>
    <dgm:pt modelId="{9380A794-A962-4CA4-87A1-CE4B61B883F2}" type="pres">
      <dgm:prSet presAssocID="{076E2E81-8EE5-4863-B43B-75904B868CFD}" presName="node" presStyleLbl="node1" presStyleIdx="0" presStyleCnt="5">
        <dgm:presLayoutVars>
          <dgm:bulletEnabled val="1"/>
        </dgm:presLayoutVars>
      </dgm:prSet>
      <dgm:spPr/>
    </dgm:pt>
    <dgm:pt modelId="{7A6404A2-52C9-4B3F-8680-8AD825DDE03B}" type="pres">
      <dgm:prSet presAssocID="{076E2E81-8EE5-4863-B43B-75904B868CFD}" presName="spNode" presStyleCnt="0"/>
      <dgm:spPr/>
    </dgm:pt>
    <dgm:pt modelId="{ADE1D109-ABD4-43AE-AFAF-61A4BA54F48A}" type="pres">
      <dgm:prSet presAssocID="{7606132F-882D-45D3-939D-999FEA05BE0B}" presName="sibTrans" presStyleLbl="sibTrans1D1" presStyleIdx="0" presStyleCnt="5"/>
      <dgm:spPr/>
    </dgm:pt>
    <dgm:pt modelId="{09B2E2B9-DC1D-4B77-B0D7-4475D3E8A796}" type="pres">
      <dgm:prSet presAssocID="{EE4D82DE-8CA5-40B4-A0E0-C2FEF1E3A0DD}" presName="node" presStyleLbl="node1" presStyleIdx="1" presStyleCnt="5">
        <dgm:presLayoutVars>
          <dgm:bulletEnabled val="1"/>
        </dgm:presLayoutVars>
      </dgm:prSet>
      <dgm:spPr/>
    </dgm:pt>
    <dgm:pt modelId="{F0565F29-05EF-450F-AB23-4266447282AB}" type="pres">
      <dgm:prSet presAssocID="{EE4D82DE-8CA5-40B4-A0E0-C2FEF1E3A0DD}" presName="spNode" presStyleCnt="0"/>
      <dgm:spPr/>
    </dgm:pt>
    <dgm:pt modelId="{1CD9D278-F6CF-4F60-8EBA-01B65E79E8BC}" type="pres">
      <dgm:prSet presAssocID="{2647E8D6-FB6D-43F8-9C3A-6F07BB378F76}" presName="sibTrans" presStyleLbl="sibTrans1D1" presStyleIdx="1" presStyleCnt="5"/>
      <dgm:spPr/>
    </dgm:pt>
    <dgm:pt modelId="{84EA1E58-EF8C-421C-928E-775B2FE2620E}" type="pres">
      <dgm:prSet presAssocID="{8A88C525-21D5-4052-9167-1DCF9FDF9788}" presName="node" presStyleLbl="node1" presStyleIdx="2" presStyleCnt="5">
        <dgm:presLayoutVars>
          <dgm:bulletEnabled val="1"/>
        </dgm:presLayoutVars>
      </dgm:prSet>
      <dgm:spPr/>
    </dgm:pt>
    <dgm:pt modelId="{FF114152-2E82-405F-8867-01556869CA41}" type="pres">
      <dgm:prSet presAssocID="{8A88C525-21D5-4052-9167-1DCF9FDF9788}" presName="spNode" presStyleCnt="0"/>
      <dgm:spPr/>
    </dgm:pt>
    <dgm:pt modelId="{26AD6F79-AD53-4203-81F4-55C41A45C389}" type="pres">
      <dgm:prSet presAssocID="{2C76812C-31E2-465E-9B32-011BE9495DE5}" presName="sibTrans" presStyleLbl="sibTrans1D1" presStyleIdx="2" presStyleCnt="5"/>
      <dgm:spPr/>
    </dgm:pt>
    <dgm:pt modelId="{DF1B6F79-C8D7-48CF-B667-606C1B8208BE}" type="pres">
      <dgm:prSet presAssocID="{DDB8A31E-D1D4-4F25-9916-82918F8AE3CE}" presName="node" presStyleLbl="node1" presStyleIdx="3" presStyleCnt="5">
        <dgm:presLayoutVars>
          <dgm:bulletEnabled val="1"/>
        </dgm:presLayoutVars>
      </dgm:prSet>
      <dgm:spPr/>
    </dgm:pt>
    <dgm:pt modelId="{946B612A-25F3-4E69-BCF4-0E491AE14EDC}" type="pres">
      <dgm:prSet presAssocID="{DDB8A31E-D1D4-4F25-9916-82918F8AE3CE}" presName="spNode" presStyleCnt="0"/>
      <dgm:spPr/>
    </dgm:pt>
    <dgm:pt modelId="{F3311C8B-B640-4E3C-A9D4-8968B9634984}" type="pres">
      <dgm:prSet presAssocID="{4F6E1436-1C73-47FA-B2E7-4064BD2E4EF5}" presName="sibTrans" presStyleLbl="sibTrans1D1" presStyleIdx="3" presStyleCnt="5"/>
      <dgm:spPr/>
    </dgm:pt>
    <dgm:pt modelId="{17EB242D-B2D7-4648-B1C4-465473505737}" type="pres">
      <dgm:prSet presAssocID="{43390E32-7683-485A-B148-BD4B3C4E9AA0}" presName="node" presStyleLbl="node1" presStyleIdx="4" presStyleCnt="5">
        <dgm:presLayoutVars>
          <dgm:bulletEnabled val="1"/>
        </dgm:presLayoutVars>
      </dgm:prSet>
      <dgm:spPr/>
    </dgm:pt>
    <dgm:pt modelId="{A53DFD67-9FF0-4454-8186-5882D501EE53}" type="pres">
      <dgm:prSet presAssocID="{43390E32-7683-485A-B148-BD4B3C4E9AA0}" presName="spNode" presStyleCnt="0"/>
      <dgm:spPr/>
    </dgm:pt>
    <dgm:pt modelId="{8FCEA08A-4CB3-4C81-AFA2-3B2088362E22}" type="pres">
      <dgm:prSet presAssocID="{E106274B-6BD1-40AD-ACA5-9BB49CA7C297}" presName="sibTrans" presStyleLbl="sibTrans1D1" presStyleIdx="4" presStyleCnt="5"/>
      <dgm:spPr/>
    </dgm:pt>
  </dgm:ptLst>
  <dgm:cxnLst>
    <dgm:cxn modelId="{A0A23601-3CA0-4116-B841-82D7B6B80865}" type="presOf" srcId="{EE4D82DE-8CA5-40B4-A0E0-C2FEF1E3A0DD}" destId="{09B2E2B9-DC1D-4B77-B0D7-4475D3E8A796}" srcOrd="0" destOrd="0" presId="urn:microsoft.com/office/officeart/2005/8/layout/cycle6"/>
    <dgm:cxn modelId="{5A392A06-99A8-4A1B-8CF4-4A48146B9864}" type="presOf" srcId="{8A88C525-21D5-4052-9167-1DCF9FDF9788}" destId="{84EA1E58-EF8C-421C-928E-775B2FE2620E}" srcOrd="0" destOrd="0" presId="urn:microsoft.com/office/officeart/2005/8/layout/cycle6"/>
    <dgm:cxn modelId="{2BCD1810-1F54-4056-B27D-6BA7143320F7}" type="presOf" srcId="{715DE751-B378-43A9-A4CC-9D7F49CF79C0}" destId="{6FA2021F-EA59-4BBC-9982-57DCE5589F45}" srcOrd="0" destOrd="0" presId="urn:microsoft.com/office/officeart/2005/8/layout/cycle6"/>
    <dgm:cxn modelId="{8DDB1E20-FA68-483D-AAE9-46BCAC031B71}" type="presOf" srcId="{E106274B-6BD1-40AD-ACA5-9BB49CA7C297}" destId="{8FCEA08A-4CB3-4C81-AFA2-3B2088362E22}" srcOrd="0" destOrd="0" presId="urn:microsoft.com/office/officeart/2005/8/layout/cycle6"/>
    <dgm:cxn modelId="{D8B76231-1B83-4809-97DC-45E1064E6D1F}" type="presOf" srcId="{DDB8A31E-D1D4-4F25-9916-82918F8AE3CE}" destId="{DF1B6F79-C8D7-48CF-B667-606C1B8208BE}" srcOrd="0" destOrd="0" presId="urn:microsoft.com/office/officeart/2005/8/layout/cycle6"/>
    <dgm:cxn modelId="{CB79CF31-F268-4B66-BFC4-E4585CD9959F}" type="presOf" srcId="{2647E8D6-FB6D-43F8-9C3A-6F07BB378F76}" destId="{1CD9D278-F6CF-4F60-8EBA-01B65E79E8BC}" srcOrd="0" destOrd="0" presId="urn:microsoft.com/office/officeart/2005/8/layout/cycle6"/>
    <dgm:cxn modelId="{5A0E893E-3EC3-48F6-9425-922C9BEF73EA}" type="presOf" srcId="{43390E32-7683-485A-B148-BD4B3C4E9AA0}" destId="{17EB242D-B2D7-4648-B1C4-465473505737}" srcOrd="0" destOrd="0" presId="urn:microsoft.com/office/officeart/2005/8/layout/cycle6"/>
    <dgm:cxn modelId="{A8D2955D-43B5-4241-8B7C-A91E4BA38C34}" type="presOf" srcId="{7606132F-882D-45D3-939D-999FEA05BE0B}" destId="{ADE1D109-ABD4-43AE-AFAF-61A4BA54F48A}" srcOrd="0" destOrd="0" presId="urn:microsoft.com/office/officeart/2005/8/layout/cycle6"/>
    <dgm:cxn modelId="{5E10936E-3D44-43A8-A198-EAAB4990D8F6}" srcId="{715DE751-B378-43A9-A4CC-9D7F49CF79C0}" destId="{076E2E81-8EE5-4863-B43B-75904B868CFD}" srcOrd="0" destOrd="0" parTransId="{1555B8F4-D1C7-4DF0-8958-0F7FE69E29B1}" sibTransId="{7606132F-882D-45D3-939D-999FEA05BE0B}"/>
    <dgm:cxn modelId="{F52FC770-14A5-4AAE-B187-8FDA163E605A}" srcId="{715DE751-B378-43A9-A4CC-9D7F49CF79C0}" destId="{DDB8A31E-D1D4-4F25-9916-82918F8AE3CE}" srcOrd="3" destOrd="0" parTransId="{9CE2766D-0A0D-438D-8E8E-CE19A8CCF7C0}" sibTransId="{4F6E1436-1C73-47FA-B2E7-4064BD2E4EF5}"/>
    <dgm:cxn modelId="{9C5B7677-6ED6-439A-BC78-132C1AAADB57}" type="presOf" srcId="{2C76812C-31E2-465E-9B32-011BE9495DE5}" destId="{26AD6F79-AD53-4203-81F4-55C41A45C389}" srcOrd="0" destOrd="0" presId="urn:microsoft.com/office/officeart/2005/8/layout/cycle6"/>
    <dgm:cxn modelId="{03914984-353C-4295-AD5B-077F82841AC2}" srcId="{715DE751-B378-43A9-A4CC-9D7F49CF79C0}" destId="{43390E32-7683-485A-B148-BD4B3C4E9AA0}" srcOrd="4" destOrd="0" parTransId="{6AAE2B4B-2218-454B-8422-80255F37DCE6}" sibTransId="{E106274B-6BD1-40AD-ACA5-9BB49CA7C297}"/>
    <dgm:cxn modelId="{5C16DF9C-E9F1-48E6-927A-EAD6EDDBC065}" type="presOf" srcId="{076E2E81-8EE5-4863-B43B-75904B868CFD}" destId="{9380A794-A962-4CA4-87A1-CE4B61B883F2}" srcOrd="0" destOrd="0" presId="urn:microsoft.com/office/officeart/2005/8/layout/cycle6"/>
    <dgm:cxn modelId="{82DCFDC6-1230-4C72-BE97-E0B07F577F43}" srcId="{715DE751-B378-43A9-A4CC-9D7F49CF79C0}" destId="{EE4D82DE-8CA5-40B4-A0E0-C2FEF1E3A0DD}" srcOrd="1" destOrd="0" parTransId="{09582EEE-1AC8-4E74-A2A7-EF9040A1E02E}" sibTransId="{2647E8D6-FB6D-43F8-9C3A-6F07BB378F76}"/>
    <dgm:cxn modelId="{F80053E7-7C42-4106-B944-AF69EE2DB839}" srcId="{715DE751-B378-43A9-A4CC-9D7F49CF79C0}" destId="{8A88C525-21D5-4052-9167-1DCF9FDF9788}" srcOrd="2" destOrd="0" parTransId="{5D9E97AC-EC9B-4248-A241-0CEFE849E2D0}" sibTransId="{2C76812C-31E2-465E-9B32-011BE9495DE5}"/>
    <dgm:cxn modelId="{D12C8EEF-EB25-42B2-B331-2A53B6BE29C8}" type="presOf" srcId="{4F6E1436-1C73-47FA-B2E7-4064BD2E4EF5}" destId="{F3311C8B-B640-4E3C-A9D4-8968B9634984}" srcOrd="0" destOrd="0" presId="urn:microsoft.com/office/officeart/2005/8/layout/cycle6"/>
    <dgm:cxn modelId="{9BE8F54C-BC4F-4BB5-A06B-8AE2CB3D02F9}" type="presParOf" srcId="{6FA2021F-EA59-4BBC-9982-57DCE5589F45}" destId="{9380A794-A962-4CA4-87A1-CE4B61B883F2}" srcOrd="0" destOrd="0" presId="urn:microsoft.com/office/officeart/2005/8/layout/cycle6"/>
    <dgm:cxn modelId="{62314328-BC41-46FA-8C0C-CEE1925848A1}" type="presParOf" srcId="{6FA2021F-EA59-4BBC-9982-57DCE5589F45}" destId="{7A6404A2-52C9-4B3F-8680-8AD825DDE03B}" srcOrd="1" destOrd="0" presId="urn:microsoft.com/office/officeart/2005/8/layout/cycle6"/>
    <dgm:cxn modelId="{A8581F12-9B3D-4087-8D80-E575FCAA4D6A}" type="presParOf" srcId="{6FA2021F-EA59-4BBC-9982-57DCE5589F45}" destId="{ADE1D109-ABD4-43AE-AFAF-61A4BA54F48A}" srcOrd="2" destOrd="0" presId="urn:microsoft.com/office/officeart/2005/8/layout/cycle6"/>
    <dgm:cxn modelId="{4CD21144-E963-4F8D-97C1-E86BF6832DEA}" type="presParOf" srcId="{6FA2021F-EA59-4BBC-9982-57DCE5589F45}" destId="{09B2E2B9-DC1D-4B77-B0D7-4475D3E8A796}" srcOrd="3" destOrd="0" presId="urn:microsoft.com/office/officeart/2005/8/layout/cycle6"/>
    <dgm:cxn modelId="{85A11778-B9A8-44BB-83F2-A8CC018B6D42}" type="presParOf" srcId="{6FA2021F-EA59-4BBC-9982-57DCE5589F45}" destId="{F0565F29-05EF-450F-AB23-4266447282AB}" srcOrd="4" destOrd="0" presId="urn:microsoft.com/office/officeart/2005/8/layout/cycle6"/>
    <dgm:cxn modelId="{FC47D9D9-CC53-48F3-9490-DBBD89DF3B51}" type="presParOf" srcId="{6FA2021F-EA59-4BBC-9982-57DCE5589F45}" destId="{1CD9D278-F6CF-4F60-8EBA-01B65E79E8BC}" srcOrd="5" destOrd="0" presId="urn:microsoft.com/office/officeart/2005/8/layout/cycle6"/>
    <dgm:cxn modelId="{EE75B56A-AB78-44F6-853A-FDC85E013540}" type="presParOf" srcId="{6FA2021F-EA59-4BBC-9982-57DCE5589F45}" destId="{84EA1E58-EF8C-421C-928E-775B2FE2620E}" srcOrd="6" destOrd="0" presId="urn:microsoft.com/office/officeart/2005/8/layout/cycle6"/>
    <dgm:cxn modelId="{91D1F5C7-9B10-47D4-811F-607AA141FFB9}" type="presParOf" srcId="{6FA2021F-EA59-4BBC-9982-57DCE5589F45}" destId="{FF114152-2E82-405F-8867-01556869CA41}" srcOrd="7" destOrd="0" presId="urn:microsoft.com/office/officeart/2005/8/layout/cycle6"/>
    <dgm:cxn modelId="{6587EA11-3190-4B72-884D-E082965C02C2}" type="presParOf" srcId="{6FA2021F-EA59-4BBC-9982-57DCE5589F45}" destId="{26AD6F79-AD53-4203-81F4-55C41A45C389}" srcOrd="8" destOrd="0" presId="urn:microsoft.com/office/officeart/2005/8/layout/cycle6"/>
    <dgm:cxn modelId="{CAF38A80-4490-43BD-BE55-9B98875786FF}" type="presParOf" srcId="{6FA2021F-EA59-4BBC-9982-57DCE5589F45}" destId="{DF1B6F79-C8D7-48CF-B667-606C1B8208BE}" srcOrd="9" destOrd="0" presId="urn:microsoft.com/office/officeart/2005/8/layout/cycle6"/>
    <dgm:cxn modelId="{B5A1D6C0-E031-4FA6-87DB-E2A97D2CEB93}" type="presParOf" srcId="{6FA2021F-EA59-4BBC-9982-57DCE5589F45}" destId="{946B612A-25F3-4E69-BCF4-0E491AE14EDC}" srcOrd="10" destOrd="0" presId="urn:microsoft.com/office/officeart/2005/8/layout/cycle6"/>
    <dgm:cxn modelId="{AF1B5D81-7468-4D66-99FF-AD21DD20B585}" type="presParOf" srcId="{6FA2021F-EA59-4BBC-9982-57DCE5589F45}" destId="{F3311C8B-B640-4E3C-A9D4-8968B9634984}" srcOrd="11" destOrd="0" presId="urn:microsoft.com/office/officeart/2005/8/layout/cycle6"/>
    <dgm:cxn modelId="{C221960F-3673-427E-9202-D3F68640BFF2}" type="presParOf" srcId="{6FA2021F-EA59-4BBC-9982-57DCE5589F45}" destId="{17EB242D-B2D7-4648-B1C4-465473505737}" srcOrd="12" destOrd="0" presId="urn:microsoft.com/office/officeart/2005/8/layout/cycle6"/>
    <dgm:cxn modelId="{E1366C40-A249-48A5-837B-B0940820557E}" type="presParOf" srcId="{6FA2021F-EA59-4BBC-9982-57DCE5589F45}" destId="{A53DFD67-9FF0-4454-8186-5882D501EE53}" srcOrd="13" destOrd="0" presId="urn:microsoft.com/office/officeart/2005/8/layout/cycle6"/>
    <dgm:cxn modelId="{F6C65527-A379-45B0-B97E-7D963FA3CA21}" type="presParOf" srcId="{6FA2021F-EA59-4BBC-9982-57DCE5589F45}" destId="{8FCEA08A-4CB3-4C81-AFA2-3B2088362E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39120-CFD2-4028-B5B4-99513FAFF1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47E7AF0-44B2-4F9A-AA5C-C333206E7142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25%</a:t>
          </a:r>
        </a:p>
      </dgm:t>
    </dgm:pt>
    <dgm:pt modelId="{695D6608-CA75-4FC3-8529-351488C3D484}" type="parTrans" cxnId="{FE91130F-4983-4C58-A9CA-5590DC8E44EA}">
      <dgm:prSet/>
      <dgm:spPr/>
      <dgm:t>
        <a:bodyPr/>
        <a:lstStyle/>
        <a:p>
          <a:endParaRPr lang="en-US"/>
        </a:p>
      </dgm:t>
    </dgm:pt>
    <dgm:pt modelId="{B29D72BE-D437-4D12-9F34-9C9A49943EBF}" type="sibTrans" cxnId="{FE91130F-4983-4C58-A9CA-5590DC8E44EA}">
      <dgm:prSet/>
      <dgm:spPr/>
      <dgm:t>
        <a:bodyPr/>
        <a:lstStyle/>
        <a:p>
          <a:endParaRPr lang="en-US"/>
        </a:p>
      </dgm:t>
    </dgm:pt>
    <dgm:pt modelId="{7C8AFCB7-45F1-4C63-8E0B-57466326BA3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Day1-5</a:t>
          </a:r>
        </a:p>
      </dgm:t>
    </dgm:pt>
    <dgm:pt modelId="{B2804152-3433-47F3-985D-64F561FCE4CC}" type="parTrans" cxnId="{D6ED42A7-7540-4BA8-BE23-7FA8EFE60ED8}">
      <dgm:prSet/>
      <dgm:spPr/>
      <dgm:t>
        <a:bodyPr/>
        <a:lstStyle/>
        <a:p>
          <a:endParaRPr lang="en-US"/>
        </a:p>
      </dgm:t>
    </dgm:pt>
    <dgm:pt modelId="{2123DF8B-B00E-42E9-A18A-4ACB79BCEA75}" type="sibTrans" cxnId="{D6ED42A7-7540-4BA8-BE23-7FA8EFE60ED8}">
      <dgm:prSet/>
      <dgm:spPr/>
      <dgm:t>
        <a:bodyPr/>
        <a:lstStyle/>
        <a:p>
          <a:endParaRPr lang="en-US"/>
        </a:p>
      </dgm:t>
    </dgm:pt>
    <dgm:pt modelId="{7F79FE36-891C-40C1-A120-48C39372AEC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Aphasia</a:t>
          </a:r>
        </a:p>
      </dgm:t>
    </dgm:pt>
    <dgm:pt modelId="{7975EF10-31E4-4D9A-9E56-B373B660A973}" type="parTrans" cxnId="{12995ABC-567C-4ED9-8782-D5D865928384}">
      <dgm:prSet/>
      <dgm:spPr/>
      <dgm:t>
        <a:bodyPr/>
        <a:lstStyle/>
        <a:p>
          <a:endParaRPr lang="en-US"/>
        </a:p>
      </dgm:t>
    </dgm:pt>
    <dgm:pt modelId="{4008F173-CB1C-47E6-BB2F-49D88454CCA6}" type="sibTrans" cxnId="{12995ABC-567C-4ED9-8782-D5D865928384}">
      <dgm:prSet/>
      <dgm:spPr/>
      <dgm:t>
        <a:bodyPr/>
        <a:lstStyle/>
        <a:p>
          <a:endParaRPr lang="en-US"/>
        </a:p>
      </dgm:t>
    </dgm:pt>
    <dgm:pt modelId="{83360BEC-92C0-4BE8-839D-D08FA519E2F7}" type="pres">
      <dgm:prSet presAssocID="{E3C39120-CFD2-4028-B5B4-99513FAFF14F}" presName="CompostProcess" presStyleCnt="0">
        <dgm:presLayoutVars>
          <dgm:dir/>
          <dgm:resizeHandles val="exact"/>
        </dgm:presLayoutVars>
      </dgm:prSet>
      <dgm:spPr/>
    </dgm:pt>
    <dgm:pt modelId="{7EEE9EBD-8785-4865-8A23-455E6C1D995A}" type="pres">
      <dgm:prSet presAssocID="{E3C39120-CFD2-4028-B5B4-99513FAFF14F}" presName="arrow" presStyleLbl="bgShp" presStyleIdx="0" presStyleCnt="1"/>
      <dgm:spPr/>
    </dgm:pt>
    <dgm:pt modelId="{5FC16886-81E0-44A0-BB02-F2C100F7E506}" type="pres">
      <dgm:prSet presAssocID="{E3C39120-CFD2-4028-B5B4-99513FAFF14F}" presName="linearProcess" presStyleCnt="0"/>
      <dgm:spPr/>
    </dgm:pt>
    <dgm:pt modelId="{1C4A5903-8165-4034-AA8D-21DD691123DA}" type="pres">
      <dgm:prSet presAssocID="{847E7AF0-44B2-4F9A-AA5C-C333206E7142}" presName="textNode" presStyleLbl="node1" presStyleIdx="0" presStyleCnt="3">
        <dgm:presLayoutVars>
          <dgm:bulletEnabled val="1"/>
        </dgm:presLayoutVars>
      </dgm:prSet>
      <dgm:spPr/>
    </dgm:pt>
    <dgm:pt modelId="{82DA83FD-1DCD-4745-93A2-0586D3D791C3}" type="pres">
      <dgm:prSet presAssocID="{B29D72BE-D437-4D12-9F34-9C9A49943EBF}" presName="sibTrans" presStyleCnt="0"/>
      <dgm:spPr/>
    </dgm:pt>
    <dgm:pt modelId="{05A169AC-84F5-43AD-AAB1-86CE28467C07}" type="pres">
      <dgm:prSet presAssocID="{7C8AFCB7-45F1-4C63-8E0B-57466326BA3F}" presName="textNode" presStyleLbl="node1" presStyleIdx="1" presStyleCnt="3">
        <dgm:presLayoutVars>
          <dgm:bulletEnabled val="1"/>
        </dgm:presLayoutVars>
      </dgm:prSet>
      <dgm:spPr/>
    </dgm:pt>
    <dgm:pt modelId="{EBE28053-3E7D-470B-897E-2D6096001306}" type="pres">
      <dgm:prSet presAssocID="{2123DF8B-B00E-42E9-A18A-4ACB79BCEA75}" presName="sibTrans" presStyleCnt="0"/>
      <dgm:spPr/>
    </dgm:pt>
    <dgm:pt modelId="{C91F4089-3FCF-4741-A2BB-8BAAA60776E2}" type="pres">
      <dgm:prSet presAssocID="{7F79FE36-891C-40C1-A120-48C39372AEC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E91130F-4983-4C58-A9CA-5590DC8E44EA}" srcId="{E3C39120-CFD2-4028-B5B4-99513FAFF14F}" destId="{847E7AF0-44B2-4F9A-AA5C-C333206E7142}" srcOrd="0" destOrd="0" parTransId="{695D6608-CA75-4FC3-8529-351488C3D484}" sibTransId="{B29D72BE-D437-4D12-9F34-9C9A49943EBF}"/>
    <dgm:cxn modelId="{2100E338-0D61-49D0-8625-E972926AF275}" type="presOf" srcId="{847E7AF0-44B2-4F9A-AA5C-C333206E7142}" destId="{1C4A5903-8165-4034-AA8D-21DD691123DA}" srcOrd="0" destOrd="0" presId="urn:microsoft.com/office/officeart/2005/8/layout/hProcess9"/>
    <dgm:cxn modelId="{55A9B23E-49F5-4007-BFF6-87FB43320A82}" type="presOf" srcId="{E3C39120-CFD2-4028-B5B4-99513FAFF14F}" destId="{83360BEC-92C0-4BE8-839D-D08FA519E2F7}" srcOrd="0" destOrd="0" presId="urn:microsoft.com/office/officeart/2005/8/layout/hProcess9"/>
    <dgm:cxn modelId="{2554B85F-630E-4240-8BB4-A6AB438089BC}" type="presOf" srcId="{7C8AFCB7-45F1-4C63-8E0B-57466326BA3F}" destId="{05A169AC-84F5-43AD-AAB1-86CE28467C07}" srcOrd="0" destOrd="0" presId="urn:microsoft.com/office/officeart/2005/8/layout/hProcess9"/>
    <dgm:cxn modelId="{0C43749D-FC0F-4D5C-881D-5ADAE7978E8D}" type="presOf" srcId="{7F79FE36-891C-40C1-A120-48C39372AECE}" destId="{C91F4089-3FCF-4741-A2BB-8BAAA60776E2}" srcOrd="0" destOrd="0" presId="urn:microsoft.com/office/officeart/2005/8/layout/hProcess9"/>
    <dgm:cxn modelId="{D6ED42A7-7540-4BA8-BE23-7FA8EFE60ED8}" srcId="{E3C39120-CFD2-4028-B5B4-99513FAFF14F}" destId="{7C8AFCB7-45F1-4C63-8E0B-57466326BA3F}" srcOrd="1" destOrd="0" parTransId="{B2804152-3433-47F3-985D-64F561FCE4CC}" sibTransId="{2123DF8B-B00E-42E9-A18A-4ACB79BCEA75}"/>
    <dgm:cxn modelId="{12995ABC-567C-4ED9-8782-D5D865928384}" srcId="{E3C39120-CFD2-4028-B5B4-99513FAFF14F}" destId="{7F79FE36-891C-40C1-A120-48C39372AECE}" srcOrd="2" destOrd="0" parTransId="{7975EF10-31E4-4D9A-9E56-B373B660A973}" sibTransId="{4008F173-CB1C-47E6-BB2F-49D88454CCA6}"/>
    <dgm:cxn modelId="{2D2E6075-9766-4D89-94F7-A4F9FE682A2D}" type="presParOf" srcId="{83360BEC-92C0-4BE8-839D-D08FA519E2F7}" destId="{7EEE9EBD-8785-4865-8A23-455E6C1D995A}" srcOrd="0" destOrd="0" presId="urn:microsoft.com/office/officeart/2005/8/layout/hProcess9"/>
    <dgm:cxn modelId="{325C6555-5B8F-4F87-B8C7-04BEE24C1461}" type="presParOf" srcId="{83360BEC-92C0-4BE8-839D-D08FA519E2F7}" destId="{5FC16886-81E0-44A0-BB02-F2C100F7E506}" srcOrd="1" destOrd="0" presId="urn:microsoft.com/office/officeart/2005/8/layout/hProcess9"/>
    <dgm:cxn modelId="{69D5A84C-EE65-446F-8583-588D0A8CC5A1}" type="presParOf" srcId="{5FC16886-81E0-44A0-BB02-F2C100F7E506}" destId="{1C4A5903-8165-4034-AA8D-21DD691123DA}" srcOrd="0" destOrd="0" presId="urn:microsoft.com/office/officeart/2005/8/layout/hProcess9"/>
    <dgm:cxn modelId="{3C5888BA-C3AD-4FF3-BF1C-7B09870D1944}" type="presParOf" srcId="{5FC16886-81E0-44A0-BB02-F2C100F7E506}" destId="{82DA83FD-1DCD-4745-93A2-0586D3D791C3}" srcOrd="1" destOrd="0" presId="urn:microsoft.com/office/officeart/2005/8/layout/hProcess9"/>
    <dgm:cxn modelId="{798A93A8-4D70-4DA3-8AC9-7816021DC29F}" type="presParOf" srcId="{5FC16886-81E0-44A0-BB02-F2C100F7E506}" destId="{05A169AC-84F5-43AD-AAB1-86CE28467C07}" srcOrd="2" destOrd="0" presId="urn:microsoft.com/office/officeart/2005/8/layout/hProcess9"/>
    <dgm:cxn modelId="{EECFA2D3-019E-4444-AA79-42896E2E514E}" type="presParOf" srcId="{5FC16886-81E0-44A0-BB02-F2C100F7E506}" destId="{EBE28053-3E7D-470B-897E-2D6096001306}" srcOrd="3" destOrd="0" presId="urn:microsoft.com/office/officeart/2005/8/layout/hProcess9"/>
    <dgm:cxn modelId="{C7A14992-6A3C-498A-A63F-7FB4E3276B15}" type="presParOf" srcId="{5FC16886-81E0-44A0-BB02-F2C100F7E506}" destId="{C91F4089-3FCF-4741-A2BB-8BAAA60776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60E8D3-4D41-4079-97D8-C64005D570E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A4F01-662B-4BA3-9C53-8EDF49951398}">
      <dgm:prSet phldrT="[Text]"/>
      <dgm:spPr/>
      <dgm:t>
        <a:bodyPr/>
        <a:lstStyle/>
        <a:p>
          <a:r>
            <a:rPr lang="en-US" dirty="0"/>
            <a:t>Risk stratify</a:t>
          </a:r>
        </a:p>
      </dgm:t>
    </dgm:pt>
    <dgm:pt modelId="{80869C86-D9A3-44C7-B500-5A265E5040F1}" type="parTrans" cxnId="{3608032B-CA20-45A0-BA02-CF139BB98F70}">
      <dgm:prSet/>
      <dgm:spPr/>
      <dgm:t>
        <a:bodyPr/>
        <a:lstStyle/>
        <a:p>
          <a:endParaRPr lang="en-US"/>
        </a:p>
      </dgm:t>
    </dgm:pt>
    <dgm:pt modelId="{3CF4D8D6-AF1D-4308-979D-A1DC82485B7E}" type="sibTrans" cxnId="{3608032B-CA20-45A0-BA02-CF139BB98F70}">
      <dgm:prSet/>
      <dgm:spPr/>
      <dgm:t>
        <a:bodyPr/>
        <a:lstStyle/>
        <a:p>
          <a:endParaRPr lang="en-US"/>
        </a:p>
      </dgm:t>
    </dgm:pt>
    <dgm:pt modelId="{D1573253-6DFD-49FC-ADB0-A0F7A0983666}">
      <dgm:prSet phldrT="[Text]"/>
      <dgm:spPr/>
      <dgm:t>
        <a:bodyPr/>
        <a:lstStyle/>
        <a:p>
          <a:r>
            <a:rPr lang="en-US" dirty="0"/>
            <a:t>Screen all</a:t>
          </a:r>
        </a:p>
      </dgm:t>
    </dgm:pt>
    <dgm:pt modelId="{6468085A-449A-41E5-B20E-710111E68DC9}" type="parTrans" cxnId="{A51C42AD-3C69-4020-884B-5A4783E38E2E}">
      <dgm:prSet/>
      <dgm:spPr/>
      <dgm:t>
        <a:bodyPr/>
        <a:lstStyle/>
        <a:p>
          <a:endParaRPr lang="en-US"/>
        </a:p>
      </dgm:t>
    </dgm:pt>
    <dgm:pt modelId="{F86E139D-830F-4F1D-B868-E931C2139C67}" type="sibTrans" cxnId="{A51C42AD-3C69-4020-884B-5A4783E38E2E}">
      <dgm:prSet/>
      <dgm:spPr/>
      <dgm:t>
        <a:bodyPr/>
        <a:lstStyle/>
        <a:p>
          <a:endParaRPr lang="en-US"/>
        </a:p>
      </dgm:t>
    </dgm:pt>
    <dgm:pt modelId="{DD43C9F3-CC8E-4073-9B6D-851832454405}" type="pres">
      <dgm:prSet presAssocID="{0760E8D3-4D41-4079-97D8-C64005D570E5}" presName="compositeShape" presStyleCnt="0">
        <dgm:presLayoutVars>
          <dgm:chMax val="2"/>
          <dgm:dir/>
          <dgm:resizeHandles val="exact"/>
        </dgm:presLayoutVars>
      </dgm:prSet>
      <dgm:spPr/>
    </dgm:pt>
    <dgm:pt modelId="{A8F494A8-C5D6-4BA0-826D-75A04CEEFA32}" type="pres">
      <dgm:prSet presAssocID="{0760E8D3-4D41-4079-97D8-C64005D570E5}" presName="ribbon" presStyleLbl="node1" presStyleIdx="0" presStyleCnt="1"/>
      <dgm:spPr/>
    </dgm:pt>
    <dgm:pt modelId="{0382B92F-1A6B-44F9-B41D-76E795E309E7}" type="pres">
      <dgm:prSet presAssocID="{0760E8D3-4D41-4079-97D8-C64005D570E5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1771277-25DD-4930-ADF0-73BC261F7D5B}" type="pres">
      <dgm:prSet presAssocID="{0760E8D3-4D41-4079-97D8-C64005D570E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8AFF513-F1CA-4B00-8134-A41452CD82A2}" type="presOf" srcId="{D1573253-6DFD-49FC-ADB0-A0F7A0983666}" destId="{B1771277-25DD-4930-ADF0-73BC261F7D5B}" srcOrd="0" destOrd="0" presId="urn:microsoft.com/office/officeart/2005/8/layout/arrow6"/>
    <dgm:cxn modelId="{3608032B-CA20-45A0-BA02-CF139BB98F70}" srcId="{0760E8D3-4D41-4079-97D8-C64005D570E5}" destId="{84AA4F01-662B-4BA3-9C53-8EDF49951398}" srcOrd="0" destOrd="0" parTransId="{80869C86-D9A3-44C7-B500-5A265E5040F1}" sibTransId="{3CF4D8D6-AF1D-4308-979D-A1DC82485B7E}"/>
    <dgm:cxn modelId="{A51C42AD-3C69-4020-884B-5A4783E38E2E}" srcId="{0760E8D3-4D41-4079-97D8-C64005D570E5}" destId="{D1573253-6DFD-49FC-ADB0-A0F7A0983666}" srcOrd="1" destOrd="0" parTransId="{6468085A-449A-41E5-B20E-710111E68DC9}" sibTransId="{F86E139D-830F-4F1D-B868-E931C2139C67}"/>
    <dgm:cxn modelId="{007F39C4-3144-4EDB-B15D-72F81D2F4B60}" type="presOf" srcId="{0760E8D3-4D41-4079-97D8-C64005D570E5}" destId="{DD43C9F3-CC8E-4073-9B6D-851832454405}" srcOrd="0" destOrd="0" presId="urn:microsoft.com/office/officeart/2005/8/layout/arrow6"/>
    <dgm:cxn modelId="{9ADA0FF4-F52E-47E5-974C-22D4361EF661}" type="presOf" srcId="{84AA4F01-662B-4BA3-9C53-8EDF49951398}" destId="{0382B92F-1A6B-44F9-B41D-76E795E309E7}" srcOrd="0" destOrd="0" presId="urn:microsoft.com/office/officeart/2005/8/layout/arrow6"/>
    <dgm:cxn modelId="{E415117C-D30F-40E5-A390-B41007982747}" type="presParOf" srcId="{DD43C9F3-CC8E-4073-9B6D-851832454405}" destId="{A8F494A8-C5D6-4BA0-826D-75A04CEEFA32}" srcOrd="0" destOrd="0" presId="urn:microsoft.com/office/officeart/2005/8/layout/arrow6"/>
    <dgm:cxn modelId="{15F6F7E6-B736-4A39-AB54-5CB4B51277BF}" type="presParOf" srcId="{DD43C9F3-CC8E-4073-9B6D-851832454405}" destId="{0382B92F-1A6B-44F9-B41D-76E795E309E7}" srcOrd="1" destOrd="0" presId="urn:microsoft.com/office/officeart/2005/8/layout/arrow6"/>
    <dgm:cxn modelId="{A74E0CC6-689C-40EC-8C33-C2AD54B6FE0F}" type="presParOf" srcId="{DD43C9F3-CC8E-4073-9B6D-851832454405}" destId="{B1771277-25DD-4930-ADF0-73BC261F7D5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0A794-A962-4CA4-87A1-CE4B61B883F2}">
      <dsp:nvSpPr>
        <dsp:cNvPr id="0" name=""/>
        <dsp:cNvSpPr/>
      </dsp:nvSpPr>
      <dsp:spPr>
        <a:xfrm>
          <a:off x="2472999" y="2076"/>
          <a:ext cx="1687535" cy="1096897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Hypoactive, fluctuating </a:t>
          </a:r>
          <a:endParaRPr lang="en-US" sz="2000" kern="1200" dirty="0"/>
        </a:p>
      </dsp:txBody>
      <dsp:txXfrm>
        <a:off x="2526545" y="55622"/>
        <a:ext cx="1580443" cy="989805"/>
      </dsp:txXfrm>
    </dsp:sp>
    <dsp:sp modelId="{ADE1D109-ABD4-43AE-AFAF-61A4BA54F48A}">
      <dsp:nvSpPr>
        <dsp:cNvPr id="0" name=""/>
        <dsp:cNvSpPr/>
      </dsp:nvSpPr>
      <dsp:spPr>
        <a:xfrm>
          <a:off x="1126558" y="550525"/>
          <a:ext cx="4380417" cy="4380417"/>
        </a:xfrm>
        <a:custGeom>
          <a:avLst/>
          <a:gdLst/>
          <a:ahLst/>
          <a:cxnLst/>
          <a:rect l="0" t="0" r="0" b="0"/>
          <a:pathLst>
            <a:path>
              <a:moveTo>
                <a:pt x="3045553" y="173924"/>
              </a:moveTo>
              <a:arcTo wR="2190208" hR="2190208" stAng="17579252" swAng="1960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2E2B9-DC1D-4B77-B0D7-4475D3E8A796}">
      <dsp:nvSpPr>
        <dsp:cNvPr id="0" name=""/>
        <dsp:cNvSpPr/>
      </dsp:nvSpPr>
      <dsp:spPr>
        <a:xfrm>
          <a:off x="4556012" y="1515473"/>
          <a:ext cx="1687535" cy="1096897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Sleep deprivation, illness </a:t>
          </a:r>
          <a:endParaRPr lang="en-US" sz="2000" kern="1200" dirty="0"/>
        </a:p>
      </dsp:txBody>
      <dsp:txXfrm>
        <a:off x="4609558" y="1569019"/>
        <a:ext cx="1580443" cy="989805"/>
      </dsp:txXfrm>
    </dsp:sp>
    <dsp:sp modelId="{1CD9D278-F6CF-4F60-8EBA-01B65E79E8BC}">
      <dsp:nvSpPr>
        <dsp:cNvPr id="0" name=""/>
        <dsp:cNvSpPr/>
      </dsp:nvSpPr>
      <dsp:spPr>
        <a:xfrm>
          <a:off x="1126558" y="550525"/>
          <a:ext cx="4380417" cy="4380417"/>
        </a:xfrm>
        <a:custGeom>
          <a:avLst/>
          <a:gdLst/>
          <a:ahLst/>
          <a:cxnLst/>
          <a:rect l="0" t="0" r="0" b="0"/>
          <a:pathLst>
            <a:path>
              <a:moveTo>
                <a:pt x="4377429" y="2075839"/>
              </a:moveTo>
              <a:arcTo wR="2190208" hR="2190208" stAng="21420404" swAng="21951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A1E58-EF8C-421C-928E-775B2FE2620E}">
      <dsp:nvSpPr>
        <dsp:cNvPr id="0" name=""/>
        <dsp:cNvSpPr/>
      </dsp:nvSpPr>
      <dsp:spPr>
        <a:xfrm>
          <a:off x="3760372" y="3964201"/>
          <a:ext cx="1687535" cy="1096897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Missing glasses / hearing aids</a:t>
          </a:r>
          <a:endParaRPr lang="en-US" sz="2000" kern="1200" dirty="0"/>
        </a:p>
      </dsp:txBody>
      <dsp:txXfrm>
        <a:off x="3813918" y="4017747"/>
        <a:ext cx="1580443" cy="989805"/>
      </dsp:txXfrm>
    </dsp:sp>
    <dsp:sp modelId="{26AD6F79-AD53-4203-81F4-55C41A45C389}">
      <dsp:nvSpPr>
        <dsp:cNvPr id="0" name=""/>
        <dsp:cNvSpPr/>
      </dsp:nvSpPr>
      <dsp:spPr>
        <a:xfrm>
          <a:off x="1126558" y="550525"/>
          <a:ext cx="4380417" cy="4380417"/>
        </a:xfrm>
        <a:custGeom>
          <a:avLst/>
          <a:gdLst/>
          <a:ahLst/>
          <a:cxnLst/>
          <a:rect l="0" t="0" r="0" b="0"/>
          <a:pathLst>
            <a:path>
              <a:moveTo>
                <a:pt x="2625121" y="4336802"/>
              </a:moveTo>
              <a:arcTo wR="2190208" hR="2190208" stAng="4712794" swAng="13744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B6F79-C8D7-48CF-B667-606C1B8208BE}">
      <dsp:nvSpPr>
        <dsp:cNvPr id="0" name=""/>
        <dsp:cNvSpPr/>
      </dsp:nvSpPr>
      <dsp:spPr>
        <a:xfrm>
          <a:off x="1185627" y="3964201"/>
          <a:ext cx="1687535" cy="1096897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Dysphasia, non-native language</a:t>
          </a:r>
          <a:endParaRPr lang="en-US" sz="2000" kern="1200" dirty="0"/>
        </a:p>
      </dsp:txBody>
      <dsp:txXfrm>
        <a:off x="1239173" y="4017747"/>
        <a:ext cx="1580443" cy="989805"/>
      </dsp:txXfrm>
    </dsp:sp>
    <dsp:sp modelId="{F3311C8B-B640-4E3C-A9D4-8968B9634984}">
      <dsp:nvSpPr>
        <dsp:cNvPr id="0" name=""/>
        <dsp:cNvSpPr/>
      </dsp:nvSpPr>
      <dsp:spPr>
        <a:xfrm>
          <a:off x="1126558" y="550525"/>
          <a:ext cx="4380417" cy="4380417"/>
        </a:xfrm>
        <a:custGeom>
          <a:avLst/>
          <a:gdLst/>
          <a:ahLst/>
          <a:cxnLst/>
          <a:rect l="0" t="0" r="0" b="0"/>
          <a:pathLst>
            <a:path>
              <a:moveTo>
                <a:pt x="365787" y="3402026"/>
              </a:moveTo>
              <a:arcTo wR="2190208" hR="2190208" stAng="8784424" swAng="21951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B242D-B2D7-4648-B1C4-465473505737}">
      <dsp:nvSpPr>
        <dsp:cNvPr id="0" name=""/>
        <dsp:cNvSpPr/>
      </dsp:nvSpPr>
      <dsp:spPr>
        <a:xfrm>
          <a:off x="389987" y="1515473"/>
          <a:ext cx="1687535" cy="1096897"/>
        </a:xfrm>
        <a:prstGeom prst="round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Older person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3533" y="1569019"/>
        <a:ext cx="1580443" cy="989805"/>
      </dsp:txXfrm>
    </dsp:sp>
    <dsp:sp modelId="{8FCEA08A-4CB3-4C81-AFA2-3B2088362E22}">
      <dsp:nvSpPr>
        <dsp:cNvPr id="0" name=""/>
        <dsp:cNvSpPr/>
      </dsp:nvSpPr>
      <dsp:spPr>
        <a:xfrm>
          <a:off x="1126558" y="550525"/>
          <a:ext cx="4380417" cy="4380417"/>
        </a:xfrm>
        <a:custGeom>
          <a:avLst/>
          <a:gdLst/>
          <a:ahLst/>
          <a:cxnLst/>
          <a:rect l="0" t="0" r="0" b="0"/>
          <a:pathLst>
            <a:path>
              <a:moveTo>
                <a:pt x="381844" y="954557"/>
              </a:moveTo>
              <a:arcTo wR="2190208" hR="2190208" stAng="12860683" swAng="19600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E9EBD-8785-4865-8A23-455E6C1D995A}">
      <dsp:nvSpPr>
        <dsp:cNvPr id="0" name=""/>
        <dsp:cNvSpPr/>
      </dsp:nvSpPr>
      <dsp:spPr>
        <a:xfrm>
          <a:off x="710357" y="0"/>
          <a:ext cx="8050715" cy="27601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A5903-8165-4034-AA8D-21DD691123DA}">
      <dsp:nvSpPr>
        <dsp:cNvPr id="0" name=""/>
        <dsp:cNvSpPr/>
      </dsp:nvSpPr>
      <dsp:spPr>
        <a:xfrm>
          <a:off x="0" y="828039"/>
          <a:ext cx="2841429" cy="1104053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25%</a:t>
          </a:r>
        </a:p>
      </dsp:txBody>
      <dsp:txXfrm>
        <a:off x="53895" y="881934"/>
        <a:ext cx="2733639" cy="996263"/>
      </dsp:txXfrm>
    </dsp:sp>
    <dsp:sp modelId="{05A169AC-84F5-43AD-AAB1-86CE28467C07}">
      <dsp:nvSpPr>
        <dsp:cNvPr id="0" name=""/>
        <dsp:cNvSpPr/>
      </dsp:nvSpPr>
      <dsp:spPr>
        <a:xfrm>
          <a:off x="3315000" y="828039"/>
          <a:ext cx="2841429" cy="1104053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Day1-5</a:t>
          </a:r>
        </a:p>
      </dsp:txBody>
      <dsp:txXfrm>
        <a:off x="3368895" y="881934"/>
        <a:ext cx="2733639" cy="996263"/>
      </dsp:txXfrm>
    </dsp:sp>
    <dsp:sp modelId="{C91F4089-3FCF-4741-A2BB-8BAAA60776E2}">
      <dsp:nvSpPr>
        <dsp:cNvPr id="0" name=""/>
        <dsp:cNvSpPr/>
      </dsp:nvSpPr>
      <dsp:spPr>
        <a:xfrm>
          <a:off x="6630000" y="828039"/>
          <a:ext cx="2841429" cy="1104053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Aphasia</a:t>
          </a:r>
        </a:p>
      </dsp:txBody>
      <dsp:txXfrm>
        <a:off x="6683895" y="881934"/>
        <a:ext cx="2733639" cy="996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494A8-C5D6-4BA0-826D-75A04CEEFA32}">
      <dsp:nvSpPr>
        <dsp:cNvPr id="0" name=""/>
        <dsp:cNvSpPr/>
      </dsp:nvSpPr>
      <dsp:spPr>
        <a:xfrm>
          <a:off x="2201992" y="0"/>
          <a:ext cx="6185044" cy="247401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B92F-1A6B-44F9-B41D-76E795E309E7}">
      <dsp:nvSpPr>
        <dsp:cNvPr id="0" name=""/>
        <dsp:cNvSpPr/>
      </dsp:nvSpPr>
      <dsp:spPr>
        <a:xfrm>
          <a:off x="2944197" y="432953"/>
          <a:ext cx="2041064" cy="12122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Risk stratify</a:t>
          </a:r>
        </a:p>
      </dsp:txBody>
      <dsp:txXfrm>
        <a:off x="2944197" y="432953"/>
        <a:ext cx="2041064" cy="1212268"/>
      </dsp:txXfrm>
    </dsp:sp>
    <dsp:sp modelId="{B1771277-25DD-4930-ADF0-73BC261F7D5B}">
      <dsp:nvSpPr>
        <dsp:cNvPr id="0" name=""/>
        <dsp:cNvSpPr/>
      </dsp:nvSpPr>
      <dsp:spPr>
        <a:xfrm>
          <a:off x="5294514" y="828796"/>
          <a:ext cx="2412167" cy="12122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Screen all</a:t>
          </a:r>
        </a:p>
      </dsp:txBody>
      <dsp:txXfrm>
        <a:off x="5294514" y="828796"/>
        <a:ext cx="2412167" cy="1212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5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189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311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6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515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57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33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214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676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95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565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F696-8FB4-48FB-B40F-4AD71267D837}" type="datetimeFigureOut">
              <a:rPr lang="en-IE" smtClean="0"/>
              <a:t>09/03/2024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C5FB-B567-4F4E-B12D-86F31CA50D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237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23467"/>
            <a:ext cx="12192000" cy="1134533"/>
          </a:xfrm>
          <a:prstGeom prst="rect">
            <a:avLst/>
          </a:prstGeom>
          <a:solidFill>
            <a:srgbClr val="008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058" y="1421296"/>
            <a:ext cx="9562407" cy="2094663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Why delirium diagnosis is so hard to do in acute and surgical wards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262" y="3899781"/>
            <a:ext cx="9144000" cy="1655762"/>
          </a:xfrm>
        </p:spPr>
        <p:txBody>
          <a:bodyPr>
            <a:normAutofit/>
          </a:bodyPr>
          <a:lstStyle/>
          <a:p>
            <a:r>
              <a:rPr lang="en-IE" dirty="0"/>
              <a:t>Prof Suzanne Timmons </a:t>
            </a:r>
          </a:p>
          <a:p>
            <a:r>
              <a:rPr lang="en-IE" dirty="0"/>
              <a:t>Mercy University Hospital, Cork</a:t>
            </a:r>
          </a:p>
          <a:p>
            <a:r>
              <a:rPr lang="en-IE" dirty="0"/>
              <a:t> &amp; University College Cork, Ireland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73344"/>
            <a:ext cx="2331076" cy="114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-478951"/>
            <a:ext cx="2361506" cy="2494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956" y="5723467"/>
            <a:ext cx="6797175" cy="1142521"/>
          </a:xfrm>
          <a:prstGeom prst="rect">
            <a:avLst/>
          </a:prstGeom>
          <a:solidFill>
            <a:srgbClr val="009999"/>
          </a:solidFill>
        </p:spPr>
      </p:pic>
    </p:spTree>
    <p:extLst>
      <p:ext uri="{BB962C8B-B14F-4D97-AF65-F5344CB8AC3E}">
        <p14:creationId xmlns:p14="http://schemas.microsoft.com/office/powerpoint/2010/main" val="107562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63" y="2018020"/>
            <a:ext cx="3492731" cy="1325563"/>
          </a:xfrm>
        </p:spPr>
        <p:txBody>
          <a:bodyPr>
            <a:normAutofit fontScale="90000"/>
          </a:bodyPr>
          <a:lstStyle/>
          <a:p>
            <a:r>
              <a:rPr lang="en-IE" dirty="0"/>
              <a:t>Delirium prediction tools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573578"/>
            <a:ext cx="6991003" cy="5739518"/>
          </a:xfrm>
        </p:spPr>
      </p:pic>
      <p:sp>
        <p:nvSpPr>
          <p:cNvPr id="6" name="TextBox 5"/>
          <p:cNvSpPr txBox="1"/>
          <p:nvPr/>
        </p:nvSpPr>
        <p:spPr>
          <a:xfrm>
            <a:off x="8071658" y="6313096"/>
            <a:ext cx="249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From </a:t>
            </a:r>
            <a:r>
              <a:rPr lang="en-IE" dirty="0" err="1"/>
              <a:t>Lindroth</a:t>
            </a:r>
            <a:r>
              <a:rPr lang="en-IE" dirty="0"/>
              <a:t> et al 2019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739149" y="931026"/>
            <a:ext cx="224443" cy="1995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5-Point Star 7"/>
          <p:cNvSpPr/>
          <p:nvPr/>
        </p:nvSpPr>
        <p:spPr>
          <a:xfrm>
            <a:off x="7739149" y="2446714"/>
            <a:ext cx="224443" cy="1995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5-Point Star 8"/>
          <p:cNvSpPr/>
          <p:nvPr/>
        </p:nvSpPr>
        <p:spPr>
          <a:xfrm>
            <a:off x="7739149" y="3243831"/>
            <a:ext cx="224443" cy="1995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5-Point Star 9"/>
          <p:cNvSpPr/>
          <p:nvPr/>
        </p:nvSpPr>
        <p:spPr>
          <a:xfrm>
            <a:off x="7739149" y="4197025"/>
            <a:ext cx="224443" cy="1995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5-Point Star 10"/>
          <p:cNvSpPr/>
          <p:nvPr/>
        </p:nvSpPr>
        <p:spPr>
          <a:xfrm>
            <a:off x="7739148" y="4653773"/>
            <a:ext cx="224443" cy="1995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5-Point Star 11"/>
          <p:cNvSpPr/>
          <p:nvPr/>
        </p:nvSpPr>
        <p:spPr>
          <a:xfrm>
            <a:off x="7739148" y="5001101"/>
            <a:ext cx="224443" cy="1995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5-Point Star 12"/>
          <p:cNvSpPr/>
          <p:nvPr/>
        </p:nvSpPr>
        <p:spPr>
          <a:xfrm>
            <a:off x="7739148" y="5396183"/>
            <a:ext cx="224443" cy="1995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368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337" y="124057"/>
            <a:ext cx="9865823" cy="1089602"/>
          </a:xfrm>
        </p:spPr>
        <p:txBody>
          <a:bodyPr>
            <a:normAutofit fontScale="90000"/>
          </a:bodyPr>
          <a:lstStyle/>
          <a:p>
            <a:r>
              <a:rPr lang="en-IE" dirty="0"/>
              <a:t>Who is at greatest risk of delirium post stroke?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8115"/>
              </p:ext>
            </p:extLst>
          </p:nvPr>
        </p:nvGraphicFramePr>
        <p:xfrm>
          <a:off x="243838" y="1213659"/>
          <a:ext cx="11770823" cy="387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631">
                  <a:extLst>
                    <a:ext uri="{9D8B030D-6E8A-4147-A177-3AD203B41FA5}">
                      <a16:colId xmlns:a16="http://schemas.microsoft.com/office/drawing/2014/main" val="950883819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2555611914"/>
                    </a:ext>
                  </a:extLst>
                </a:gridCol>
                <a:gridCol w="980902">
                  <a:extLst>
                    <a:ext uri="{9D8B030D-6E8A-4147-A177-3AD203B41FA5}">
                      <a16:colId xmlns:a16="http://schemas.microsoft.com/office/drawing/2014/main" val="4145423853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val="576895931"/>
                    </a:ext>
                  </a:extLst>
                </a:gridCol>
                <a:gridCol w="864524">
                  <a:extLst>
                    <a:ext uri="{9D8B030D-6E8A-4147-A177-3AD203B41FA5}">
                      <a16:colId xmlns:a16="http://schemas.microsoft.com/office/drawing/2014/main" val="2787804017"/>
                    </a:ext>
                  </a:extLst>
                </a:gridCol>
                <a:gridCol w="906087">
                  <a:extLst>
                    <a:ext uri="{9D8B030D-6E8A-4147-A177-3AD203B41FA5}">
                      <a16:colId xmlns:a16="http://schemas.microsoft.com/office/drawing/2014/main" val="835838824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253836252"/>
                    </a:ext>
                  </a:extLst>
                </a:gridCol>
                <a:gridCol w="532014">
                  <a:extLst>
                    <a:ext uri="{9D8B030D-6E8A-4147-A177-3AD203B41FA5}">
                      <a16:colId xmlns:a16="http://schemas.microsoft.com/office/drawing/2014/main" val="3344368794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436964670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1580830753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3817688173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1691746884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val="1385913914"/>
                    </a:ext>
                  </a:extLst>
                </a:gridCol>
              </a:tblGrid>
              <a:tr h="766232">
                <a:tc>
                  <a:txBody>
                    <a:bodyPr/>
                    <a:lstStyle/>
                    <a:p>
                      <a:r>
                        <a:rPr lang="en-IE" sz="1700" dirty="0"/>
                        <a:t>Author/ year/ no.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/>
                        <a:t>Age</a:t>
                      </a:r>
                    </a:p>
                    <a:p>
                      <a:endParaRPr lang="en-IE" sz="17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Previous Delirium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Cog  Imp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Drug/</a:t>
                      </a:r>
                    </a:p>
                    <a:p>
                      <a:r>
                        <a:rPr lang="en-IE" sz="1700" dirty="0"/>
                        <a:t>alcohol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Severity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Location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Size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Aphasia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Neglect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Vision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CRP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dirty="0"/>
                        <a:t>WCC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43937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r>
                        <a:rPr lang="en-IE" sz="1700" dirty="0"/>
                        <a:t>2014 </a:t>
                      </a:r>
                      <a:r>
                        <a:rPr lang="en-IE" sz="1700" dirty="0" err="1"/>
                        <a:t>Oldenbeuving</a:t>
                      </a:r>
                      <a:r>
                        <a:rPr lang="en-IE" sz="1700" dirty="0"/>
                        <a:t>; 1000</a:t>
                      </a:r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IE" sz="1700" b="1" baseline="0" dirty="0"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IE" sz="1600" b="1" baseline="0" dirty="0">
                          <a:sym typeface="Wingdings 2" panose="05020102010507070707" pitchFamily="18" charset="2"/>
                        </a:rPr>
                        <a:t>MCA</a:t>
                      </a:r>
                      <a:endParaRPr lang="en-IE" sz="16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42121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r>
                        <a:rPr lang="en-IE" sz="1700" dirty="0"/>
                        <a:t>2017 Alvarez-Perez; 1161</a:t>
                      </a:r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dirty="0"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IE" sz="1400" b="1" baseline="0" dirty="0">
                          <a:sym typeface="Wingdings 2" panose="05020102010507070707" pitchFamily="18" charset="2"/>
                        </a:rPr>
                        <a:t>Dem</a:t>
                      </a:r>
                      <a:endParaRPr lang="en-IE" sz="14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dirty="0"/>
                        <a:t>Haem</a:t>
                      </a:r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dirty="0"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IE" sz="1500" b="1" baseline="0" dirty="0">
                          <a:sym typeface="Wingdings 2" panose="05020102010507070707" pitchFamily="18" charset="2"/>
                        </a:rPr>
                        <a:t>Ant, </a:t>
                      </a:r>
                      <a:r>
                        <a:rPr lang="en-IE" sz="1500" b="1" baseline="0" dirty="0" err="1">
                          <a:sym typeface="Wingdings 2" panose="05020102010507070707" pitchFamily="18" charset="2"/>
                        </a:rPr>
                        <a:t>cort</a:t>
                      </a:r>
                      <a:endParaRPr lang="en-IE" sz="15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36561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r>
                        <a:rPr lang="en-IE" sz="1700" dirty="0"/>
                        <a:t>2017 Lim; 576</a:t>
                      </a:r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 </a:t>
                      </a:r>
                      <a:r>
                        <a:rPr lang="en-IE" sz="1600" b="1" dirty="0">
                          <a:sym typeface="Wingdings 2" panose="05020102010507070707" pitchFamily="18" charset="2"/>
                        </a:rPr>
                        <a:t>Cigs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6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97017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r>
                        <a:rPr lang="en-IE" sz="1700" dirty="0"/>
                        <a:t>2018 </a:t>
                      </a:r>
                      <a:r>
                        <a:rPr lang="en-IE" sz="1700" dirty="0" err="1"/>
                        <a:t>Pasinska</a:t>
                      </a:r>
                      <a:r>
                        <a:rPr lang="en-IE" sz="1700" dirty="0"/>
                        <a:t>; 750</a:t>
                      </a:r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20410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r>
                        <a:rPr lang="en-IE" sz="1700" dirty="0"/>
                        <a:t>2019</a:t>
                      </a:r>
                      <a:r>
                        <a:rPr lang="en-IE" sz="1700" baseline="0" dirty="0"/>
                        <a:t> </a:t>
                      </a:r>
                      <a:r>
                        <a:rPr lang="en-IE" sz="1700" dirty="0"/>
                        <a:t>Shaw 20</a:t>
                      </a:r>
                      <a:r>
                        <a:rPr lang="en-IE" sz="1700" dirty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en-IE" sz="1700" dirty="0"/>
                        <a:t>; 400</a:t>
                      </a:r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51599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r>
                        <a:rPr lang="en-IE" sz="1700" dirty="0"/>
                        <a:t>2020</a:t>
                      </a:r>
                      <a:r>
                        <a:rPr lang="en-IE" sz="1700" baseline="0" dirty="0"/>
                        <a:t> </a:t>
                      </a:r>
                      <a:r>
                        <a:rPr lang="en-IE" sz="1700" baseline="0" dirty="0" err="1"/>
                        <a:t>Nakamiso</a:t>
                      </a:r>
                      <a:r>
                        <a:rPr lang="en-IE" sz="1700" baseline="0" dirty="0"/>
                        <a:t>; 400</a:t>
                      </a:r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IE" sz="1400" b="1" baseline="0" dirty="0">
                          <a:sym typeface="Wingdings 2" panose="05020102010507070707" pitchFamily="18" charset="2"/>
                        </a:rPr>
                        <a:t>Dem</a:t>
                      </a:r>
                      <a:endParaRPr lang="en-IE" sz="14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9123"/>
                  </a:ext>
                </a:extLst>
              </a:tr>
              <a:tr h="443928">
                <a:tc>
                  <a:txBody>
                    <a:bodyPr/>
                    <a:lstStyle/>
                    <a:p>
                      <a:r>
                        <a:rPr lang="en-IE" sz="1700" dirty="0"/>
                        <a:t>2022 Rhee;</a:t>
                      </a:r>
                      <a:r>
                        <a:rPr lang="en-IE" sz="1700" baseline="0" dirty="0"/>
                        <a:t> 8000 images</a:t>
                      </a:r>
                      <a:endParaRPr lang="en-IE" sz="1700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/>
                        <a:t>Haem</a:t>
                      </a:r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b="1" dirty="0"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IE" sz="1500" b="1" baseline="0" dirty="0">
                          <a:sym typeface="Wingdings 2" panose="05020102010507070707" pitchFamily="18" charset="2"/>
                        </a:rPr>
                        <a:t>Ant, </a:t>
                      </a:r>
                      <a:r>
                        <a:rPr lang="en-IE" sz="1500" b="1" baseline="0" dirty="0" err="1">
                          <a:sym typeface="Wingdings 2" panose="05020102010507070707" pitchFamily="18" charset="2"/>
                        </a:rPr>
                        <a:t>cort</a:t>
                      </a:r>
                      <a:endParaRPr lang="en-IE" sz="15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700" b="1" dirty="0"/>
                    </a:p>
                  </a:txBody>
                  <a:tcP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839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5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Screening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825625"/>
            <a:ext cx="10939548" cy="4674928"/>
          </a:xfrm>
        </p:spPr>
        <p:txBody>
          <a:bodyPr>
            <a:normAutofit/>
          </a:bodyPr>
          <a:lstStyle/>
          <a:p>
            <a:r>
              <a:rPr lang="en-IE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Ultrabrief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tests: if low risk – </a:t>
            </a:r>
            <a:r>
              <a:rPr lang="en-IE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MOTYB 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O’Regan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 2014)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Days of the Week Backwards 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Marra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al, 2018); 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SSF 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(Meagher 2010)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marL="0" indent="0">
              <a:buNone/>
            </a:pP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or use </a:t>
            </a:r>
            <a:r>
              <a:rPr lang="en-IE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SQiD</a:t>
            </a:r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(Sands et al, 2010)</a:t>
            </a:r>
          </a:p>
          <a:p>
            <a:endParaRPr lang="en-I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Brief tests: e.g. 4AT   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https://www.the4at.com/</a:t>
            </a:r>
          </a:p>
          <a:p>
            <a:endParaRPr lang="en-I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Incorporate screening into a routine task: e.g. RADAR   </a:t>
            </a:r>
            <a:r>
              <a:rPr lang="en-IE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Voyer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al, 2015</a:t>
            </a:r>
          </a:p>
          <a:p>
            <a:endParaRPr lang="en-I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I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944" y="61587"/>
            <a:ext cx="8176436" cy="1050207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Can we improve screening on wards?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42" y="1127514"/>
            <a:ext cx="11326633" cy="49971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/>
              <a:t>QI project on 2 Acute Medical Units in London (junior doctor &amp; nurse awareness sessions, 4AT training); 40% screening </a:t>
            </a:r>
            <a:r>
              <a:rPr lang="en-IE" sz="1800" dirty="0">
                <a:sym typeface="Wingdings" panose="05000000000000000000" pitchFamily="2" charset="2"/>
              </a:rPr>
              <a:t> 61% screening at 1-4 month post intervention period     	                                </a:t>
            </a:r>
            <a:r>
              <a:rPr lang="en-IE" sz="1600" dirty="0" err="1"/>
              <a:t>Bauernfreund</a:t>
            </a:r>
            <a:r>
              <a:rPr lang="en-IE" sz="1600" dirty="0"/>
              <a:t> et al 2018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/>
              <a:t>QI project in aged care ward in NI (staff education/awareness, then delirium pathway </a:t>
            </a:r>
            <a:r>
              <a:rPr lang="en-IE" sz="1800" dirty="0">
                <a:sym typeface="Wingdings" panose="05000000000000000000" pitchFamily="2" charset="2"/>
              </a:rPr>
              <a:t> </a:t>
            </a:r>
            <a:r>
              <a:rPr lang="en-IE" sz="1800" dirty="0"/>
              <a:t> 99% post intervention at risk were screened (CAM); delirium diagnosis rates increased from 5.7% to 35%  			</a:t>
            </a:r>
            <a:r>
              <a:rPr lang="en-IE" sz="1600" dirty="0" err="1"/>
              <a:t>Tauro</a:t>
            </a:r>
            <a:r>
              <a:rPr lang="en-IE" sz="1600" dirty="0"/>
              <a:t> 2014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/>
              <a:t>QI project in two surgical wards in London (awareness raising, staff education: SQiD</a:t>
            </a:r>
            <a:r>
              <a:rPr lang="en-IE" sz="1800" dirty="0">
                <a:sym typeface="Wingdings" panose="05000000000000000000" pitchFamily="2" charset="2"/>
              </a:rPr>
              <a:t>4AT embedded electronically)  4AT completed at least once in 71%  97%          					  </a:t>
            </a:r>
            <a:r>
              <a:rPr lang="en-IE" sz="1700" dirty="0" err="1">
                <a:sym typeface="Wingdings" panose="05000000000000000000" pitchFamily="2" charset="2"/>
              </a:rPr>
              <a:t>Dormandy</a:t>
            </a:r>
            <a:r>
              <a:rPr lang="en-IE" sz="1700" dirty="0">
                <a:sym typeface="Wingdings" panose="05000000000000000000" pitchFamily="2" charset="2"/>
              </a:rPr>
              <a:t> et al 2019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/>
              <a:t>QI project in aged care ward in US (staff nurse education, electronic health record integration of </a:t>
            </a:r>
            <a:r>
              <a:rPr lang="en-IE" sz="1800" dirty="0" err="1"/>
              <a:t>NuDESC</a:t>
            </a:r>
            <a:r>
              <a:rPr lang="en-IE" sz="1800" dirty="0"/>
              <a:t> [nurses selected it], regular evaluation and feedback): </a:t>
            </a:r>
            <a:r>
              <a:rPr lang="en-IE" sz="1800" dirty="0">
                <a:sym typeface="Wingdings" panose="05000000000000000000" pitchFamily="2" charset="2"/>
              </a:rPr>
              <a:t>0% delirium documented  99% had at least one </a:t>
            </a:r>
            <a:r>
              <a:rPr lang="en-IE" sz="1800" dirty="0" err="1">
                <a:sym typeface="Wingdings" panose="05000000000000000000" pitchFamily="2" charset="2"/>
              </a:rPr>
              <a:t>NuDESC</a:t>
            </a:r>
            <a:r>
              <a:rPr lang="en-IE" sz="1800" dirty="0">
                <a:sym typeface="Wingdings" panose="05000000000000000000" pitchFamily="2" charset="2"/>
              </a:rPr>
              <a:t> assessment, but the 8 positive cases were missed</a:t>
            </a:r>
            <a:r>
              <a:rPr lang="en-IE" sz="1600" dirty="0">
                <a:sym typeface="Wingdings" panose="05000000000000000000" pitchFamily="2" charset="2"/>
              </a:rPr>
              <a:t>.                  						            Solberg 2012</a:t>
            </a:r>
          </a:p>
          <a:p>
            <a:pPr>
              <a:spcAft>
                <a:spcPts val="1800"/>
              </a:spcAft>
            </a:pPr>
            <a:endParaRPr lang="en-IE" sz="1600" dirty="0"/>
          </a:p>
          <a:p>
            <a:pPr>
              <a:spcAft>
                <a:spcPts val="1800"/>
              </a:spcAft>
            </a:pPr>
            <a:endParaRPr lang="en-IE" sz="2000" dirty="0"/>
          </a:p>
          <a:p>
            <a:pPr>
              <a:spcAft>
                <a:spcPts val="1800"/>
              </a:spcAft>
            </a:pPr>
            <a:endParaRPr lang="en-IE" sz="2000" dirty="0"/>
          </a:p>
          <a:p>
            <a:pPr marL="0" indent="0">
              <a:spcAft>
                <a:spcPts val="1800"/>
              </a:spcAft>
              <a:buNone/>
            </a:pPr>
            <a:endParaRPr lang="en-IE" sz="2000" dirty="0"/>
          </a:p>
          <a:p>
            <a:pPr>
              <a:spcAft>
                <a:spcPts val="1800"/>
              </a:spcAft>
            </a:pPr>
            <a:endParaRPr lang="en-IE" dirty="0"/>
          </a:p>
          <a:p>
            <a:pPr>
              <a:spcAft>
                <a:spcPts val="1800"/>
              </a:spcAft>
            </a:pPr>
            <a:endParaRPr lang="en-IE" dirty="0"/>
          </a:p>
          <a:p>
            <a:pPr marL="0" indent="0">
              <a:spcAft>
                <a:spcPts val="1800"/>
              </a:spcAft>
              <a:buNone/>
            </a:pPr>
            <a:endParaRPr lang="en-IE" dirty="0"/>
          </a:p>
        </p:txBody>
      </p:sp>
      <p:grpSp>
        <p:nvGrpSpPr>
          <p:cNvPr id="6" name="Group 5"/>
          <p:cNvGrpSpPr/>
          <p:nvPr/>
        </p:nvGrpSpPr>
        <p:grpSpPr>
          <a:xfrm>
            <a:off x="2190307" y="4821946"/>
            <a:ext cx="7802526" cy="1950994"/>
            <a:chOff x="206733" y="2106184"/>
            <a:chExt cx="10870635" cy="30061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733" y="2106184"/>
              <a:ext cx="4653045" cy="30061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9775" y="2371999"/>
              <a:ext cx="4767593" cy="1891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6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002" y="0"/>
            <a:ext cx="8176436" cy="1050207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Can we improve screening on wards?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31" y="1213313"/>
            <a:ext cx="11466116" cy="5495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>
                <a:solidFill>
                  <a:schemeClr val="bg1">
                    <a:lumMod val="85000"/>
                  </a:schemeClr>
                </a:solidFill>
              </a:rPr>
              <a:t>QI project on 2 Acute Medical Units in London (junior doctor &amp; nurse awareness sessions, 4AT training); 40% screening </a:t>
            </a:r>
            <a:r>
              <a:rPr lang="en-IE" sz="1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61% screening at 1-4 month post intervention period     	                               		  </a:t>
            </a:r>
            <a:r>
              <a:rPr lang="en-IE" sz="1600" dirty="0" err="1">
                <a:solidFill>
                  <a:schemeClr val="bg1">
                    <a:lumMod val="85000"/>
                  </a:schemeClr>
                </a:solidFill>
              </a:rPr>
              <a:t>Bauernfreund</a:t>
            </a:r>
            <a:r>
              <a:rPr lang="en-IE" sz="1600" dirty="0">
                <a:solidFill>
                  <a:schemeClr val="bg1">
                    <a:lumMod val="85000"/>
                  </a:schemeClr>
                </a:solidFill>
              </a:rPr>
              <a:t> et al 2018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>
                <a:solidFill>
                  <a:schemeClr val="bg1">
                    <a:lumMod val="85000"/>
                  </a:schemeClr>
                </a:solidFill>
              </a:rPr>
              <a:t>QI project in aged care ward in NI (staff education/awareness, then delirium pathway </a:t>
            </a:r>
            <a:r>
              <a:rPr lang="en-IE" sz="1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IE" sz="1800" dirty="0">
                <a:solidFill>
                  <a:schemeClr val="bg1">
                    <a:lumMod val="85000"/>
                  </a:schemeClr>
                </a:solidFill>
              </a:rPr>
              <a:t> 99% post intervention at risk were screened (CAM); delirium diagnosis rates increased from 5.7% to 35%  				</a:t>
            </a:r>
            <a:r>
              <a:rPr lang="en-IE" sz="1600" dirty="0" err="1">
                <a:solidFill>
                  <a:schemeClr val="bg1">
                    <a:lumMod val="85000"/>
                  </a:schemeClr>
                </a:solidFill>
              </a:rPr>
              <a:t>Tauro</a:t>
            </a:r>
            <a:r>
              <a:rPr lang="en-IE" sz="1600" dirty="0">
                <a:solidFill>
                  <a:schemeClr val="bg1">
                    <a:lumMod val="85000"/>
                  </a:schemeClr>
                </a:solidFill>
              </a:rPr>
              <a:t> 2014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>
                <a:solidFill>
                  <a:schemeClr val="bg1">
                    <a:lumMod val="85000"/>
                  </a:schemeClr>
                </a:solidFill>
              </a:rPr>
              <a:t>QI project in two surgical wards in London (awareness raising, staff education: SQiD</a:t>
            </a:r>
            <a:r>
              <a:rPr lang="en-IE" sz="1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4AT embedded electronically)  4AT completed at least once in 71%  97%          					  </a:t>
            </a:r>
            <a:r>
              <a:rPr lang="en-IE" sz="17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Dormandy</a:t>
            </a:r>
            <a:r>
              <a:rPr lang="en-IE" sz="17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et al 2019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>
                <a:solidFill>
                  <a:schemeClr val="bg1">
                    <a:lumMod val="85000"/>
                  </a:schemeClr>
                </a:solidFill>
              </a:rPr>
              <a:t>QI project in aged care ward in US (staff nurse education, electronic health record integration of </a:t>
            </a:r>
            <a:r>
              <a:rPr lang="en-IE" sz="1800" dirty="0" err="1">
                <a:solidFill>
                  <a:schemeClr val="bg1">
                    <a:lumMod val="85000"/>
                  </a:schemeClr>
                </a:solidFill>
              </a:rPr>
              <a:t>NuDESC</a:t>
            </a:r>
            <a:r>
              <a:rPr lang="en-IE" sz="1800" dirty="0">
                <a:solidFill>
                  <a:schemeClr val="bg1">
                    <a:lumMod val="85000"/>
                  </a:schemeClr>
                </a:solidFill>
              </a:rPr>
              <a:t> [nurses selected it], regular evaluation and feedback): </a:t>
            </a:r>
            <a:r>
              <a:rPr lang="en-IE" sz="1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0% delirium documented  99% had at least one </a:t>
            </a:r>
            <a:r>
              <a:rPr lang="en-IE" sz="18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NuDESC</a:t>
            </a:r>
            <a:r>
              <a:rPr lang="en-IE" sz="18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assessment, but the 8 positive cases were missed</a:t>
            </a:r>
            <a:r>
              <a:rPr lang="en-IE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.                  	</a:t>
            </a:r>
            <a:r>
              <a:rPr lang="en-IE" sz="1600" dirty="0">
                <a:sym typeface="Wingdings" panose="05000000000000000000" pitchFamily="2" charset="2"/>
              </a:rPr>
              <a:t>					</a:t>
            </a:r>
            <a:r>
              <a:rPr lang="en-IE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  	  Solberg 2012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IE" sz="1800" dirty="0"/>
              <a:t>QI project in 6 stroke units in 5 hospitals (</a:t>
            </a:r>
            <a:r>
              <a:rPr lang="en-IE" sz="1800" dirty="0" err="1"/>
              <a:t>NuDESC</a:t>
            </a:r>
            <a:r>
              <a:rPr lang="en-IE" sz="1800" dirty="0"/>
              <a:t> screening 3 times within 24 hours – 30 </a:t>
            </a:r>
            <a:r>
              <a:rPr lang="en-IE" sz="1800" dirty="0" err="1"/>
              <a:t>mins</a:t>
            </a:r>
            <a:r>
              <a:rPr lang="en-IE" sz="1800" dirty="0"/>
              <a:t> training session, pocket cards, posters, videos) </a:t>
            </a:r>
            <a:r>
              <a:rPr lang="en-IE" sz="1800" dirty="0">
                <a:sym typeface="Wingdings" panose="05000000000000000000" pitchFamily="2" charset="2"/>
              </a:rPr>
              <a:t></a:t>
            </a:r>
            <a:r>
              <a:rPr lang="en-IE" sz="1800" dirty="0"/>
              <a:t> 90% compliance    				       		            </a:t>
            </a:r>
            <a:r>
              <a:rPr lang="en-IE" sz="1600" dirty="0" err="1"/>
              <a:t>Nydahl</a:t>
            </a:r>
            <a:r>
              <a:rPr lang="en-IE" sz="1600" dirty="0"/>
              <a:t> et al 2022</a:t>
            </a:r>
          </a:p>
          <a:p>
            <a:pPr>
              <a:spcAft>
                <a:spcPts val="1500"/>
              </a:spcAft>
            </a:pPr>
            <a:r>
              <a:rPr lang="en-IE" sz="1800" dirty="0"/>
              <a:t>QI project in acute surgical unit (</a:t>
            </a:r>
            <a:r>
              <a:rPr lang="en-IE" sz="1800" dirty="0" err="1"/>
              <a:t>SQiD</a:t>
            </a:r>
            <a:r>
              <a:rPr lang="en-IE" sz="1800" dirty="0"/>
              <a:t>: awareness raising [poster, card] </a:t>
            </a:r>
            <a:r>
              <a:rPr lang="en-IE" sz="1800" dirty="0">
                <a:sym typeface="Wingdings" panose="05000000000000000000" pitchFamily="2" charset="2"/>
              </a:rPr>
              <a:t> </a:t>
            </a:r>
            <a:r>
              <a:rPr lang="en-IE" sz="1800" dirty="0"/>
              <a:t>embed in paperwork): 15%</a:t>
            </a:r>
            <a:r>
              <a:rPr lang="en-IE" sz="1800" dirty="0">
                <a:sym typeface="Wingdings" panose="05000000000000000000" pitchFamily="2" charset="2"/>
              </a:rPr>
              <a:t>20%50%</a:t>
            </a:r>
            <a:r>
              <a:rPr lang="en-IE" sz="1800" dirty="0"/>
              <a:t> use 										        </a:t>
            </a:r>
            <a:r>
              <a:rPr lang="en-IE" sz="1600" dirty="0" err="1"/>
              <a:t>McCleary</a:t>
            </a:r>
            <a:r>
              <a:rPr lang="en-IE" sz="1600" dirty="0"/>
              <a:t> et al 2015</a:t>
            </a:r>
          </a:p>
          <a:p>
            <a:endParaRPr lang="en-IE" sz="2000" dirty="0"/>
          </a:p>
          <a:p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509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79" y="286168"/>
            <a:ext cx="10515600" cy="815089"/>
          </a:xfrm>
        </p:spPr>
        <p:txBody>
          <a:bodyPr/>
          <a:lstStyle/>
          <a:p>
            <a:pPr algn="ctr"/>
            <a:r>
              <a:rPr lang="en-IE" dirty="0"/>
              <a:t>Making it easier for staff </a:t>
            </a:r>
            <a:r>
              <a:rPr lang="en-IE" dirty="0">
                <a:sym typeface="Wingdings" panose="05000000000000000000" pitchFamily="2" charset="2"/>
              </a:rPr>
              <a:t> normalisation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04" y="1313318"/>
            <a:ext cx="11293549" cy="4156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Top down: delirium as priority at health service and hospital group level</a:t>
            </a:r>
          </a:p>
          <a:p>
            <a:r>
              <a:rPr lang="en-IE" sz="2000" dirty="0"/>
              <a:t>Make delirium training mandatory with targets</a:t>
            </a:r>
          </a:p>
          <a:p>
            <a:r>
              <a:rPr lang="en-IE" sz="2000" dirty="0"/>
              <a:t>Embed delirium screening in all relevant pathways- </a:t>
            </a:r>
            <a:r>
              <a:rPr lang="en-IE" sz="2000" dirty="0" err="1"/>
              <a:t>eg</a:t>
            </a:r>
            <a:r>
              <a:rPr lang="en-IE" sz="2000" dirty="0"/>
              <a:t> falls, dementia, frailty, using common assessment tools and linked actions if screening positive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79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40" y="187136"/>
            <a:ext cx="10515600" cy="815089"/>
          </a:xfrm>
        </p:spPr>
        <p:txBody>
          <a:bodyPr/>
          <a:lstStyle/>
          <a:p>
            <a:pPr algn="ctr"/>
            <a:r>
              <a:rPr lang="en-IE" dirty="0"/>
              <a:t>Making it easier for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47" y="1027592"/>
            <a:ext cx="9276986" cy="5830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835655" y="2775097"/>
            <a:ext cx="1924493" cy="12759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80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14" y="78046"/>
            <a:ext cx="10515600" cy="815089"/>
          </a:xfrm>
        </p:spPr>
        <p:txBody>
          <a:bodyPr/>
          <a:lstStyle/>
          <a:p>
            <a:pPr algn="ctr"/>
            <a:r>
              <a:rPr lang="en-IE" dirty="0"/>
              <a:t>Making it easier for staff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2" y="970199"/>
            <a:ext cx="8548577" cy="55369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35666" y="5422605"/>
            <a:ext cx="4253022" cy="12759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3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16" y="465667"/>
            <a:ext cx="10515600" cy="991105"/>
          </a:xfrm>
        </p:spPr>
        <p:txBody>
          <a:bodyPr/>
          <a:lstStyle/>
          <a:p>
            <a:pPr algn="ctr"/>
            <a:r>
              <a:rPr lang="en-IE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16" y="1625600"/>
            <a:ext cx="10738884" cy="41825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IE" sz="2400" dirty="0"/>
              <a:t>Staff awareness raising and training in the use of screening tools is key;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400" dirty="0"/>
              <a:t>but this has to be linked to prevention, and management actions…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400" dirty="0"/>
              <a:t>and it has to be ongoing….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2400" dirty="0"/>
              <a:t>and supported at organisational level.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IE" sz="2400" dirty="0"/>
          </a:p>
          <a:p>
            <a:endParaRPr lang="en-IE" sz="2400" dirty="0"/>
          </a:p>
          <a:p>
            <a:endParaRPr lang="en-I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04" y="4199465"/>
            <a:ext cx="2636839" cy="14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0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 fontScale="90000"/>
          </a:bodyPr>
          <a:lstStyle/>
          <a:p>
            <a:r>
              <a:rPr lang="en-IE" dirty="0"/>
              <a:t>Delirium is common on medical and surgical 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473258"/>
            <a:ext cx="10796847" cy="2972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900" b="1" dirty="0"/>
              <a:t>Siddiqi et al </a:t>
            </a:r>
            <a:r>
              <a:rPr lang="en-GB" sz="1900" dirty="0"/>
              <a:t>(2006): Overall occurrence:  </a:t>
            </a:r>
            <a:r>
              <a:rPr lang="en-GB" sz="1900" b="1" dirty="0">
                <a:solidFill>
                  <a:srgbClr val="FF0000"/>
                </a:solidFill>
              </a:rPr>
              <a:t>11-42% </a:t>
            </a:r>
            <a:r>
              <a:rPr lang="en-GB" sz="1900" dirty="0"/>
              <a:t>	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900" b="1" dirty="0"/>
              <a:t>Ryan et al </a:t>
            </a:r>
            <a:r>
              <a:rPr lang="en-GB" sz="1900" dirty="0"/>
              <a:t>(BMJ 2013): Point prevalence study, single site: 311 adult in-patients: </a:t>
            </a:r>
            <a:r>
              <a:rPr lang="en-GB" sz="1900" b="1" dirty="0">
                <a:solidFill>
                  <a:srgbClr val="FF0000"/>
                </a:solidFill>
              </a:rPr>
              <a:t>21% </a:t>
            </a:r>
            <a:r>
              <a:rPr lang="en-GB" sz="1900" dirty="0"/>
              <a:t>had delirium; highest in aged care wards (50%) and lowest in general surgical wards (7%)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900" b="1" dirty="0" err="1"/>
              <a:t>Mossello</a:t>
            </a:r>
            <a:r>
              <a:rPr lang="en-GB" sz="1900" b="1" dirty="0"/>
              <a:t> et al </a:t>
            </a:r>
            <a:r>
              <a:rPr lang="en-GB" sz="1900" dirty="0"/>
              <a:t>(2015): Point prevalence multiple sites in Italy (n=1967): </a:t>
            </a:r>
            <a:r>
              <a:rPr lang="en-GB" sz="1900" b="1" dirty="0">
                <a:solidFill>
                  <a:srgbClr val="FF0000"/>
                </a:solidFill>
              </a:rPr>
              <a:t>23% 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900" b="1" dirty="0"/>
              <a:t>Welch et al </a:t>
            </a:r>
            <a:r>
              <a:rPr lang="en-GB" sz="1900" dirty="0"/>
              <a:t>(2019): Point prevalence multiple UK sites (n=1507): </a:t>
            </a:r>
            <a:r>
              <a:rPr lang="en-GB" sz="1900" b="1" dirty="0">
                <a:solidFill>
                  <a:srgbClr val="FF0000"/>
                </a:solidFill>
              </a:rPr>
              <a:t>15%.</a:t>
            </a:r>
          </a:p>
          <a:p>
            <a:pPr marL="0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1385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76" y="614046"/>
            <a:ext cx="10515600" cy="840220"/>
          </a:xfrm>
        </p:spPr>
        <p:txBody>
          <a:bodyPr/>
          <a:lstStyle/>
          <a:p>
            <a:pPr algn="ctr"/>
            <a:r>
              <a:rPr lang="en-IE" dirty="0"/>
              <a:t>Missed delirium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861" y="2082089"/>
            <a:ext cx="6841374" cy="29874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52% missed in an acute admissions unit </a:t>
            </a:r>
            <a:r>
              <a:rPr lang="en-IE" sz="1800" dirty="0"/>
              <a:t>(Welch et al, 2018)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56% missed in our point prevalence study </a:t>
            </a:r>
            <a:r>
              <a:rPr lang="en-IE" sz="1800" dirty="0"/>
              <a:t>(Ryan et al, 2013)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60% missed in our hip fracture study </a:t>
            </a:r>
            <a:r>
              <a:rPr lang="en-IE" sz="1800" dirty="0"/>
              <a:t>(</a:t>
            </a:r>
            <a:r>
              <a:rPr lang="en-IE" sz="1800" dirty="0" err="1"/>
              <a:t>O’Regan</a:t>
            </a:r>
            <a:r>
              <a:rPr lang="en-IE" sz="1800" dirty="0"/>
              <a:t> et al, 2012)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60% missed in people with PD </a:t>
            </a:r>
            <a:r>
              <a:rPr lang="en-IE" sz="1800" dirty="0"/>
              <a:t>(</a:t>
            </a:r>
            <a:r>
              <a:rPr lang="en-IE" sz="1800" dirty="0" err="1"/>
              <a:t>Cullinan</a:t>
            </a:r>
            <a:r>
              <a:rPr lang="en-IE" sz="1800" dirty="0"/>
              <a:t> et al, 2022)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65% missed in older in-patients </a:t>
            </a:r>
            <a:r>
              <a:rPr lang="en-IE" sz="1800" dirty="0"/>
              <a:t>(Ritter et al, 2018)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72% missed in an acute Admissions Unit </a:t>
            </a:r>
            <a:r>
              <a:rPr lang="en-IE" sz="1800" dirty="0"/>
              <a:t>(Collins et al, 2010)</a:t>
            </a:r>
            <a:endParaRPr lang="en-IE" sz="16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IE" sz="1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62999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63270" cy="782031"/>
          </a:xfrm>
        </p:spPr>
        <p:txBody>
          <a:bodyPr/>
          <a:lstStyle/>
          <a:p>
            <a:pPr algn="ctr"/>
            <a:r>
              <a:rPr lang="en-IE" dirty="0"/>
              <a:t>Staff/environment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8" y="1365139"/>
            <a:ext cx="9145079" cy="195379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1800" b="1" dirty="0"/>
              <a:t>Lack of knowledge</a:t>
            </a:r>
            <a:r>
              <a:rPr lang="en-IE" sz="1800" dirty="0"/>
              <a:t>, </a:t>
            </a:r>
            <a:r>
              <a:rPr lang="en-IE" sz="1800" dirty="0">
                <a:sym typeface="Wingdings" panose="05000000000000000000" pitchFamily="2" charset="2"/>
              </a:rPr>
              <a:t>n</a:t>
            </a:r>
            <a:r>
              <a:rPr lang="en-IE" sz="1800" dirty="0"/>
              <a:t>ormalisation of indicators of delirium, inconsistent terminology</a:t>
            </a:r>
          </a:p>
          <a:p>
            <a:pPr marL="449263" indent="-177800">
              <a:lnSpc>
                <a:spcPct val="100000"/>
              </a:lnSpc>
            </a:pPr>
            <a:r>
              <a:rPr lang="en-IE" sz="1800" dirty="0"/>
              <a:t>2006 survey of 784 UK trainee physicians: 21% self-reported good knowledge of  diagnostic criteria for delirium; only 9% used specific screening tools for delirium. </a:t>
            </a:r>
            <a:r>
              <a:rPr lang="en-IE" sz="1500" dirty="0"/>
              <a:t>(Davis et al 2009)</a:t>
            </a:r>
          </a:p>
          <a:p>
            <a:pPr marL="449263" indent="-177800">
              <a:lnSpc>
                <a:spcPct val="100000"/>
              </a:lnSpc>
            </a:pPr>
            <a:r>
              <a:rPr lang="en-IE" sz="1800" dirty="0"/>
              <a:t>2013 survey: 36% had “good knowledge” and 35% using a validated tool  </a:t>
            </a:r>
            <a:r>
              <a:rPr lang="en-IE" sz="1500" dirty="0"/>
              <a:t>(Jenkin at al 2016)</a:t>
            </a:r>
          </a:p>
          <a:p>
            <a:pPr marL="449263" indent="-177800">
              <a:lnSpc>
                <a:spcPct val="100000"/>
              </a:lnSpc>
            </a:pPr>
            <a:r>
              <a:rPr lang="en-IE" sz="1800" dirty="0"/>
              <a:t>2013 survey of surgical trainees: 2% knew diagnostic criteria </a:t>
            </a:r>
            <a:r>
              <a:rPr lang="en-IE" sz="1600" dirty="0"/>
              <a:t>(Shipway et al 2015)</a:t>
            </a:r>
          </a:p>
          <a:p>
            <a:endParaRPr lang="en-IE" sz="1800" dirty="0"/>
          </a:p>
          <a:p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endParaRPr lang="en-IE" sz="2000" dirty="0"/>
          </a:p>
        </p:txBody>
      </p:sp>
      <p:pic>
        <p:nvPicPr>
          <p:cNvPr id="6146" name="Picture 2" descr="High Nurse Turn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31" y="326767"/>
            <a:ext cx="2059904" cy="13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331" y="2763933"/>
            <a:ext cx="2059904" cy="1342546"/>
          </a:xfrm>
          <a:prstGeom prst="rect">
            <a:avLst/>
          </a:prstGeom>
        </p:spPr>
      </p:pic>
      <p:pic>
        <p:nvPicPr>
          <p:cNvPr id="6154" name="Picture 10" descr="Bravery and comradery on Wythenshawe's last Covid ward - Manchester Evening 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7" y="5167106"/>
            <a:ext cx="2053778" cy="136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5635" y="3742267"/>
            <a:ext cx="87884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b="1" dirty="0"/>
              <a:t>Staff resources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/>
              <a:t>Busy staff; agency staff; shift 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/>
              <a:t>Staff turnover after education drives</a:t>
            </a:r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r>
              <a:rPr lang="en-IE" b="1" dirty="0"/>
              <a:t>Organisational/ Environmental issues: </a:t>
            </a:r>
          </a:p>
          <a:p>
            <a:pPr>
              <a:spcAft>
                <a:spcPts val="600"/>
              </a:spcAft>
            </a:pPr>
            <a:r>
              <a:rPr lang="en-IE" dirty="0"/>
              <a:t>Competing foci of quality improvement/metrics </a:t>
            </a:r>
          </a:p>
          <a:p>
            <a:pPr>
              <a:spcAft>
                <a:spcPts val="600"/>
              </a:spcAft>
            </a:pPr>
            <a:r>
              <a:rPr lang="en-IE" dirty="0" err="1"/>
              <a:t>Covid</a:t>
            </a:r>
            <a:r>
              <a:rPr lang="en-IE" dirty="0"/>
              <a:t> challenges – collateral not available, limited time with patients, masks</a:t>
            </a:r>
          </a:p>
          <a:p>
            <a:pPr>
              <a:spcAft>
                <a:spcPts val="60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17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99" y="139137"/>
            <a:ext cx="10515600" cy="989850"/>
          </a:xfrm>
        </p:spPr>
        <p:txBody>
          <a:bodyPr/>
          <a:lstStyle/>
          <a:p>
            <a:pPr algn="ctr"/>
            <a:r>
              <a:rPr lang="en-IE" dirty="0"/>
              <a:t>Patient factors: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349" y="1690577"/>
            <a:ext cx="4807302" cy="3830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b="1" dirty="0"/>
              <a:t>More missed diagnoses: </a:t>
            </a:r>
          </a:p>
          <a:p>
            <a:pPr>
              <a:spcAft>
                <a:spcPts val="1200"/>
              </a:spcAft>
            </a:pPr>
            <a:r>
              <a:rPr lang="en-IE" sz="2000" dirty="0"/>
              <a:t>Residential care and comorbidities,         not acute illness severity  </a:t>
            </a:r>
            <a:r>
              <a:rPr lang="en-IE" sz="1600" dirty="0"/>
              <a:t>(Collins et al, 2010)</a:t>
            </a:r>
            <a:endParaRPr lang="en-IE" sz="2000" dirty="0"/>
          </a:p>
          <a:p>
            <a:pPr>
              <a:spcAft>
                <a:spcPts val="1200"/>
              </a:spcAft>
            </a:pPr>
            <a:r>
              <a:rPr lang="en-IE" sz="2000" dirty="0"/>
              <a:t>Pain and past mental health diagnosis                    			   </a:t>
            </a:r>
            <a:r>
              <a:rPr lang="en-IE" sz="1600" dirty="0"/>
              <a:t>(</a:t>
            </a:r>
            <a:r>
              <a:rPr lang="en-IE" sz="1600" dirty="0" err="1"/>
              <a:t>Kishi</a:t>
            </a:r>
            <a:r>
              <a:rPr lang="en-IE" sz="1600" dirty="0"/>
              <a:t> et al, 2007)</a:t>
            </a:r>
          </a:p>
          <a:p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7373245"/>
              </p:ext>
            </p:extLst>
          </p:nvPr>
        </p:nvGraphicFramePr>
        <p:xfrm>
          <a:off x="-168939" y="1288475"/>
          <a:ext cx="6633535" cy="51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3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977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People with dementia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014" y="1179815"/>
            <a:ext cx="10515600" cy="3162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Challenges: </a:t>
            </a:r>
          </a:p>
          <a:p>
            <a:r>
              <a:rPr lang="en-IE" sz="2000" dirty="0"/>
              <a:t>Differentiation from non-cognitive symptoms of dementia -</a:t>
            </a:r>
          </a:p>
          <a:p>
            <a:pPr marL="1012825" indent="-342900">
              <a:buFont typeface="Courier New" panose="02070309020205020404" pitchFamily="49" charset="0"/>
              <a:buChar char="o"/>
            </a:pPr>
            <a:r>
              <a:rPr lang="en-IE" sz="2000" dirty="0"/>
              <a:t>Hallucinations / delusions</a:t>
            </a:r>
          </a:p>
          <a:p>
            <a:pPr marL="1012825" indent="-342900">
              <a:buFont typeface="Courier New" panose="02070309020205020404" pitchFamily="49" charset="0"/>
              <a:buChar char="o"/>
            </a:pPr>
            <a:r>
              <a:rPr lang="en-IE" sz="2000" dirty="0"/>
              <a:t>Anxiety</a:t>
            </a:r>
          </a:p>
          <a:p>
            <a:pPr marL="1012825" indent="-342900">
              <a:buFont typeface="Courier New" panose="02070309020205020404" pitchFamily="49" charset="0"/>
              <a:buChar char="o"/>
            </a:pPr>
            <a:r>
              <a:rPr lang="en-IE" sz="2000" dirty="0"/>
              <a:t>Agitation / motor restlessness</a:t>
            </a:r>
          </a:p>
          <a:p>
            <a:endParaRPr lang="en-IE" sz="2000" dirty="0"/>
          </a:p>
          <a:p>
            <a:r>
              <a:rPr lang="en-IE" sz="2000" dirty="0" err="1"/>
              <a:t>Lewy</a:t>
            </a:r>
            <a:r>
              <a:rPr lang="en-IE" sz="2000" dirty="0"/>
              <a:t> body dementias- inherent fluctuations &amp; hallucinations </a:t>
            </a:r>
          </a:p>
          <a:p>
            <a:endParaRPr lang="en-IE" sz="2000" dirty="0"/>
          </a:p>
          <a:p>
            <a:endParaRPr lang="en-IE" sz="2000" dirty="0"/>
          </a:p>
          <a:p>
            <a:endParaRPr lang="en-IE" sz="2000" dirty="0"/>
          </a:p>
          <a:p>
            <a:endParaRPr lang="en-IE" dirty="0"/>
          </a:p>
        </p:txBody>
      </p:sp>
      <p:grpSp>
        <p:nvGrpSpPr>
          <p:cNvPr id="8" name="Group 7"/>
          <p:cNvGrpSpPr/>
          <p:nvPr/>
        </p:nvGrpSpPr>
        <p:grpSpPr>
          <a:xfrm>
            <a:off x="532014" y="4075820"/>
            <a:ext cx="11411808" cy="2580749"/>
            <a:chOff x="532014" y="4075820"/>
            <a:chExt cx="11411808" cy="2580749"/>
          </a:xfrm>
        </p:grpSpPr>
        <p:sp>
          <p:nvSpPr>
            <p:cNvPr id="4" name="TextBox 3"/>
            <p:cNvSpPr txBox="1"/>
            <p:nvPr/>
          </p:nvSpPr>
          <p:spPr>
            <a:xfrm>
              <a:off x="532014" y="4563688"/>
              <a:ext cx="10174778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IE" dirty="0"/>
                <a:t>Independent influences on delirium screening:</a:t>
              </a:r>
            </a:p>
            <a:p>
              <a:pPr>
                <a:spcAft>
                  <a:spcPts val="1200"/>
                </a:spcAft>
              </a:pPr>
              <a:r>
                <a:rPr lang="en-IE" dirty="0"/>
                <a:t>Dementia Awareness Training (</a:t>
              </a:r>
              <a:r>
                <a:rPr lang="en-IE" dirty="0" err="1"/>
                <a:t>aOR</a:t>
              </a:r>
              <a:r>
                <a:rPr lang="en-IE" dirty="0"/>
                <a:t> 14.0; 95% CI 1.6-120.4)</a:t>
              </a:r>
            </a:p>
            <a:p>
              <a:pPr>
                <a:spcAft>
                  <a:spcPts val="1200"/>
                </a:spcAft>
              </a:pPr>
              <a:r>
                <a:rPr lang="en-IE" dirty="0"/>
                <a:t>Dementia Pathway or Bundle (</a:t>
              </a:r>
              <a:r>
                <a:rPr lang="en-IE" dirty="0" err="1"/>
                <a:t>aOR</a:t>
              </a:r>
              <a:r>
                <a:rPr lang="en-IE" dirty="0"/>
                <a:t> 3.0; 95% CI 1.9-4.9)</a:t>
              </a:r>
            </a:p>
            <a:p>
              <a:pPr>
                <a:spcAft>
                  <a:spcPts val="1200"/>
                </a:spcAft>
              </a:pPr>
              <a:r>
                <a:rPr lang="en-IE" dirty="0"/>
                <a:t>Dementia was the Primary Cause of Admission (</a:t>
              </a:r>
              <a:r>
                <a:rPr lang="en-IE" dirty="0" err="1"/>
                <a:t>aOR</a:t>
              </a:r>
              <a:r>
                <a:rPr lang="en-IE" dirty="0"/>
                <a:t>=1.2; 95% CI 1.1-1.3)</a:t>
              </a:r>
            </a:p>
            <a:p>
              <a:endParaRPr lang="en-IE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6720" y="4075820"/>
              <a:ext cx="1937102" cy="258074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6" name="Right Brace 5"/>
            <p:cNvSpPr/>
            <p:nvPr/>
          </p:nvSpPr>
          <p:spPr>
            <a:xfrm>
              <a:off x="7581207" y="4716510"/>
              <a:ext cx="465513" cy="154616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71411" y="5166427"/>
              <a:ext cx="15764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dirty="0"/>
                <a:t>900 case notes</a:t>
              </a:r>
            </a:p>
            <a:p>
              <a:r>
                <a:rPr lang="en-IE" dirty="0"/>
                <a:t>30 hospitals</a:t>
              </a:r>
            </a:p>
          </p:txBody>
        </p:sp>
      </p:grpSp>
      <p:pic>
        <p:nvPicPr>
          <p:cNvPr id="1026" name="Picture 2" descr="I have Dementia Forget Me Not Classic Round Sticker | Zazz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59" y="146108"/>
            <a:ext cx="2460941" cy="12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70" y="109005"/>
            <a:ext cx="10515600" cy="1031413"/>
          </a:xfrm>
        </p:spPr>
        <p:txBody>
          <a:bodyPr>
            <a:normAutofit/>
          </a:bodyPr>
          <a:lstStyle/>
          <a:p>
            <a:r>
              <a:rPr lang="en-IE" sz="4000" dirty="0"/>
              <a:t>Delirium: stroke mimic and stroke 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26" y="1088761"/>
            <a:ext cx="10860887" cy="31869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300" dirty="0"/>
              <a:t>84 female, previous right hemiparesis 8 years ago, now bedbound, mute; acute left upper limb weakness and drowsiness for 2 hours– stroke or seizure or delirium?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300" dirty="0"/>
              <a:t>61 male, 10 days post laparoscopic cholecystectomy; drains still in situ and on complex antibiotics; new onset nausea and agitation and facial droop- stroke or delirium?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300" dirty="0"/>
              <a:t>Later, 24 hours post thrombolysis for LMCA infarct, fully resolved right hemiparesis, but now left mild hemiparesis! Bleed or delirium?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300" dirty="0"/>
              <a:t>92 year old woman with moderate dementia; 16 hours post thrombolysis for left MCA stroke; now agitated, restless, catheter in situ-    bleed or delirium or NCSD?</a:t>
            </a:r>
          </a:p>
          <a:p>
            <a:endParaRPr lang="en-IE" sz="20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07003140"/>
              </p:ext>
            </p:extLst>
          </p:nvPr>
        </p:nvGraphicFramePr>
        <p:xfrm>
          <a:off x="1272770" y="4030134"/>
          <a:ext cx="9471430" cy="276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2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/>
          <a:lstStyle/>
          <a:p>
            <a:pPr algn="ctr"/>
            <a:r>
              <a:rPr lang="en-IE" dirty="0"/>
              <a:t>Post-operative delirium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75" y="1799526"/>
            <a:ext cx="11569915" cy="50584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E" sz="2200" dirty="0"/>
              <a:t>Occurs in 2-60%; Linked to “postoperative cognitive dysfunction”; Low detection rates.</a:t>
            </a:r>
          </a:p>
          <a:p>
            <a:pPr>
              <a:lnSpc>
                <a:spcPct val="120000"/>
              </a:lnSpc>
            </a:pPr>
            <a:endParaRPr lang="en-IE" sz="2200" dirty="0"/>
          </a:p>
          <a:p>
            <a:pPr marL="0" indent="0">
              <a:lnSpc>
                <a:spcPct val="120000"/>
              </a:lnSpc>
              <a:buNone/>
            </a:pPr>
            <a:endParaRPr lang="en-IE" sz="2200" dirty="0"/>
          </a:p>
          <a:p>
            <a:pPr>
              <a:lnSpc>
                <a:spcPct val="120000"/>
              </a:lnSpc>
            </a:pPr>
            <a:r>
              <a:rPr lang="en-IE" sz="2200" dirty="0"/>
              <a:t>High risk: hip fracture, cardiac surgery and neurosurgery; unplanned major surgery</a:t>
            </a:r>
          </a:p>
          <a:p>
            <a:pPr>
              <a:lnSpc>
                <a:spcPct val="120000"/>
              </a:lnSpc>
            </a:pPr>
            <a:endParaRPr lang="en-IE" sz="2200" dirty="0"/>
          </a:p>
          <a:p>
            <a:pPr>
              <a:lnSpc>
                <a:spcPct val="120000"/>
              </a:lnSpc>
            </a:pPr>
            <a:r>
              <a:rPr lang="en-IE" sz="2200" dirty="0"/>
              <a:t>Low risk surgery (e.g. elective, minimally invasive): look for other risk factors:</a:t>
            </a:r>
          </a:p>
          <a:p>
            <a:pPr marL="180975" indent="0" defTabSz="623888">
              <a:lnSpc>
                <a:spcPct val="120000"/>
              </a:lnSpc>
              <a:buNone/>
            </a:pPr>
            <a:r>
              <a:rPr lang="en-IE" sz="2200" dirty="0"/>
              <a:t>                   Age; dementia, previous delirium; alcohol abuse; electrolyte abnormality</a:t>
            </a:r>
          </a:p>
          <a:p>
            <a:pPr marL="0" indent="0">
              <a:buNone/>
            </a:pPr>
            <a:r>
              <a:rPr lang="en-IE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05" y="160886"/>
            <a:ext cx="1940132" cy="14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0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pPr algn="ctr"/>
            <a:r>
              <a:rPr lang="en-IE" dirty="0"/>
              <a:t>So what can we do?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620731"/>
              </p:ext>
            </p:extLst>
          </p:nvPr>
        </p:nvGraphicFramePr>
        <p:xfrm>
          <a:off x="543790" y="1288475"/>
          <a:ext cx="10589029" cy="247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580313"/>
            <a:ext cx="10515600" cy="1596650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577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Widescreen</PresentationFormat>
  <Paragraphs>180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Wingdings 2</vt:lpstr>
      <vt:lpstr>Office Theme</vt:lpstr>
      <vt:lpstr>Why delirium diagnosis is so hard to do in acute and surgical wards</vt:lpstr>
      <vt:lpstr>Delirium is common on medical and surgical wards</vt:lpstr>
      <vt:lpstr>Missed delirium</vt:lpstr>
      <vt:lpstr>Staff/environment factors </vt:lpstr>
      <vt:lpstr>Patient factors: </vt:lpstr>
      <vt:lpstr>People with dementia </vt:lpstr>
      <vt:lpstr>Delirium: stroke mimic and stroke complication</vt:lpstr>
      <vt:lpstr>Post-operative delirium</vt:lpstr>
      <vt:lpstr>So what can we do?</vt:lpstr>
      <vt:lpstr>Delirium prediction tools</vt:lpstr>
      <vt:lpstr>Who is at greatest risk of delirium post stroke?</vt:lpstr>
      <vt:lpstr>Screening tools</vt:lpstr>
      <vt:lpstr>Can we improve screening on wards?</vt:lpstr>
      <vt:lpstr>Can we improve screening on wards?</vt:lpstr>
      <vt:lpstr>Making it easier for staff  normalisation</vt:lpstr>
      <vt:lpstr>Making it easier for staff</vt:lpstr>
      <vt:lpstr>Making it easier for staff</vt:lpstr>
      <vt:lpstr>Take home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delirium diagnosis is so hard to do in acute and surgical wards?</dc:title>
  <dc:creator>Timmons, Suzanne</dc:creator>
  <cp:lastModifiedBy>Christopher Gabor</cp:lastModifiedBy>
  <cp:revision>91</cp:revision>
  <dcterms:created xsi:type="dcterms:W3CDTF">2022-10-27T19:42:54Z</dcterms:created>
  <dcterms:modified xsi:type="dcterms:W3CDTF">2024-03-09T19:16:03Z</dcterms:modified>
</cp:coreProperties>
</file>