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2"/>
  </p:notesMasterIdLst>
  <p:sldIdLst>
    <p:sldId id="461" r:id="rId5"/>
    <p:sldId id="551" r:id="rId6"/>
    <p:sldId id="1510" r:id="rId7"/>
    <p:sldId id="539" r:id="rId8"/>
    <p:sldId id="1505" r:id="rId9"/>
    <p:sldId id="1508" r:id="rId10"/>
    <p:sldId id="1506" r:id="rId11"/>
    <p:sldId id="1507" r:id="rId12"/>
    <p:sldId id="586" r:id="rId13"/>
    <p:sldId id="1504" r:id="rId14"/>
    <p:sldId id="540" r:id="rId15"/>
    <p:sldId id="594" r:id="rId16"/>
    <p:sldId id="462" r:id="rId17"/>
    <p:sldId id="595" r:id="rId18"/>
    <p:sldId id="604" r:id="rId19"/>
    <p:sldId id="616" r:id="rId20"/>
    <p:sldId id="589" r:id="rId21"/>
    <p:sldId id="566" r:id="rId22"/>
    <p:sldId id="1511" r:id="rId23"/>
    <p:sldId id="1513" r:id="rId24"/>
    <p:sldId id="554" r:id="rId25"/>
    <p:sldId id="1514" r:id="rId26"/>
    <p:sldId id="415" r:id="rId27"/>
    <p:sldId id="590" r:id="rId28"/>
    <p:sldId id="597" r:id="rId29"/>
    <p:sldId id="599" r:id="rId30"/>
    <p:sldId id="584" r:id="rId31"/>
    <p:sldId id="585" r:id="rId32"/>
    <p:sldId id="1516" r:id="rId33"/>
    <p:sldId id="588" r:id="rId34"/>
    <p:sldId id="1517" r:id="rId35"/>
    <p:sldId id="1518" r:id="rId36"/>
    <p:sldId id="591" r:id="rId37"/>
    <p:sldId id="593" r:id="rId38"/>
    <p:sldId id="737" r:id="rId39"/>
    <p:sldId id="602" r:id="rId40"/>
    <p:sldId id="1500" r:id="rId41"/>
    <p:sldId id="1499" r:id="rId42"/>
    <p:sldId id="579" r:id="rId43"/>
    <p:sldId id="567" r:id="rId44"/>
    <p:sldId id="596" r:id="rId45"/>
    <p:sldId id="571" r:id="rId46"/>
    <p:sldId id="606" r:id="rId47"/>
    <p:sldId id="607" r:id="rId48"/>
    <p:sldId id="610" r:id="rId49"/>
    <p:sldId id="532" r:id="rId50"/>
    <p:sldId id="1501"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CCCC"/>
    <a:srgbClr val="FBA3FD"/>
    <a:srgbClr val="00FFFF"/>
    <a:srgbClr val="4859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38025-D353-4AEF-BED8-AA387161CB9F}" v="65" dt="2024-02-06T17:19:38.1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02" autoAdjust="0"/>
    <p:restoredTop sz="97274" autoAdjust="0"/>
  </p:normalViewPr>
  <p:slideViewPr>
    <p:cSldViewPr snapToGrid="0">
      <p:cViewPr varScale="1">
        <p:scale>
          <a:sx n="67" d="100"/>
          <a:sy n="67" d="100"/>
        </p:scale>
        <p:origin x="72" y="113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C3789D-63F4-4544-A330-C60BCCA78C25}" type="datetimeFigureOut">
              <a:rPr lang="en-GB" smtClean="0"/>
              <a:t>22/02/2024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78A69-B22D-4DFF-A8F3-78C247808612}" type="slidenum">
              <a:rPr lang="en-GB" smtClean="0"/>
              <a:t>‹#›</a:t>
            </a:fld>
            <a:endParaRPr lang="en-GB"/>
          </a:p>
        </p:txBody>
      </p:sp>
    </p:spTree>
    <p:extLst>
      <p:ext uri="{BB962C8B-B14F-4D97-AF65-F5344CB8AC3E}">
        <p14:creationId xmlns:p14="http://schemas.microsoft.com/office/powerpoint/2010/main" val="3806635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678A69-B22D-4DFF-A8F3-78C24780861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5026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E7FCC02A-39B5-48E0-87B6-A2DDEC4B44E9}" type="slidenum">
              <a:rPr lang="en-US" altLang="en-US" sz="1300" b="0" smtClean="0">
                <a:solidFill>
                  <a:schemeClr val="tx1"/>
                </a:solidFill>
                <a:latin typeface="Times New Roman" panose="02020603050405020304" pitchFamily="18" charset="0"/>
              </a:rPr>
              <a:pPr/>
              <a:t>25</a:t>
            </a:fld>
            <a:endParaRPr lang="en-US" altLang="en-US" sz="1300" b="0">
              <a:solidFill>
                <a:schemeClr val="tx1"/>
              </a:solidFill>
              <a:latin typeface="Times New Roman" panose="02020603050405020304" pitchFamily="18" charset="0"/>
            </a:endParaRPr>
          </a:p>
        </p:txBody>
      </p:sp>
      <p:sp>
        <p:nvSpPr>
          <p:cNvPr id="18435"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6A6E3560-DC00-4FCA-BBB4-B281717DFF34}" type="slidenum">
              <a:rPr lang="en-US" altLang="en-US" sz="1200" b="0">
                <a:solidFill>
                  <a:schemeClr val="tx1"/>
                </a:solidFill>
                <a:latin typeface="Times New Roman" panose="02020603050405020304" pitchFamily="18" charset="0"/>
              </a:rPr>
              <a:pPr algn="r"/>
              <a:t>25</a:t>
            </a:fld>
            <a:endParaRPr lang="en-US" altLang="en-US" sz="1200" b="0">
              <a:solidFill>
                <a:schemeClr val="tx1"/>
              </a:solidFill>
              <a:latin typeface="Times New Roman" panose="02020603050405020304" pitchFamily="18" charset="0"/>
            </a:endParaRPr>
          </a:p>
        </p:txBody>
      </p:sp>
      <p:sp>
        <p:nvSpPr>
          <p:cNvPr id="18436"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18437"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2775776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E7FCC02A-39B5-48E0-87B6-A2DDEC4B44E9}" type="slidenum">
              <a:rPr lang="en-US" altLang="en-US" sz="1300" b="0" smtClean="0">
                <a:solidFill>
                  <a:schemeClr val="tx1"/>
                </a:solidFill>
                <a:latin typeface="Times New Roman" panose="02020603050405020304" pitchFamily="18" charset="0"/>
              </a:rPr>
              <a:pPr/>
              <a:t>26</a:t>
            </a:fld>
            <a:endParaRPr lang="en-US" altLang="en-US" sz="1300" b="0">
              <a:solidFill>
                <a:schemeClr val="tx1"/>
              </a:solidFill>
              <a:latin typeface="Times New Roman" panose="02020603050405020304" pitchFamily="18" charset="0"/>
            </a:endParaRPr>
          </a:p>
        </p:txBody>
      </p:sp>
      <p:sp>
        <p:nvSpPr>
          <p:cNvPr id="18435"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6A6E3560-DC00-4FCA-BBB4-B281717DFF34}" type="slidenum">
              <a:rPr lang="en-US" altLang="en-US" sz="1200" b="0">
                <a:solidFill>
                  <a:schemeClr val="tx1"/>
                </a:solidFill>
                <a:latin typeface="Times New Roman" panose="02020603050405020304" pitchFamily="18" charset="0"/>
              </a:rPr>
              <a:pPr algn="r"/>
              <a:t>26</a:t>
            </a:fld>
            <a:endParaRPr lang="en-US" altLang="en-US" sz="1200" b="0">
              <a:solidFill>
                <a:schemeClr val="tx1"/>
              </a:solidFill>
              <a:latin typeface="Times New Roman" panose="02020603050405020304" pitchFamily="18" charset="0"/>
            </a:endParaRPr>
          </a:p>
        </p:txBody>
      </p:sp>
      <p:sp>
        <p:nvSpPr>
          <p:cNvPr id="18436"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18437"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717054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82AF3143-EE71-48DF-BDC1-F154338BD389}" type="slidenum">
              <a:rPr lang="en-US" altLang="en-US" sz="1300" b="0" smtClean="0">
                <a:solidFill>
                  <a:schemeClr val="tx1"/>
                </a:solidFill>
                <a:latin typeface="Times New Roman" panose="02020603050405020304" pitchFamily="18" charset="0"/>
              </a:rPr>
              <a:pPr/>
              <a:t>27</a:t>
            </a:fld>
            <a:endParaRPr lang="en-US" altLang="en-US" sz="1300" b="0">
              <a:solidFill>
                <a:schemeClr val="tx1"/>
              </a:solidFill>
              <a:latin typeface="Times New Roman" panose="02020603050405020304" pitchFamily="18" charset="0"/>
            </a:endParaRPr>
          </a:p>
        </p:txBody>
      </p:sp>
      <p:sp>
        <p:nvSpPr>
          <p:cNvPr id="24579"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8C0886DE-1400-4603-B4E4-4549752BAA4E}" type="slidenum">
              <a:rPr lang="en-US" altLang="en-US" sz="1200" b="0">
                <a:solidFill>
                  <a:schemeClr val="tx1"/>
                </a:solidFill>
                <a:latin typeface="Times New Roman" panose="02020603050405020304" pitchFamily="18" charset="0"/>
              </a:rPr>
              <a:pPr algn="r"/>
              <a:t>27</a:t>
            </a:fld>
            <a:endParaRPr lang="en-US" altLang="en-US" sz="1200" b="0">
              <a:solidFill>
                <a:schemeClr val="tx1"/>
              </a:solidFill>
              <a:latin typeface="Times New Roman" panose="02020603050405020304" pitchFamily="18" charset="0"/>
            </a:endParaRPr>
          </a:p>
        </p:txBody>
      </p:sp>
      <p:sp>
        <p:nvSpPr>
          <p:cNvPr id="24580"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24581"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1145207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82AF3143-EE71-48DF-BDC1-F154338BD389}" type="slidenum">
              <a:rPr lang="en-US" altLang="en-US" sz="1300" b="0" smtClean="0">
                <a:solidFill>
                  <a:schemeClr val="tx1"/>
                </a:solidFill>
                <a:latin typeface="Times New Roman" panose="02020603050405020304" pitchFamily="18" charset="0"/>
              </a:rPr>
              <a:pPr/>
              <a:t>28</a:t>
            </a:fld>
            <a:endParaRPr lang="en-US" altLang="en-US" sz="1300" b="0">
              <a:solidFill>
                <a:schemeClr val="tx1"/>
              </a:solidFill>
              <a:latin typeface="Times New Roman" panose="02020603050405020304" pitchFamily="18" charset="0"/>
            </a:endParaRPr>
          </a:p>
        </p:txBody>
      </p:sp>
      <p:sp>
        <p:nvSpPr>
          <p:cNvPr id="24579"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8C0886DE-1400-4603-B4E4-4549752BAA4E}" type="slidenum">
              <a:rPr lang="en-US" altLang="en-US" sz="1200" b="0">
                <a:solidFill>
                  <a:schemeClr val="tx1"/>
                </a:solidFill>
                <a:latin typeface="Times New Roman" panose="02020603050405020304" pitchFamily="18" charset="0"/>
              </a:rPr>
              <a:pPr algn="r"/>
              <a:t>28</a:t>
            </a:fld>
            <a:endParaRPr lang="en-US" altLang="en-US" sz="1200" b="0">
              <a:solidFill>
                <a:schemeClr val="tx1"/>
              </a:solidFill>
              <a:latin typeface="Times New Roman" panose="02020603050405020304" pitchFamily="18" charset="0"/>
            </a:endParaRPr>
          </a:p>
        </p:txBody>
      </p:sp>
      <p:sp>
        <p:nvSpPr>
          <p:cNvPr id="24580"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24581"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2449934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82AF3143-EE71-48DF-BDC1-F154338BD389}" type="slidenum">
              <a:rPr lang="en-US" altLang="en-US" sz="1300" b="0" smtClean="0">
                <a:solidFill>
                  <a:schemeClr val="tx1"/>
                </a:solidFill>
                <a:latin typeface="Times New Roman" panose="02020603050405020304" pitchFamily="18" charset="0"/>
              </a:rPr>
              <a:pPr/>
              <a:t>30</a:t>
            </a:fld>
            <a:endParaRPr lang="en-US" altLang="en-US" sz="1300" b="0">
              <a:solidFill>
                <a:schemeClr val="tx1"/>
              </a:solidFill>
              <a:latin typeface="Times New Roman" panose="02020603050405020304" pitchFamily="18" charset="0"/>
            </a:endParaRPr>
          </a:p>
        </p:txBody>
      </p:sp>
      <p:sp>
        <p:nvSpPr>
          <p:cNvPr id="24579"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8C0886DE-1400-4603-B4E4-4549752BAA4E}" type="slidenum">
              <a:rPr lang="en-US" altLang="en-US" sz="1200" b="0">
                <a:solidFill>
                  <a:schemeClr val="tx1"/>
                </a:solidFill>
                <a:latin typeface="Times New Roman" panose="02020603050405020304" pitchFamily="18" charset="0"/>
              </a:rPr>
              <a:pPr algn="r"/>
              <a:t>30</a:t>
            </a:fld>
            <a:endParaRPr lang="en-US" altLang="en-US" sz="1200" b="0">
              <a:solidFill>
                <a:schemeClr val="tx1"/>
              </a:solidFill>
              <a:latin typeface="Times New Roman" panose="02020603050405020304" pitchFamily="18" charset="0"/>
            </a:endParaRPr>
          </a:p>
        </p:txBody>
      </p:sp>
      <p:sp>
        <p:nvSpPr>
          <p:cNvPr id="24580"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24581"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3937153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82AF3143-EE71-48DF-BDC1-F154338BD389}" type="slidenum">
              <a:rPr lang="en-US" altLang="en-US" sz="1300" b="0" smtClean="0">
                <a:solidFill>
                  <a:schemeClr val="tx1"/>
                </a:solidFill>
                <a:latin typeface="Times New Roman" panose="02020603050405020304" pitchFamily="18" charset="0"/>
              </a:rPr>
              <a:pPr/>
              <a:t>31</a:t>
            </a:fld>
            <a:endParaRPr lang="en-US" altLang="en-US" sz="1300" b="0">
              <a:solidFill>
                <a:schemeClr val="tx1"/>
              </a:solidFill>
              <a:latin typeface="Times New Roman" panose="02020603050405020304" pitchFamily="18" charset="0"/>
            </a:endParaRPr>
          </a:p>
        </p:txBody>
      </p:sp>
      <p:sp>
        <p:nvSpPr>
          <p:cNvPr id="24579"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8C0886DE-1400-4603-B4E4-4549752BAA4E}" type="slidenum">
              <a:rPr lang="en-US" altLang="en-US" sz="1200" b="0">
                <a:solidFill>
                  <a:schemeClr val="tx1"/>
                </a:solidFill>
                <a:latin typeface="Times New Roman" panose="02020603050405020304" pitchFamily="18" charset="0"/>
              </a:rPr>
              <a:pPr algn="r"/>
              <a:t>31</a:t>
            </a:fld>
            <a:endParaRPr lang="en-US" altLang="en-US" sz="1200" b="0">
              <a:solidFill>
                <a:schemeClr val="tx1"/>
              </a:solidFill>
              <a:latin typeface="Times New Roman" panose="02020603050405020304" pitchFamily="18" charset="0"/>
            </a:endParaRPr>
          </a:p>
        </p:txBody>
      </p:sp>
      <p:sp>
        <p:nvSpPr>
          <p:cNvPr id="24580"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24581"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1555482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82AF3143-EE71-48DF-BDC1-F154338BD389}" type="slidenum">
              <a:rPr lang="en-US" altLang="en-US" sz="1300" b="0" smtClean="0">
                <a:solidFill>
                  <a:schemeClr val="tx1"/>
                </a:solidFill>
                <a:latin typeface="Times New Roman" panose="02020603050405020304" pitchFamily="18" charset="0"/>
              </a:rPr>
              <a:pPr/>
              <a:t>32</a:t>
            </a:fld>
            <a:endParaRPr lang="en-US" altLang="en-US" sz="1300" b="0">
              <a:solidFill>
                <a:schemeClr val="tx1"/>
              </a:solidFill>
              <a:latin typeface="Times New Roman" panose="02020603050405020304" pitchFamily="18" charset="0"/>
            </a:endParaRPr>
          </a:p>
        </p:txBody>
      </p:sp>
      <p:sp>
        <p:nvSpPr>
          <p:cNvPr id="24579"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8C0886DE-1400-4603-B4E4-4549752BAA4E}" type="slidenum">
              <a:rPr lang="en-US" altLang="en-US" sz="1200" b="0">
                <a:solidFill>
                  <a:schemeClr val="tx1"/>
                </a:solidFill>
                <a:latin typeface="Times New Roman" panose="02020603050405020304" pitchFamily="18" charset="0"/>
              </a:rPr>
              <a:pPr algn="r"/>
              <a:t>32</a:t>
            </a:fld>
            <a:endParaRPr lang="en-US" altLang="en-US" sz="1200" b="0">
              <a:solidFill>
                <a:schemeClr val="tx1"/>
              </a:solidFill>
              <a:latin typeface="Times New Roman" panose="02020603050405020304" pitchFamily="18" charset="0"/>
            </a:endParaRPr>
          </a:p>
        </p:txBody>
      </p:sp>
      <p:sp>
        <p:nvSpPr>
          <p:cNvPr id="24580"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24581"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1267150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82AF3143-EE71-48DF-BDC1-F154338BD389}" type="slidenum">
              <a:rPr lang="en-US" altLang="en-US" sz="1300" b="0" smtClean="0">
                <a:solidFill>
                  <a:schemeClr val="tx1"/>
                </a:solidFill>
                <a:latin typeface="Times New Roman" panose="02020603050405020304" pitchFamily="18" charset="0"/>
              </a:rPr>
              <a:pPr/>
              <a:t>33</a:t>
            </a:fld>
            <a:endParaRPr lang="en-US" altLang="en-US" sz="1300" b="0">
              <a:solidFill>
                <a:schemeClr val="tx1"/>
              </a:solidFill>
              <a:latin typeface="Times New Roman" panose="02020603050405020304" pitchFamily="18" charset="0"/>
            </a:endParaRPr>
          </a:p>
        </p:txBody>
      </p:sp>
      <p:sp>
        <p:nvSpPr>
          <p:cNvPr id="24579"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8C0886DE-1400-4603-B4E4-4549752BAA4E}" type="slidenum">
              <a:rPr lang="en-US" altLang="en-US" sz="1200" b="0">
                <a:solidFill>
                  <a:schemeClr val="tx1"/>
                </a:solidFill>
                <a:latin typeface="Times New Roman" panose="02020603050405020304" pitchFamily="18" charset="0"/>
              </a:rPr>
              <a:pPr algn="r"/>
              <a:t>33</a:t>
            </a:fld>
            <a:endParaRPr lang="en-US" altLang="en-US" sz="1200" b="0">
              <a:solidFill>
                <a:schemeClr val="tx1"/>
              </a:solidFill>
              <a:latin typeface="Times New Roman" panose="02020603050405020304" pitchFamily="18" charset="0"/>
            </a:endParaRPr>
          </a:p>
        </p:txBody>
      </p:sp>
      <p:sp>
        <p:nvSpPr>
          <p:cNvPr id="24580"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24581"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764568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82AF3143-EE71-48DF-BDC1-F154338BD389}" type="slidenum">
              <a:rPr lang="en-US" altLang="en-US" sz="1300" b="0" smtClean="0">
                <a:solidFill>
                  <a:schemeClr val="tx1"/>
                </a:solidFill>
                <a:latin typeface="Times New Roman" panose="02020603050405020304" pitchFamily="18" charset="0"/>
              </a:rPr>
              <a:pPr/>
              <a:t>34</a:t>
            </a:fld>
            <a:endParaRPr lang="en-US" altLang="en-US" sz="1300" b="0">
              <a:solidFill>
                <a:schemeClr val="tx1"/>
              </a:solidFill>
              <a:latin typeface="Times New Roman" panose="02020603050405020304" pitchFamily="18" charset="0"/>
            </a:endParaRPr>
          </a:p>
        </p:txBody>
      </p:sp>
      <p:sp>
        <p:nvSpPr>
          <p:cNvPr id="24579"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8C0886DE-1400-4603-B4E4-4549752BAA4E}" type="slidenum">
              <a:rPr lang="en-US" altLang="en-US" sz="1200" b="0">
                <a:solidFill>
                  <a:schemeClr val="tx1"/>
                </a:solidFill>
                <a:latin typeface="Times New Roman" panose="02020603050405020304" pitchFamily="18" charset="0"/>
              </a:rPr>
              <a:pPr algn="r"/>
              <a:t>34</a:t>
            </a:fld>
            <a:endParaRPr lang="en-US" altLang="en-US" sz="1200" b="0">
              <a:solidFill>
                <a:schemeClr val="tx1"/>
              </a:solidFill>
              <a:latin typeface="Times New Roman" panose="02020603050405020304" pitchFamily="18" charset="0"/>
            </a:endParaRPr>
          </a:p>
        </p:txBody>
      </p:sp>
      <p:sp>
        <p:nvSpPr>
          <p:cNvPr id="24580"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24581"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1838010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hape 4"/>
          <p:cNvSpPr txBox="1">
            <a:spLocks noGrp="1" noChangeArrowheads="1"/>
          </p:cNvSpPr>
          <p:nvPr/>
        </p:nvSpPr>
        <p:spPr bwMode="auto">
          <a:xfrm>
            <a:off x="5137151" y="7074694"/>
            <a:ext cx="3926416"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8C0886DE-1400-4603-B4E4-4549752BAA4E}" type="slidenum">
              <a:rPr lang="en-US" altLang="en-US" sz="1200" b="0">
                <a:solidFill>
                  <a:schemeClr val="tx1"/>
                </a:solidFill>
                <a:latin typeface="Times New Roman" panose="02020603050405020304" pitchFamily="18" charset="0"/>
              </a:rPr>
              <a:pPr algn="r"/>
              <a:t>36</a:t>
            </a:fld>
            <a:endParaRPr lang="en-US" altLang="en-US" sz="1200" b="0">
              <a:solidFill>
                <a:schemeClr val="tx1"/>
              </a:solidFill>
              <a:latin typeface="Times New Roman" panose="02020603050405020304" pitchFamily="18" charset="0"/>
            </a:endParaRPr>
          </a:p>
        </p:txBody>
      </p:sp>
      <p:sp>
        <p:nvSpPr>
          <p:cNvPr id="24580" name="Rectangle 50177"/>
          <p:cNvSpPr>
            <a:spLocks noGrp="1" noRot="1" noChangeAspect="1" noChangeArrowheads="1" noTextEdit="1"/>
          </p:cNvSpPr>
          <p:nvPr>
            <p:ph type="sldImg"/>
          </p:nvPr>
        </p:nvSpPr>
        <p:spPr>
          <a:xfrm>
            <a:off x="2054225" y="560388"/>
            <a:ext cx="4962525" cy="2790825"/>
          </a:xfrm>
          <a:ln cap="flat" algn="ctr">
            <a:headEnd type="none" w="med" len="med"/>
            <a:tailEnd type="none" w="med" len="med"/>
          </a:ln>
        </p:spPr>
      </p:sp>
      <p:sp>
        <p:nvSpPr>
          <p:cNvPr id="24581" name="Rectangle 50178"/>
          <p:cNvSpPr>
            <a:spLocks noGrp="1" noChangeArrowheads="1"/>
          </p:cNvSpPr>
          <p:nvPr>
            <p:ph type="body" idx="1"/>
          </p:nvPr>
        </p:nvSpPr>
        <p:spPr>
          <a:xfrm>
            <a:off x="1210734" y="3536156"/>
            <a:ext cx="6642100" cy="334922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522570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ChangeArrowheads="1" noTextEdit="1"/>
          </p:cNvSpPr>
          <p:nvPr>
            <p:ph type="sldImg"/>
          </p:nvPr>
        </p:nvSpPr>
        <p:spPr>
          <a:ln/>
        </p:spPr>
      </p:sp>
      <p:sp>
        <p:nvSpPr>
          <p:cNvPr id="11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r>
              <a:rPr lang="en-GB" altLang="en-US"/>
              <a:t>Delirium is very common, and it is likely that most of the audience have come across it – certainly those working in healthcare, and also I think many people have witnessed or even experienced delirium in their personal lives.</a:t>
            </a:r>
          </a:p>
          <a:p>
            <a:endParaRPr lang="en-GB" altLang="en-US"/>
          </a:p>
          <a:p>
            <a:r>
              <a:rPr lang="en-GB" altLang="en-US"/>
              <a:t>To help illustrate this I have summarised a real cases from my own practice here in this hospital</a:t>
            </a:r>
          </a:p>
          <a:p>
            <a:endParaRPr lang="en-GB" altLang="en-US"/>
          </a:p>
          <a:p>
            <a:r>
              <a:rPr lang="en-GB" altLang="en-US"/>
              <a:t>The first involves a lady …</a:t>
            </a:r>
          </a:p>
        </p:txBody>
      </p:sp>
      <p:sp>
        <p:nvSpPr>
          <p:cNvPr id="112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fld id="{6BF947CD-CCAA-4636-8ADD-FB3FB99291DC}" type="slidenum">
              <a:rPr lang="en-US" altLang="en-US" sz="1200" b="0" smtClean="0">
                <a:solidFill>
                  <a:schemeClr val="tx1"/>
                </a:solidFill>
                <a:latin typeface="Times New Roman" panose="02020603050405020304" pitchFamily="18" charset="0"/>
              </a:rPr>
              <a:pPr/>
              <a:t>2</a:t>
            </a:fld>
            <a:endParaRPr lang="en-US" altLang="en-US"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055192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2EC680-155B-43AA-8D67-8383D8B42CC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4082175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2EC680-155B-43AA-8D67-8383D8B42CC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105415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1960958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60438" rtl="0" eaLnBrk="1" fontAlgn="auto" latinLnBrk="0" hangingPunct="1">
              <a:lnSpc>
                <a:spcPct val="100000"/>
              </a:lnSpc>
              <a:spcBef>
                <a:spcPts val="0"/>
              </a:spcBef>
              <a:spcAft>
                <a:spcPts val="0"/>
              </a:spcAft>
              <a:buClrTx/>
              <a:buSzTx/>
              <a:buFontTx/>
              <a:buNone/>
              <a:tabLst/>
              <a:defRPr/>
            </a:pPr>
            <a:fld id="{E7FCC02A-39B5-48E0-87B6-A2DDEC4B44E9}" type="slidenum">
              <a:rPr kumimoji="0" lang="en-US" altLang="en-US" sz="13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60438" rtl="0" eaLnBrk="1" fontAlgn="auto" latinLnBrk="0" hangingPunct="1">
                <a:lnSpc>
                  <a:spcPct val="100000"/>
                </a:lnSpc>
                <a:spcBef>
                  <a:spcPts val="0"/>
                </a:spcBef>
                <a:spcAft>
                  <a:spcPts val="0"/>
                </a:spcAft>
                <a:buClrTx/>
                <a:buSzTx/>
                <a:buFontTx/>
                <a:buNone/>
                <a:tabLst/>
                <a:defRPr/>
              </a:pPr>
              <a:t>42</a:t>
            </a:fld>
            <a:endParaRPr kumimoji="0" lang="en-US" altLang="en-US" sz="13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35"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30275" rtl="0" eaLnBrk="1" fontAlgn="auto" latinLnBrk="0" hangingPunct="1">
              <a:lnSpc>
                <a:spcPct val="100000"/>
              </a:lnSpc>
              <a:spcBef>
                <a:spcPts val="0"/>
              </a:spcBef>
              <a:spcAft>
                <a:spcPts val="0"/>
              </a:spcAft>
              <a:buClrTx/>
              <a:buSzTx/>
              <a:buFontTx/>
              <a:buNone/>
              <a:tabLst/>
              <a:defRPr/>
            </a:pPr>
            <a:fld id="{6A6E3560-DC00-4FCA-BBB4-B281717DFF34}" type="slidenum">
              <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pPr marL="0" marR="0" lvl="0" indent="0" algn="r" defTabSz="930275" rtl="0" eaLnBrk="1" fontAlgn="auto" latinLnBrk="0" hangingPunct="1">
                <a:lnSpc>
                  <a:spcPct val="100000"/>
                </a:lnSpc>
                <a:spcBef>
                  <a:spcPts val="0"/>
                </a:spcBef>
                <a:spcAft>
                  <a:spcPts val="0"/>
                </a:spcAft>
                <a:buClrTx/>
                <a:buSzTx/>
                <a:buFontTx/>
                <a:buNone/>
                <a:tabLst/>
                <a:defRPr/>
              </a:pPr>
              <a:t>42</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8436"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18437"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2591936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E7FCC02A-39B5-48E0-87B6-A2DDEC4B44E9}" type="slidenum">
              <a:rPr lang="en-US" altLang="en-US" sz="1300" b="0" smtClean="0">
                <a:solidFill>
                  <a:schemeClr val="tx1"/>
                </a:solidFill>
                <a:latin typeface="Times New Roman" panose="02020603050405020304" pitchFamily="18" charset="0"/>
              </a:rPr>
              <a:pPr/>
              <a:t>43</a:t>
            </a:fld>
            <a:endParaRPr lang="en-US" altLang="en-US" sz="1300" b="0">
              <a:solidFill>
                <a:schemeClr val="tx1"/>
              </a:solidFill>
              <a:latin typeface="Times New Roman" panose="02020603050405020304" pitchFamily="18" charset="0"/>
            </a:endParaRPr>
          </a:p>
        </p:txBody>
      </p:sp>
      <p:sp>
        <p:nvSpPr>
          <p:cNvPr id="18435"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6A6E3560-DC00-4FCA-BBB4-B281717DFF34}" type="slidenum">
              <a:rPr lang="en-US" altLang="en-US" sz="1200" b="0">
                <a:solidFill>
                  <a:schemeClr val="tx1"/>
                </a:solidFill>
                <a:latin typeface="Times New Roman" panose="02020603050405020304" pitchFamily="18" charset="0"/>
              </a:rPr>
              <a:pPr algn="r"/>
              <a:t>43</a:t>
            </a:fld>
            <a:endParaRPr lang="en-US" altLang="en-US" sz="1200" b="0">
              <a:solidFill>
                <a:schemeClr val="tx1"/>
              </a:solidFill>
              <a:latin typeface="Times New Roman" panose="02020603050405020304" pitchFamily="18" charset="0"/>
            </a:endParaRPr>
          </a:p>
        </p:txBody>
      </p:sp>
      <p:sp>
        <p:nvSpPr>
          <p:cNvPr id="18436"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18437"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4214756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E7FCC02A-39B5-48E0-87B6-A2DDEC4B44E9}" type="slidenum">
              <a:rPr lang="en-US" altLang="en-US" sz="1300" b="0" smtClean="0">
                <a:solidFill>
                  <a:schemeClr val="tx1"/>
                </a:solidFill>
                <a:latin typeface="Times New Roman" panose="02020603050405020304" pitchFamily="18" charset="0"/>
              </a:rPr>
              <a:pPr/>
              <a:t>44</a:t>
            </a:fld>
            <a:endParaRPr lang="en-US" altLang="en-US" sz="1300" b="0">
              <a:solidFill>
                <a:schemeClr val="tx1"/>
              </a:solidFill>
              <a:latin typeface="Times New Roman" panose="02020603050405020304" pitchFamily="18" charset="0"/>
            </a:endParaRPr>
          </a:p>
        </p:txBody>
      </p:sp>
      <p:sp>
        <p:nvSpPr>
          <p:cNvPr id="18435"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6A6E3560-DC00-4FCA-BBB4-B281717DFF34}" type="slidenum">
              <a:rPr lang="en-US" altLang="en-US" sz="1200" b="0">
                <a:solidFill>
                  <a:schemeClr val="tx1"/>
                </a:solidFill>
                <a:latin typeface="Times New Roman" panose="02020603050405020304" pitchFamily="18" charset="0"/>
              </a:rPr>
              <a:pPr algn="r"/>
              <a:t>44</a:t>
            </a:fld>
            <a:endParaRPr lang="en-US" altLang="en-US" sz="1200" b="0">
              <a:solidFill>
                <a:schemeClr val="tx1"/>
              </a:solidFill>
              <a:latin typeface="Times New Roman" panose="02020603050405020304" pitchFamily="18" charset="0"/>
            </a:endParaRPr>
          </a:p>
        </p:txBody>
      </p:sp>
      <p:sp>
        <p:nvSpPr>
          <p:cNvPr id="18436"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18437"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3640944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2EC680-155B-43AA-8D67-8383D8B42CC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252878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E7FCC02A-39B5-48E0-87B6-A2DDEC4B44E9}" type="slidenum">
              <a:rPr lang="en-US" altLang="en-US" sz="1300" b="0" smtClean="0">
                <a:solidFill>
                  <a:schemeClr val="tx1"/>
                </a:solidFill>
                <a:latin typeface="Times New Roman" panose="02020603050405020304" pitchFamily="18" charset="0"/>
              </a:rPr>
              <a:pPr/>
              <a:t>46</a:t>
            </a:fld>
            <a:endParaRPr lang="en-US" altLang="en-US" sz="1300" b="0">
              <a:solidFill>
                <a:schemeClr val="tx1"/>
              </a:solidFill>
              <a:latin typeface="Times New Roman" panose="02020603050405020304" pitchFamily="18" charset="0"/>
            </a:endParaRPr>
          </a:p>
        </p:txBody>
      </p:sp>
      <p:sp>
        <p:nvSpPr>
          <p:cNvPr id="18435"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6A6E3560-DC00-4FCA-BBB4-B281717DFF34}" type="slidenum">
              <a:rPr lang="en-US" altLang="en-US" sz="1200" b="0">
                <a:solidFill>
                  <a:schemeClr val="tx1"/>
                </a:solidFill>
                <a:latin typeface="Times New Roman" panose="02020603050405020304" pitchFamily="18" charset="0"/>
              </a:rPr>
              <a:pPr algn="r"/>
              <a:t>46</a:t>
            </a:fld>
            <a:endParaRPr lang="en-US" altLang="en-US" sz="1200" b="0">
              <a:solidFill>
                <a:schemeClr val="tx1"/>
              </a:solidFill>
              <a:latin typeface="Times New Roman" panose="02020603050405020304" pitchFamily="18" charset="0"/>
            </a:endParaRPr>
          </a:p>
        </p:txBody>
      </p:sp>
      <p:sp>
        <p:nvSpPr>
          <p:cNvPr id="18436"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18437"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438908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xfrm>
            <a:off x="679450" y="4716463"/>
            <a:ext cx="5438775" cy="44672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3016793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BAF2D4-0867-6487-ED4B-15171FA0D5D3}"/>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BEFD167F-495F-70DD-92F0-EE7A33C4612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2EC680-155B-43AA-8D67-8383D8B42CC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2099" name="Rectangle 2">
            <a:extLst>
              <a:ext uri="{FF2B5EF4-FFF2-40B4-BE49-F238E27FC236}">
                <a16:creationId xmlns:a16="http://schemas.microsoft.com/office/drawing/2014/main" id="{987E7BD4-0F17-D30B-97C3-1D098E33F44A}"/>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36492AB4-C49E-8DC1-ADF5-30CBFEB6D9D0}"/>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4073377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2EC680-155B-43AA-8D67-8383D8B42CC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1199864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B43F5851-827A-4126-AAAD-76D84E0DE50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61C7CE1E-8997-4D50-A213-7AFA0269FEDB}" type="slidenum">
              <a:rPr lang="en-US" altLang="en-US" sz="1300" b="0">
                <a:solidFill>
                  <a:schemeClr val="tx1"/>
                </a:solidFill>
                <a:latin typeface="Times New Roman" panose="02020603050405020304" pitchFamily="18" charset="0"/>
              </a:rPr>
              <a:pPr/>
              <a:t>15</a:t>
            </a:fld>
            <a:endParaRPr lang="en-US" altLang="en-US" sz="1300" b="0">
              <a:solidFill>
                <a:schemeClr val="tx1"/>
              </a:solidFill>
              <a:latin typeface="Times New Roman" panose="02020603050405020304" pitchFamily="18" charset="0"/>
            </a:endParaRPr>
          </a:p>
        </p:txBody>
      </p:sp>
      <p:sp>
        <p:nvSpPr>
          <p:cNvPr id="23555" name="Rectangle 51200">
            <a:extLst>
              <a:ext uri="{FF2B5EF4-FFF2-40B4-BE49-F238E27FC236}">
                <a16:creationId xmlns:a16="http://schemas.microsoft.com/office/drawing/2014/main" id="{AFCAED74-836B-4BB8-B33E-A96BC95C2B3A}"/>
              </a:ext>
            </a:extLst>
          </p:cNvPr>
          <p:cNvSpPr>
            <a:spLocks noGrp="1" noRot="1" noChangeAspect="1" noChangeArrowheads="1" noTextEdit="1"/>
          </p:cNvSpPr>
          <p:nvPr>
            <p:ph type="sldImg"/>
          </p:nvPr>
        </p:nvSpPr>
        <p:spPr>
          <a:xfrm>
            <a:off x="385763" y="687388"/>
            <a:ext cx="6089650" cy="3425825"/>
          </a:xfrm>
          <a:ln cap="flat">
            <a:headEnd type="none" w="med" len="med"/>
            <a:tailEnd type="none" w="med" len="med"/>
          </a:ln>
        </p:spPr>
      </p:sp>
      <p:sp>
        <p:nvSpPr>
          <p:cNvPr id="23556" name="Rectangle 51201">
            <a:extLst>
              <a:ext uri="{FF2B5EF4-FFF2-40B4-BE49-F238E27FC236}">
                <a16:creationId xmlns:a16="http://schemas.microsoft.com/office/drawing/2014/main" id="{0BDC5731-99CF-41A4-A5C9-BABFD858C721}"/>
              </a:ext>
            </a:extLst>
          </p:cNvPr>
          <p:cNvSpPr>
            <a:spLocks noGrp="1" noChangeArrowheads="1"/>
          </p:cNvSpPr>
          <p:nvPr>
            <p:ph type="body" idx="1"/>
          </p:nvPr>
        </p:nvSpPr>
        <p:spPr>
          <a:xfrm>
            <a:off x="915988" y="4341813"/>
            <a:ext cx="5026025"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86" tIns="45943" rIns="91886" bIns="45943"/>
          <a:lstStyle/>
          <a:p>
            <a:pPr>
              <a:spcBef>
                <a:spcPct val="0"/>
              </a:spcBef>
            </a:pPr>
            <a:endParaRPr lang="en-GB" altLang="en-US">
              <a:latin typeface="Calibri" panose="020F0502020204030204" pitchFamily="34" charset="0"/>
            </a:endParaRPr>
          </a:p>
        </p:txBody>
      </p:sp>
      <p:sp>
        <p:nvSpPr>
          <p:cNvPr id="23557" name="Shape 3">
            <a:extLst>
              <a:ext uri="{FF2B5EF4-FFF2-40B4-BE49-F238E27FC236}">
                <a16:creationId xmlns:a16="http://schemas.microsoft.com/office/drawing/2014/main" id="{D1601815-61C8-41D8-9F9A-1F5BC4762DBC}"/>
              </a:ext>
            </a:extLst>
          </p:cNvPr>
          <p:cNvSpPr txBox="1">
            <a:spLocks noGrp="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86" tIns="45943" rIns="91886" bIns="45943"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64C5219D-3461-42BF-893B-41091D606F1B}" type="slidenum">
              <a:rPr lang="en-US" altLang="en-US" sz="1200" b="0">
                <a:solidFill>
                  <a:schemeClr val="tx1"/>
                </a:solidFill>
                <a:latin typeface="Times New Roman" panose="02020603050405020304" pitchFamily="18" charset="0"/>
              </a:rPr>
              <a:pPr algn="r"/>
              <a:t>15</a:t>
            </a:fld>
            <a:endParaRPr lang="en-US" altLang="en-US" sz="1200" b="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071141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2EC680-155B-43AA-8D67-8383D8B42CC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770915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60438">
              <a:defRPr sz="1600" b="1">
                <a:solidFill>
                  <a:srgbClr val="FF3300"/>
                </a:solidFill>
                <a:latin typeface="Tahoma" panose="020B0604030504040204" pitchFamily="34" charset="0"/>
              </a:defRPr>
            </a:lvl1pPr>
            <a:lvl2pPr marL="742950" indent="-285750" defTabSz="960438">
              <a:defRPr sz="1600" b="1">
                <a:solidFill>
                  <a:srgbClr val="FF3300"/>
                </a:solidFill>
                <a:latin typeface="Tahoma" panose="020B0604030504040204" pitchFamily="34" charset="0"/>
              </a:defRPr>
            </a:lvl2pPr>
            <a:lvl3pPr marL="1143000" indent="-228600" defTabSz="960438">
              <a:defRPr sz="1600" b="1">
                <a:solidFill>
                  <a:srgbClr val="FF3300"/>
                </a:solidFill>
                <a:latin typeface="Tahoma" panose="020B0604030504040204" pitchFamily="34" charset="0"/>
              </a:defRPr>
            </a:lvl3pPr>
            <a:lvl4pPr marL="1600200" indent="-228600" defTabSz="960438">
              <a:defRPr sz="1600" b="1">
                <a:solidFill>
                  <a:srgbClr val="FF3300"/>
                </a:solidFill>
                <a:latin typeface="Tahoma" panose="020B0604030504040204" pitchFamily="34" charset="0"/>
              </a:defRPr>
            </a:lvl4pPr>
            <a:lvl5pPr marL="2057400" indent="-228600" defTabSz="960438">
              <a:defRPr sz="1600" b="1">
                <a:solidFill>
                  <a:srgbClr val="FF3300"/>
                </a:solidFill>
                <a:latin typeface="Tahoma" panose="020B0604030504040204" pitchFamily="34" charset="0"/>
              </a:defRPr>
            </a:lvl5pPr>
            <a:lvl6pPr marL="2514600" indent="-228600" defTabSz="960438"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60438"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60438"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60438" eaLnBrk="0" fontAlgn="base" hangingPunct="0">
              <a:spcBef>
                <a:spcPct val="0"/>
              </a:spcBef>
              <a:spcAft>
                <a:spcPct val="0"/>
              </a:spcAft>
              <a:defRPr sz="1600" b="1">
                <a:solidFill>
                  <a:srgbClr val="FF3300"/>
                </a:solidFill>
                <a:latin typeface="Tahoma" panose="020B0604030504040204" pitchFamily="34" charset="0"/>
              </a:defRPr>
            </a:lvl9pPr>
          </a:lstStyle>
          <a:p>
            <a:fld id="{E7FCC02A-39B5-48E0-87B6-A2DDEC4B44E9}" type="slidenum">
              <a:rPr lang="en-US" altLang="en-US" sz="1300" b="0" smtClean="0">
                <a:solidFill>
                  <a:schemeClr val="tx1"/>
                </a:solidFill>
                <a:latin typeface="Times New Roman" panose="02020603050405020304" pitchFamily="18" charset="0"/>
              </a:rPr>
              <a:pPr/>
              <a:t>18</a:t>
            </a:fld>
            <a:endParaRPr lang="en-US" altLang="en-US" sz="1300" b="0">
              <a:solidFill>
                <a:schemeClr val="tx1"/>
              </a:solidFill>
              <a:latin typeface="Times New Roman" panose="02020603050405020304" pitchFamily="18" charset="0"/>
            </a:endParaRPr>
          </a:p>
        </p:txBody>
      </p:sp>
      <p:sp>
        <p:nvSpPr>
          <p:cNvPr id="18435" name="Shape 4"/>
          <p:cNvSpPr txBox="1">
            <a:spLocks noGrp="1" noChangeArrowheads="1"/>
          </p:cNvSpPr>
          <p:nvPr/>
        </p:nvSpPr>
        <p:spPr bwMode="auto">
          <a:xfrm>
            <a:off x="3852863" y="9432925"/>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75" tIns="45937" rIns="91875" bIns="45937" anchor="b"/>
          <a:lstStyle>
            <a:lvl1pPr defTabSz="930275">
              <a:defRPr sz="1600" b="1">
                <a:solidFill>
                  <a:srgbClr val="FF3300"/>
                </a:solidFill>
                <a:latin typeface="Tahoma" panose="020B0604030504040204" pitchFamily="34" charset="0"/>
              </a:defRPr>
            </a:lvl1pPr>
            <a:lvl2pPr marL="742950" indent="-285750" defTabSz="930275">
              <a:defRPr sz="1600" b="1">
                <a:solidFill>
                  <a:srgbClr val="FF3300"/>
                </a:solidFill>
                <a:latin typeface="Tahoma" panose="020B0604030504040204" pitchFamily="34" charset="0"/>
              </a:defRPr>
            </a:lvl2pPr>
            <a:lvl3pPr marL="1143000" indent="-228600" defTabSz="930275">
              <a:defRPr sz="1600" b="1">
                <a:solidFill>
                  <a:srgbClr val="FF3300"/>
                </a:solidFill>
                <a:latin typeface="Tahoma" panose="020B0604030504040204" pitchFamily="34" charset="0"/>
              </a:defRPr>
            </a:lvl3pPr>
            <a:lvl4pPr marL="1600200" indent="-228600" defTabSz="930275">
              <a:defRPr sz="1600" b="1">
                <a:solidFill>
                  <a:srgbClr val="FF3300"/>
                </a:solidFill>
                <a:latin typeface="Tahoma" panose="020B0604030504040204" pitchFamily="34" charset="0"/>
              </a:defRPr>
            </a:lvl4pPr>
            <a:lvl5pPr marL="2057400" indent="-228600" defTabSz="930275">
              <a:defRPr sz="1600" b="1">
                <a:solidFill>
                  <a:srgbClr val="FF3300"/>
                </a:solidFill>
                <a:latin typeface="Tahoma" panose="020B0604030504040204" pitchFamily="34" charset="0"/>
              </a:defRPr>
            </a:lvl5pPr>
            <a:lvl6pPr marL="2514600" indent="-228600" defTabSz="930275" eaLnBrk="0" fontAlgn="base" hangingPunct="0">
              <a:spcBef>
                <a:spcPct val="0"/>
              </a:spcBef>
              <a:spcAft>
                <a:spcPct val="0"/>
              </a:spcAft>
              <a:defRPr sz="1600" b="1">
                <a:solidFill>
                  <a:srgbClr val="FF3300"/>
                </a:solidFill>
                <a:latin typeface="Tahoma" panose="020B0604030504040204" pitchFamily="34" charset="0"/>
              </a:defRPr>
            </a:lvl6pPr>
            <a:lvl7pPr marL="2971800" indent="-228600" defTabSz="930275" eaLnBrk="0" fontAlgn="base" hangingPunct="0">
              <a:spcBef>
                <a:spcPct val="0"/>
              </a:spcBef>
              <a:spcAft>
                <a:spcPct val="0"/>
              </a:spcAft>
              <a:defRPr sz="1600" b="1">
                <a:solidFill>
                  <a:srgbClr val="FF3300"/>
                </a:solidFill>
                <a:latin typeface="Tahoma" panose="020B0604030504040204" pitchFamily="34" charset="0"/>
              </a:defRPr>
            </a:lvl7pPr>
            <a:lvl8pPr marL="3429000" indent="-228600" defTabSz="930275" eaLnBrk="0" fontAlgn="base" hangingPunct="0">
              <a:spcBef>
                <a:spcPct val="0"/>
              </a:spcBef>
              <a:spcAft>
                <a:spcPct val="0"/>
              </a:spcAft>
              <a:defRPr sz="1600" b="1">
                <a:solidFill>
                  <a:srgbClr val="FF3300"/>
                </a:solidFill>
                <a:latin typeface="Tahoma" panose="020B0604030504040204" pitchFamily="34" charset="0"/>
              </a:defRPr>
            </a:lvl8pPr>
            <a:lvl9pPr marL="3886200" indent="-228600" defTabSz="930275" eaLnBrk="0" fontAlgn="base" hangingPunct="0">
              <a:spcBef>
                <a:spcPct val="0"/>
              </a:spcBef>
              <a:spcAft>
                <a:spcPct val="0"/>
              </a:spcAft>
              <a:defRPr sz="1600" b="1">
                <a:solidFill>
                  <a:srgbClr val="FF3300"/>
                </a:solidFill>
                <a:latin typeface="Tahoma" panose="020B0604030504040204" pitchFamily="34" charset="0"/>
              </a:defRPr>
            </a:lvl9pPr>
          </a:lstStyle>
          <a:p>
            <a:pPr algn="r"/>
            <a:fld id="{6A6E3560-DC00-4FCA-BBB4-B281717DFF34}" type="slidenum">
              <a:rPr lang="en-US" altLang="en-US" sz="1200" b="0">
                <a:solidFill>
                  <a:schemeClr val="tx1"/>
                </a:solidFill>
                <a:latin typeface="Times New Roman" panose="02020603050405020304" pitchFamily="18" charset="0"/>
              </a:rPr>
              <a:pPr algn="r"/>
              <a:t>18</a:t>
            </a:fld>
            <a:endParaRPr lang="en-US" altLang="en-US" sz="1200" b="0">
              <a:solidFill>
                <a:schemeClr val="tx1"/>
              </a:solidFill>
              <a:latin typeface="Times New Roman" panose="02020603050405020304" pitchFamily="18" charset="0"/>
            </a:endParaRPr>
          </a:p>
        </p:txBody>
      </p:sp>
      <p:sp>
        <p:nvSpPr>
          <p:cNvPr id="18436" name="Rectangle 50177"/>
          <p:cNvSpPr>
            <a:spLocks noGrp="1" noRot="1" noChangeAspect="1" noChangeArrowheads="1" noTextEdit="1"/>
          </p:cNvSpPr>
          <p:nvPr>
            <p:ph type="sldImg"/>
          </p:nvPr>
        </p:nvSpPr>
        <p:spPr>
          <a:xfrm>
            <a:off x="96838" y="747713"/>
            <a:ext cx="6610350" cy="3719512"/>
          </a:xfrm>
          <a:ln cap="flat" algn="ctr">
            <a:headEnd type="none" w="med" len="med"/>
            <a:tailEnd type="none" w="med" len="med"/>
          </a:ln>
        </p:spPr>
      </p:sp>
      <p:sp>
        <p:nvSpPr>
          <p:cNvPr id="18437" name="Rectangle 50178"/>
          <p:cNvSpPr>
            <a:spLocks noGrp="1" noChangeArrowheads="1"/>
          </p:cNvSpPr>
          <p:nvPr>
            <p:ph type="body" idx="1"/>
          </p:nvPr>
        </p:nvSpPr>
        <p:spPr>
          <a:xfrm>
            <a:off x="908050" y="4714875"/>
            <a:ext cx="4981575" cy="446563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875" tIns="45937" rIns="91875" bIns="45937"/>
          <a:lstStyle/>
          <a:p>
            <a:endParaRPr lang="en-GB" altLang="en-US"/>
          </a:p>
        </p:txBody>
      </p:sp>
    </p:spTree>
    <p:extLst>
      <p:ext uri="{BB962C8B-B14F-4D97-AF65-F5344CB8AC3E}">
        <p14:creationId xmlns:p14="http://schemas.microsoft.com/office/powerpoint/2010/main" val="2678335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CE86F3-7F2B-381E-B191-9CF31E95707F}"/>
            </a:ext>
          </a:extLst>
        </p:cNvPr>
        <p:cNvGrpSpPr/>
        <p:nvPr/>
      </p:nvGrpSpPr>
      <p:grpSpPr>
        <a:xfrm>
          <a:off x="0" y="0"/>
          <a:ext cx="0" cy="0"/>
          <a:chOff x="0" y="0"/>
          <a:chExt cx="0" cy="0"/>
        </a:xfrm>
      </p:grpSpPr>
      <p:sp>
        <p:nvSpPr>
          <p:cNvPr id="132098" name="Rectangle 7">
            <a:extLst>
              <a:ext uri="{FF2B5EF4-FFF2-40B4-BE49-F238E27FC236}">
                <a16:creationId xmlns:a16="http://schemas.microsoft.com/office/drawing/2014/main" id="{EB60CAD6-3EF0-9D5C-9CA3-3113EAD44AED}"/>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2EC680-155B-43AA-8D67-8383D8B42CC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2099" name="Rectangle 2">
            <a:extLst>
              <a:ext uri="{FF2B5EF4-FFF2-40B4-BE49-F238E27FC236}">
                <a16:creationId xmlns:a16="http://schemas.microsoft.com/office/drawing/2014/main" id="{C1FCD814-8F6C-31CD-8831-C7DD8FAD0BAB}"/>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BFF3948D-86F7-ECB5-C047-576338EF449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843410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b"/>
          <a:lstStyle>
            <a:lvl1pPr>
              <a:defRPr sz="1600" b="1">
                <a:solidFill>
                  <a:srgbClr val="FF3300"/>
                </a:solidFill>
                <a:latin typeface="Tahoma" panose="020B0604030504040204" pitchFamily="34" charset="0"/>
              </a:defRPr>
            </a:lvl1pPr>
            <a:lvl2pPr marL="742950" indent="-285750">
              <a:defRPr sz="1600" b="1">
                <a:solidFill>
                  <a:srgbClr val="FF3300"/>
                </a:solidFill>
                <a:latin typeface="Tahoma" panose="020B0604030504040204" pitchFamily="34" charset="0"/>
              </a:defRPr>
            </a:lvl2pPr>
            <a:lvl3pPr marL="1143000" indent="-228600">
              <a:defRPr sz="1600" b="1">
                <a:solidFill>
                  <a:srgbClr val="FF3300"/>
                </a:solidFill>
                <a:latin typeface="Tahoma" panose="020B0604030504040204" pitchFamily="34" charset="0"/>
              </a:defRPr>
            </a:lvl3pPr>
            <a:lvl4pPr marL="1600200" indent="-228600">
              <a:defRPr sz="1600" b="1">
                <a:solidFill>
                  <a:srgbClr val="FF3300"/>
                </a:solidFill>
                <a:latin typeface="Tahoma" panose="020B0604030504040204" pitchFamily="34" charset="0"/>
              </a:defRPr>
            </a:lvl4pPr>
            <a:lvl5pPr marL="2057400" indent="-228600">
              <a:defRPr sz="1600" b="1">
                <a:solidFill>
                  <a:srgbClr val="FF3300"/>
                </a:solidFill>
                <a:latin typeface="Tahoma" panose="020B0604030504040204" pitchFamily="34" charset="0"/>
              </a:defRPr>
            </a:lvl5pPr>
            <a:lvl6pPr marL="2514600" indent="-228600" eaLnBrk="0" fontAlgn="base" hangingPunct="0">
              <a:spcBef>
                <a:spcPct val="0"/>
              </a:spcBef>
              <a:spcAft>
                <a:spcPct val="0"/>
              </a:spcAft>
              <a:defRPr sz="1600" b="1">
                <a:solidFill>
                  <a:srgbClr val="FF3300"/>
                </a:solidFill>
                <a:latin typeface="Tahoma" panose="020B0604030504040204" pitchFamily="34" charset="0"/>
              </a:defRPr>
            </a:lvl6pPr>
            <a:lvl7pPr marL="2971800" indent="-228600" eaLnBrk="0" fontAlgn="base" hangingPunct="0">
              <a:spcBef>
                <a:spcPct val="0"/>
              </a:spcBef>
              <a:spcAft>
                <a:spcPct val="0"/>
              </a:spcAft>
              <a:defRPr sz="1600" b="1">
                <a:solidFill>
                  <a:srgbClr val="FF3300"/>
                </a:solidFill>
                <a:latin typeface="Tahoma" panose="020B0604030504040204" pitchFamily="34" charset="0"/>
              </a:defRPr>
            </a:lvl7pPr>
            <a:lvl8pPr marL="3429000" indent="-228600" eaLnBrk="0" fontAlgn="base" hangingPunct="0">
              <a:spcBef>
                <a:spcPct val="0"/>
              </a:spcBef>
              <a:spcAft>
                <a:spcPct val="0"/>
              </a:spcAft>
              <a:defRPr sz="1600" b="1">
                <a:solidFill>
                  <a:srgbClr val="FF3300"/>
                </a:solidFill>
                <a:latin typeface="Tahoma" panose="020B0604030504040204" pitchFamily="34" charset="0"/>
              </a:defRPr>
            </a:lvl8pPr>
            <a:lvl9pPr marL="3886200" indent="-228600" eaLnBrk="0" fontAlgn="base" hangingPunct="0">
              <a:spcBef>
                <a:spcPct val="0"/>
              </a:spcBef>
              <a:spcAft>
                <a:spcPct val="0"/>
              </a:spcAft>
              <a:defRPr sz="1600" b="1">
                <a:solidFill>
                  <a:srgbClr val="FF3300"/>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2EC680-155B-43AA-8D67-8383D8B42CC0}"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GB" altLang="en-US"/>
          </a:p>
        </p:txBody>
      </p:sp>
    </p:spTree>
    <p:extLst>
      <p:ext uri="{BB962C8B-B14F-4D97-AF65-F5344CB8AC3E}">
        <p14:creationId xmlns:p14="http://schemas.microsoft.com/office/powerpoint/2010/main" val="1585680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54E999B-53FE-434E-A379-CBC43A58037B}" type="datetime1">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448800" y="6492875"/>
            <a:ext cx="2743200" cy="365125"/>
          </a:xfrm>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175034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635BE2-D806-4C74-B7EF-C13CB29539FC}" type="datetime1">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4189451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61D4857-9D81-4EA8-A7FD-9465ECAAB0E7}" type="datetime1">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246635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6883"/>
            <a:ext cx="10515600" cy="1325563"/>
          </a:xfrm>
        </p:spPr>
        <p:txBody>
          <a:bodyPr/>
          <a:lstStyle/>
          <a:p>
            <a:r>
              <a:rPr lang="en-US"/>
              <a:t>Click to edit Master title style</a:t>
            </a:r>
            <a:endParaRPr lang="en-GB"/>
          </a:p>
        </p:txBody>
      </p:sp>
      <p:sp>
        <p:nvSpPr>
          <p:cNvPr id="3" name="Content Placeholder 2"/>
          <p:cNvSpPr>
            <a:spLocks noGrp="1"/>
          </p:cNvSpPr>
          <p:nvPr>
            <p:ph idx="1"/>
          </p:nvPr>
        </p:nvSpPr>
        <p:spPr>
          <a:xfrm>
            <a:off x="431800" y="1757894"/>
            <a:ext cx="11303000" cy="4351338"/>
          </a:xfrm>
        </p:spPr>
        <p:txBody>
          <a:bodyPr/>
          <a:lstStyle>
            <a:lvl3pPr>
              <a:defRPr>
                <a:solidFill>
                  <a:srgbClr val="FF0000"/>
                </a:solidFill>
                <a:latin typeface="Cooper Black" panose="0208090404030B020404" pitchFamily="18" charset="0"/>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89D8B668-BB48-4CFE-92DA-2E0F7602482B}" type="datetime1">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373894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28F4D4-8C66-4465-BF7D-FDD51A9A99A8}" type="datetime1">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532275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66FDA1-388A-4E8C-8295-B8CDF1B73DF0}" type="datetime1">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11951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C061AAD-8C03-4E53-B65E-0B8587F11B49}" type="datetime1">
              <a:rPr lang="en-GB" smtClean="0"/>
              <a:t>22/02/2024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45451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FE7E649-111D-467A-9735-AE41311DE8D0}" type="datetime1">
              <a:rPr lang="en-GB" smtClean="0"/>
              <a:t>22/02/2024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69553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16707-8063-4795-B2DF-33EF13C3A01F}" type="datetime1">
              <a:rPr lang="en-GB" smtClean="0"/>
              <a:t>22/02/2024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757508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6DCB7C-AFCB-42E0-9444-9771724BB0C2}" type="datetime1">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3868924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t" anchorCtr="0">
            <a:noAutofit/>
          </a:bodyPr>
          <a:lstStyle>
            <a:lvl1pPr algn="l">
              <a:defRPr sz="2800"/>
            </a:lvl1pPr>
          </a:lstStyle>
          <a:p>
            <a:r>
              <a:rPr lang="en-US"/>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206475-9FC2-460E-9708-51C2C3DA3D47}" type="datetime1">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514DB2-47DA-432A-8A7D-4AF3538265D2}" type="slidenum">
              <a:rPr lang="en-GB" smtClean="0"/>
              <a:t>‹#›</a:t>
            </a:fld>
            <a:endParaRPr lang="en-GB"/>
          </a:p>
        </p:txBody>
      </p:sp>
    </p:spTree>
    <p:extLst>
      <p:ext uri="{BB962C8B-B14F-4D97-AF65-F5344CB8AC3E}">
        <p14:creationId xmlns:p14="http://schemas.microsoft.com/office/powerpoint/2010/main" val="209380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050"/>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31800" y="1876425"/>
            <a:ext cx="113030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16FF8-910D-468D-97C3-869B5E0B6B43}" type="datetime1">
              <a:rPr lang="en-GB" smtClean="0"/>
              <a:t>22/02/2024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448800" y="648359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14DB2-47DA-432A-8A7D-4AF3538265D2}" type="slidenum">
              <a:rPr lang="en-GB" smtClean="0"/>
              <a:t>‹#›</a:t>
            </a:fld>
            <a:endParaRPr lang="en-GB"/>
          </a:p>
        </p:txBody>
      </p:sp>
    </p:spTree>
    <p:extLst>
      <p:ext uri="{BB962C8B-B14F-4D97-AF65-F5344CB8AC3E}">
        <p14:creationId xmlns:p14="http://schemas.microsoft.com/office/powerpoint/2010/main" val="427478302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ct val="90000"/>
        </a:lnSpc>
        <a:spcBef>
          <a:spcPct val="0"/>
        </a:spcBef>
        <a:buNone/>
        <a:defRPr sz="3600" b="1" kern="1200">
          <a:solidFill>
            <a:srgbClr val="FFFF00"/>
          </a:solidFill>
          <a:latin typeface="Lucida Bright" panose="02040602050505020304" pitchFamily="18" charset="0"/>
          <a:ea typeface="+mj-ea"/>
          <a:cs typeface="+mj-cs"/>
        </a:defRPr>
      </a:lvl1pPr>
    </p:titleStyle>
    <p:bodyStyle>
      <a:lvl1pPr marL="0" indent="0" algn="l" defTabSz="914400" rtl="0" eaLnBrk="1" latinLnBrk="0" hangingPunct="1">
        <a:lnSpc>
          <a:spcPct val="90000"/>
        </a:lnSpc>
        <a:spcBef>
          <a:spcPts val="1000"/>
        </a:spcBef>
        <a:buFontTx/>
        <a:buNone/>
        <a:defRPr sz="2800" b="1" kern="1200">
          <a:solidFill>
            <a:schemeClr val="tx1"/>
          </a:solidFill>
          <a:latin typeface="Lucida Bright" panose="02040602050505020304" pitchFamily="18" charset="0"/>
          <a:ea typeface="+mn-ea"/>
          <a:cs typeface="+mn-cs"/>
        </a:defRPr>
      </a:lvl1pPr>
      <a:lvl2pPr marL="457200" indent="0" algn="l" defTabSz="914400" rtl="0" eaLnBrk="1" latinLnBrk="0" hangingPunct="1">
        <a:lnSpc>
          <a:spcPct val="90000"/>
        </a:lnSpc>
        <a:spcBef>
          <a:spcPts val="500"/>
        </a:spcBef>
        <a:buFontTx/>
        <a:buNone/>
        <a:defRPr sz="2400" b="1" kern="1200">
          <a:solidFill>
            <a:srgbClr val="00B0F0"/>
          </a:solidFill>
          <a:latin typeface="Lucida Bright" panose="02040602050505020304" pitchFamily="18" charset="0"/>
          <a:ea typeface="+mn-ea"/>
          <a:cs typeface="+mn-cs"/>
        </a:defRPr>
      </a:lvl2pPr>
      <a:lvl3pPr marL="914400" indent="0" algn="l" defTabSz="914400" rtl="0" eaLnBrk="1" latinLnBrk="0" hangingPunct="1">
        <a:lnSpc>
          <a:spcPct val="90000"/>
        </a:lnSpc>
        <a:spcBef>
          <a:spcPts val="500"/>
        </a:spcBef>
        <a:buFontTx/>
        <a:buNone/>
        <a:defRPr sz="2000" kern="1200">
          <a:solidFill>
            <a:schemeClr val="tx1"/>
          </a:solidFill>
          <a:latin typeface="Lucida Bright" panose="02040602050505020304" pitchFamily="18" charset="0"/>
          <a:ea typeface="+mn-ea"/>
          <a:cs typeface="+mn-cs"/>
        </a:defRPr>
      </a:lvl3pPr>
      <a:lvl4pPr marL="1371600" indent="0" algn="l" defTabSz="914400" rtl="0" eaLnBrk="1" latinLnBrk="0" hangingPunct="1">
        <a:lnSpc>
          <a:spcPct val="90000"/>
        </a:lnSpc>
        <a:spcBef>
          <a:spcPts val="500"/>
        </a:spcBef>
        <a:buFontTx/>
        <a:buNone/>
        <a:defRPr sz="1800" kern="1200">
          <a:solidFill>
            <a:schemeClr val="tx1"/>
          </a:solidFill>
          <a:latin typeface="Lucida Bright" panose="02040602050505020304" pitchFamily="18" charset="0"/>
          <a:ea typeface="+mn-ea"/>
          <a:cs typeface="+mn-cs"/>
        </a:defRPr>
      </a:lvl4pPr>
      <a:lvl5pPr marL="1828800" indent="0" algn="l" defTabSz="914400" rtl="0" eaLnBrk="1" latinLnBrk="0" hangingPunct="1">
        <a:lnSpc>
          <a:spcPct val="90000"/>
        </a:lnSpc>
        <a:spcBef>
          <a:spcPts val="500"/>
        </a:spcBef>
        <a:buFontTx/>
        <a:buNone/>
        <a:defRPr sz="1800" kern="1200">
          <a:solidFill>
            <a:schemeClr val="tx1"/>
          </a:solidFill>
          <a:latin typeface="Lucida Bright" panose="020406020505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7371" y="-812490"/>
            <a:ext cx="10717254" cy="3457026"/>
          </a:xfrm>
        </p:spPr>
        <p:txBody>
          <a:bodyPr>
            <a:normAutofit/>
          </a:bodyPr>
          <a:lstStyle/>
          <a:p>
            <a:pPr>
              <a:lnSpc>
                <a:spcPct val="150000"/>
              </a:lnSpc>
            </a:pPr>
            <a:r>
              <a:rPr lang="en-GB" sz="4000" dirty="0"/>
              <a:t>Delirium detection in hip fracture care</a:t>
            </a:r>
          </a:p>
        </p:txBody>
      </p:sp>
      <p:sp>
        <p:nvSpPr>
          <p:cNvPr id="6" name="TextBox 3072"/>
          <p:cNvSpPr txBox="1">
            <a:spLocks noChangeArrowheads="1"/>
          </p:cNvSpPr>
          <p:nvPr/>
        </p:nvSpPr>
        <p:spPr bwMode="auto">
          <a:xfrm>
            <a:off x="2074861" y="3702370"/>
            <a:ext cx="8042275"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78000" tIns="180000" rIns="378000" bIns="180000"/>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Alasdair MacLullich </a:t>
            </a:r>
          </a:p>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GB" altLang="en-US" sz="2000" b="1"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Professor of Geriatric Medicine, </a:t>
            </a:r>
            <a:r>
              <a:rPr kumimoji="0" lang="en-US" altLang="en-US" sz="2000" b="1"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University of Edinburgh</a:t>
            </a:r>
          </a:p>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GB" altLang="en-US" sz="2000" b="1"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Chair, Scottish Hip Fracture Audit</a:t>
            </a:r>
            <a:endParaRPr kumimoji="0" lang="en-US" altLang="en-US" sz="2000" b="1"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endParaRPr>
          </a:p>
          <a:p>
            <a:pPr marL="0" marR="0" lvl="0" indent="0" algn="ctr" defTabSz="914400" rtl="0" eaLnBrk="1" fontAlgn="auto" latinLnBrk="0" hangingPunct="1">
              <a:lnSpc>
                <a:spcPct val="150000"/>
              </a:lnSpc>
              <a:spcBef>
                <a:spcPct val="0"/>
              </a:spcBef>
              <a:spcAft>
                <a:spcPts val="0"/>
              </a:spcAft>
              <a:buClrTx/>
              <a:buSzTx/>
              <a:buFontTx/>
              <a:buNone/>
              <a:tabLst/>
              <a:defRPr/>
            </a:pPr>
            <a:endParaRPr kumimoji="0" lang="en-US" altLang="en-US" sz="2000" b="1"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26790" t="7976" r="24988" b="10226"/>
          <a:stretch/>
        </p:blipFill>
        <p:spPr>
          <a:xfrm>
            <a:off x="5267906" y="5993316"/>
            <a:ext cx="648072" cy="576064"/>
          </a:xfrm>
          <a:prstGeom prst="rect">
            <a:avLst/>
          </a:prstGeom>
        </p:spPr>
      </p:pic>
      <p:sp>
        <p:nvSpPr>
          <p:cNvPr id="8" name="TextBox 7"/>
          <p:cNvSpPr txBox="1"/>
          <p:nvPr/>
        </p:nvSpPr>
        <p:spPr>
          <a:xfrm>
            <a:off x="6095999" y="6057458"/>
            <a:ext cx="16514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err="1">
                <a:ln>
                  <a:noFill/>
                </a:ln>
                <a:solidFill>
                  <a:srgbClr val="FFFFFF"/>
                </a:solidFill>
                <a:effectLst/>
                <a:uLnTx/>
                <a:uFillTx/>
                <a:latin typeface="Lucida Bright" panose="02040602050505020304" pitchFamily="18" charset="0"/>
                <a:ea typeface="+mn-ea"/>
                <a:cs typeface="+mn-cs"/>
              </a:rPr>
              <a:t>a_maclullich</a:t>
            </a:r>
            <a:r>
              <a:rPr kumimoji="0" lang="en-GB" sz="1800" b="0"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rPr>
              <a:t> </a:t>
            </a:r>
          </a:p>
        </p:txBody>
      </p:sp>
    </p:spTree>
    <p:extLst>
      <p:ext uri="{BB962C8B-B14F-4D97-AF65-F5344CB8AC3E}">
        <p14:creationId xmlns:p14="http://schemas.microsoft.com/office/powerpoint/2010/main" val="359779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5319A1-9D6D-2568-05BA-97F8C0187C54}"/>
            </a:ext>
          </a:extLst>
        </p:cNvPr>
        <p:cNvGrpSpPr/>
        <p:nvPr/>
      </p:nvGrpSpPr>
      <p:grpSpPr>
        <a:xfrm>
          <a:off x="0" y="0"/>
          <a:ext cx="0" cy="0"/>
          <a:chOff x="0" y="0"/>
          <a:chExt cx="0" cy="0"/>
        </a:xfrm>
      </p:grpSpPr>
      <p:sp>
        <p:nvSpPr>
          <p:cNvPr id="3" name="Rectangle 4">
            <a:extLst>
              <a:ext uri="{FF2B5EF4-FFF2-40B4-BE49-F238E27FC236}">
                <a16:creationId xmlns:a16="http://schemas.microsoft.com/office/drawing/2014/main" id="{39E173A8-05D4-7907-7A1B-91EF9E24BB10}"/>
              </a:ext>
            </a:extLst>
          </p:cNvPr>
          <p:cNvSpPr txBox="1">
            <a:spLocks noChangeArrowheads="1"/>
          </p:cNvSpPr>
          <p:nvPr/>
        </p:nvSpPr>
        <p:spPr bwMode="auto">
          <a:xfrm>
            <a:off x="1906896" y="706234"/>
            <a:ext cx="8250237" cy="6408737"/>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600" b="1" dirty="0">
                <a:solidFill>
                  <a:srgbClr val="FFFF00"/>
                </a:solidFill>
                <a:latin typeface="Lucida Bright" panose="02040602050505020304" pitchFamily="18" charset="0"/>
              </a:rPr>
              <a:t>Working definition of delirium</a:t>
            </a: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r>
              <a:rPr lang="en-GB" sz="2000" dirty="0">
                <a:solidFill>
                  <a:srgbClr val="FFFFFF"/>
                </a:solidFill>
                <a:latin typeface="Lucida Bright" panose="02040602050505020304" pitchFamily="18" charset="0"/>
              </a:rPr>
              <a:t>		</a:t>
            </a:r>
          </a:p>
          <a:p>
            <a:pPr>
              <a:lnSpc>
                <a:spcPct val="150000"/>
              </a:lnSpc>
              <a:buClr>
                <a:srgbClr val="FFFFFF"/>
              </a:buClr>
              <a:buFontTx/>
              <a:buNone/>
              <a:defRPr/>
            </a:pPr>
            <a:r>
              <a:rPr lang="en-GB" sz="2000" dirty="0">
                <a:solidFill>
                  <a:srgbClr val="FFFFFF"/>
                </a:solidFill>
                <a:latin typeface="Lucida Bright" panose="02040602050505020304" pitchFamily="18" charset="0"/>
              </a:rPr>
              <a:t>	</a:t>
            </a:r>
            <a:r>
              <a:rPr lang="en-GB" sz="2000" dirty="0">
                <a:latin typeface="Lucida Bright" panose="02040602050505020304" pitchFamily="18" charset="0"/>
              </a:rPr>
              <a:t>		</a:t>
            </a:r>
          </a:p>
          <a:p>
            <a:pPr>
              <a:lnSpc>
                <a:spcPct val="150000"/>
              </a:lnSpc>
              <a:buClr>
                <a:srgbClr val="FFFFFF"/>
              </a:buClr>
              <a:buFontTx/>
              <a:buNone/>
              <a:defRPr/>
            </a:pPr>
            <a:r>
              <a:rPr lang="en-GB" sz="2400" dirty="0">
                <a:latin typeface="Lucida Bright" panose="02040602050505020304" pitchFamily="18" charset="0"/>
                <a:sym typeface="Wingdings 3" pitchFamily="18" charset="2"/>
              </a:rPr>
              <a:t>	</a:t>
            </a:r>
          </a:p>
        </p:txBody>
      </p:sp>
      <p:sp>
        <p:nvSpPr>
          <p:cNvPr id="12291" name="Rectangle 4">
            <a:extLst>
              <a:ext uri="{FF2B5EF4-FFF2-40B4-BE49-F238E27FC236}">
                <a16:creationId xmlns:a16="http://schemas.microsoft.com/office/drawing/2014/main" id="{0B9D4E76-F119-9485-289F-B1C93282B91C}"/>
              </a:ext>
            </a:extLst>
          </p:cNvPr>
          <p:cNvSpPr>
            <a:spLocks noChangeArrowheads="1"/>
          </p:cNvSpPr>
          <p:nvPr/>
        </p:nvSpPr>
        <p:spPr bwMode="auto">
          <a:xfrm rot="10800000">
            <a:off x="1381991" y="2247632"/>
            <a:ext cx="8910894" cy="3787833"/>
          </a:xfrm>
          <a:prstGeom prst="rect">
            <a:avLst/>
          </a:prstGeom>
          <a:noFill/>
          <a:ln w="15875" cap="sq" algn="ctr">
            <a:noFill/>
            <a:round/>
            <a:headEnd/>
            <a:tailEnd/>
          </a:ln>
          <a:extLst>
            <a:ext uri="{909E8E84-426E-40DD-AFC4-6F175D3DCCD1}">
              <a14:hiddenFill xmlns:a14="http://schemas.microsoft.com/office/drawing/2010/main">
                <a:solidFill>
                  <a:srgbClr val="FFFFFF"/>
                </a:solidFill>
              </a14:hiddenFill>
            </a:ext>
          </a:extLst>
        </p:spPr>
        <p:txBody>
          <a:bodyPr rot="10800000"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200000"/>
              </a:lnSpc>
              <a:spcBef>
                <a:spcPct val="0"/>
              </a:spcBef>
              <a:buClrTx/>
              <a:buFontTx/>
              <a:buNone/>
            </a:pPr>
            <a:r>
              <a:rPr lang="en-GB" altLang="en-US" sz="2400" dirty="0">
                <a:latin typeface="Lucida Bright" panose="02040602050505020304" pitchFamily="18" charset="0"/>
              </a:rPr>
              <a:t>Rapid (hours, days) deterioration in mental functioning, triggered by: </a:t>
            </a:r>
          </a:p>
          <a:p>
            <a:pPr algn="ctr">
              <a:lnSpc>
                <a:spcPct val="200000"/>
              </a:lnSpc>
              <a:spcBef>
                <a:spcPct val="0"/>
              </a:spcBef>
              <a:buClrTx/>
              <a:buFontTx/>
              <a:buNone/>
            </a:pPr>
            <a:endParaRPr lang="en-GB" altLang="en-US" sz="2400" dirty="0">
              <a:latin typeface="Lucida Bright" panose="02040602050505020304" pitchFamily="18" charset="0"/>
            </a:endParaRPr>
          </a:p>
          <a:p>
            <a:pPr algn="ctr">
              <a:lnSpc>
                <a:spcPct val="200000"/>
              </a:lnSpc>
              <a:spcBef>
                <a:spcPct val="0"/>
              </a:spcBef>
              <a:buClrTx/>
              <a:buFontTx/>
              <a:buNone/>
            </a:pPr>
            <a:r>
              <a:rPr lang="en-GB" altLang="en-US" sz="2400" dirty="0">
                <a:latin typeface="Lucida Bright" panose="02040602050505020304" pitchFamily="18" charset="0"/>
              </a:rPr>
              <a:t>acute illness, injury (e.g. hip fracture), side effects of medication, surgery, etc.</a:t>
            </a:r>
          </a:p>
        </p:txBody>
      </p:sp>
    </p:spTree>
    <p:extLst>
      <p:ext uri="{BB962C8B-B14F-4D97-AF65-F5344CB8AC3E}">
        <p14:creationId xmlns:p14="http://schemas.microsoft.com/office/powerpoint/2010/main" val="77719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a:extLst>
              <a:ext uri="{FF2B5EF4-FFF2-40B4-BE49-F238E27FC236}">
                <a16:creationId xmlns:a16="http://schemas.microsoft.com/office/drawing/2014/main" id="{51BB749D-8B3A-4A38-A86E-981ACB998EC6}"/>
              </a:ext>
            </a:extLst>
          </p:cNvPr>
          <p:cNvSpPr>
            <a:spLocks noChangeArrowheads="1"/>
          </p:cNvSpPr>
          <p:nvPr/>
        </p:nvSpPr>
        <p:spPr bwMode="auto">
          <a:xfrm rot="10800000">
            <a:off x="1970881" y="2480506"/>
            <a:ext cx="8250237" cy="978859"/>
          </a:xfrm>
          <a:prstGeom prst="rect">
            <a:avLst/>
          </a:prstGeom>
          <a:noFill/>
          <a:ln w="15875" cap="sq" algn="ctr">
            <a:noFill/>
            <a:round/>
            <a:headEnd/>
            <a:tailEnd/>
          </a:ln>
          <a:extLst>
            <a:ext uri="{909E8E84-426E-40DD-AFC4-6F175D3DCCD1}">
              <a14:hiddenFill xmlns:a14="http://schemas.microsoft.com/office/drawing/2010/main">
                <a:solidFill>
                  <a:srgbClr val="FFFFFF"/>
                </a:solidFill>
              </a14:hiddenFill>
            </a:ext>
          </a:extLst>
        </p:spPr>
        <p:txBody>
          <a:bodyPr rot="10800000"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50000"/>
              </a:lnSpc>
              <a:spcBef>
                <a:spcPct val="0"/>
              </a:spcBef>
              <a:buClrTx/>
              <a:buFontTx/>
              <a:buNone/>
            </a:pPr>
            <a:r>
              <a:rPr lang="en-GB" altLang="en-US" sz="4400" dirty="0">
                <a:solidFill>
                  <a:srgbClr val="FFFFFF"/>
                </a:solidFill>
                <a:latin typeface="Lucida Bright" panose="02040602050505020304" pitchFamily="18" charset="0"/>
              </a:rPr>
              <a:t>“A change in the patient”</a:t>
            </a:r>
            <a:endParaRPr lang="en-GB" altLang="en-US" sz="4400" dirty="0">
              <a:solidFill>
                <a:srgbClr val="00FFFF"/>
              </a:solidFill>
              <a:latin typeface="Lucida Bright" panose="02040602050505020304" pitchFamily="18" charset="0"/>
            </a:endParaRPr>
          </a:p>
        </p:txBody>
      </p:sp>
    </p:spTree>
    <p:extLst>
      <p:ext uri="{BB962C8B-B14F-4D97-AF65-F5344CB8AC3E}">
        <p14:creationId xmlns:p14="http://schemas.microsoft.com/office/powerpoint/2010/main" val="1715412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042CCEC-0F09-4384-B0A2-3DC0B3A8B7AB}"/>
              </a:ext>
            </a:extLst>
          </p:cNvPr>
          <p:cNvSpPr>
            <a:spLocks noGrp="1" noChangeArrowheads="1"/>
          </p:cNvSpPr>
          <p:nvPr>
            <p:ph type="title" idx="4294967295"/>
          </p:nvPr>
        </p:nvSpPr>
        <p:spPr>
          <a:xfrm>
            <a:off x="404446" y="645169"/>
            <a:ext cx="11210193" cy="417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GB" altLang="en-US" dirty="0">
                <a:effectLst/>
              </a:rPr>
              <a:t>How common is delirium in hip fracture?</a:t>
            </a:r>
          </a:p>
        </p:txBody>
      </p:sp>
      <p:sp>
        <p:nvSpPr>
          <p:cNvPr id="19459" name="TextBox 1">
            <a:extLst>
              <a:ext uri="{FF2B5EF4-FFF2-40B4-BE49-F238E27FC236}">
                <a16:creationId xmlns:a16="http://schemas.microsoft.com/office/drawing/2014/main" id="{46A54F6C-36F9-4987-9C22-93B58804D176}"/>
              </a:ext>
            </a:extLst>
          </p:cNvPr>
          <p:cNvSpPr txBox="1">
            <a:spLocks noChangeArrowheads="1"/>
          </p:cNvSpPr>
          <p:nvPr/>
        </p:nvSpPr>
        <p:spPr bwMode="auto">
          <a:xfrm>
            <a:off x="888516" y="1905366"/>
            <a:ext cx="959850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FontTx/>
              <a:buNone/>
            </a:pPr>
            <a:r>
              <a:rPr lang="en-GB" altLang="en-US" sz="2000" dirty="0">
                <a:solidFill>
                  <a:srgbClr val="FFFFFF"/>
                </a:solidFill>
                <a:latin typeface="Lucida Bright" panose="02040602050505020304" pitchFamily="18" charset="0"/>
              </a:rPr>
              <a:t>~20% on admission</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~25-50% post-op (depending on study)</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Older studies = higher rates</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Likely that better care has reduced rates in some systems to ~25-30%</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p:txBody>
      </p:sp>
    </p:spTree>
    <p:extLst>
      <p:ext uri="{BB962C8B-B14F-4D97-AF65-F5344CB8AC3E}">
        <p14:creationId xmlns:p14="http://schemas.microsoft.com/office/powerpoint/2010/main" val="194471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0472FA0F-CB35-42D8-A42B-A95BDDC49C19}"/>
              </a:ext>
            </a:extLst>
          </p:cNvPr>
          <p:cNvSpPr txBox="1">
            <a:spLocks noChangeArrowheads="1"/>
          </p:cNvSpPr>
          <p:nvPr/>
        </p:nvSpPr>
        <p:spPr bwMode="auto">
          <a:xfrm>
            <a:off x="1069798" y="129363"/>
            <a:ext cx="9875642" cy="754063"/>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600" b="1" dirty="0">
                <a:solidFill>
                  <a:srgbClr val="FFFF00"/>
                </a:solidFill>
                <a:latin typeface="Lucida Bright" panose="02040602050505020304" pitchFamily="18" charset="0"/>
              </a:rPr>
              <a:t>When does delirium present in hip # pts?</a:t>
            </a:r>
            <a:endParaRPr lang="en-GB" sz="3600" dirty="0">
              <a:latin typeface="+mj-lt"/>
            </a:endParaRPr>
          </a:p>
          <a:p>
            <a:pPr>
              <a:buClr>
                <a:srgbClr val="FFFFFF"/>
              </a:buClr>
              <a:buFontTx/>
              <a:buNone/>
              <a:defRPr/>
            </a:pPr>
            <a:endParaRPr lang="en-GB" sz="3600" dirty="0">
              <a:latin typeface="+mj-lt"/>
            </a:endParaRPr>
          </a:p>
        </p:txBody>
      </p:sp>
      <p:sp>
        <p:nvSpPr>
          <p:cNvPr id="30723" name="TextBox 1"/>
          <p:cNvSpPr txBox="1">
            <a:spLocks noChangeArrowheads="1"/>
          </p:cNvSpPr>
          <p:nvPr/>
        </p:nvSpPr>
        <p:spPr bwMode="auto">
          <a:xfrm>
            <a:off x="2873880" y="2843871"/>
            <a:ext cx="1613761" cy="646331"/>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00FFFF"/>
                </a:solidFill>
                <a:latin typeface="Tahoma" panose="020B0604030504040204" pitchFamily="34" charset="0"/>
              </a:rPr>
              <a:t>Hospital admission</a:t>
            </a:r>
          </a:p>
        </p:txBody>
      </p:sp>
      <p:cxnSp>
        <p:nvCxnSpPr>
          <p:cNvPr id="30728" name="Straight Arrow Connector 18"/>
          <p:cNvCxnSpPr>
            <a:cxnSpLocks noChangeShapeType="1"/>
          </p:cNvCxnSpPr>
          <p:nvPr/>
        </p:nvCxnSpPr>
        <p:spPr bwMode="auto">
          <a:xfrm>
            <a:off x="1508756" y="2220770"/>
            <a:ext cx="92683" cy="482638"/>
          </a:xfrm>
          <a:prstGeom prst="straightConnector1">
            <a:avLst/>
          </a:prstGeom>
          <a:noFill/>
          <a:ln w="31750" cap="sq" algn="ctr">
            <a:solidFill>
              <a:srgbClr val="FFFFFF"/>
            </a:solidFill>
            <a:round/>
            <a:headEnd/>
            <a:tailEnd type="triangle" w="lg" len="lg"/>
          </a:ln>
          <a:extLst>
            <a:ext uri="{909E8E84-426E-40DD-AFC4-6F175D3DCCD1}">
              <a14:hiddenFill xmlns:a14="http://schemas.microsoft.com/office/drawing/2010/main">
                <a:noFill/>
              </a14:hiddenFill>
            </a:ext>
          </a:extLst>
        </p:spPr>
      </p:cxnSp>
      <p:sp>
        <p:nvSpPr>
          <p:cNvPr id="9" name="TextBox 1"/>
          <p:cNvSpPr txBox="1">
            <a:spLocks noChangeArrowheads="1"/>
          </p:cNvSpPr>
          <p:nvPr/>
        </p:nvSpPr>
        <p:spPr bwMode="auto">
          <a:xfrm>
            <a:off x="693818" y="1665190"/>
            <a:ext cx="907621" cy="36933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00FFFF"/>
                </a:solidFill>
                <a:latin typeface="Tahoma" panose="020B0604030504040204" pitchFamily="34" charset="0"/>
              </a:rPr>
              <a:t>Injury</a:t>
            </a:r>
          </a:p>
        </p:txBody>
      </p:sp>
      <p:pic>
        <p:nvPicPr>
          <p:cNvPr id="10" name="Picture 9">
            <a:extLst>
              <a:ext uri="{FF2B5EF4-FFF2-40B4-BE49-F238E27FC236}">
                <a16:creationId xmlns:a16="http://schemas.microsoft.com/office/drawing/2014/main" id="{D590320A-598A-431B-B82A-8C24854853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886" y="2748990"/>
            <a:ext cx="1486861" cy="991752"/>
          </a:xfrm>
          <a:prstGeom prst="rect">
            <a:avLst/>
          </a:prstGeom>
        </p:spPr>
      </p:pic>
      <p:cxnSp>
        <p:nvCxnSpPr>
          <p:cNvPr id="20" name="Straight Arrow Connector 18"/>
          <p:cNvCxnSpPr>
            <a:cxnSpLocks noChangeShapeType="1"/>
          </p:cNvCxnSpPr>
          <p:nvPr/>
        </p:nvCxnSpPr>
        <p:spPr bwMode="auto">
          <a:xfrm flipV="1">
            <a:off x="2344056" y="3163532"/>
            <a:ext cx="465515" cy="7010"/>
          </a:xfrm>
          <a:prstGeom prst="straightConnector1">
            <a:avLst/>
          </a:prstGeom>
          <a:noFill/>
          <a:ln w="31750" cap="sq" algn="ctr">
            <a:solidFill>
              <a:srgbClr val="FFFFFF"/>
            </a:solidFill>
            <a:round/>
            <a:headEnd/>
            <a:tailEnd type="triangle" w="lg" len="lg"/>
          </a:ln>
          <a:extLst>
            <a:ext uri="{909E8E84-426E-40DD-AFC4-6F175D3DCCD1}">
              <a14:hiddenFill xmlns:a14="http://schemas.microsoft.com/office/drawing/2010/main">
                <a:noFill/>
              </a14:hiddenFill>
            </a:ext>
          </a:extLst>
        </p:spPr>
      </p:cxnSp>
      <p:cxnSp>
        <p:nvCxnSpPr>
          <p:cNvPr id="22" name="Straight Arrow Connector 18"/>
          <p:cNvCxnSpPr>
            <a:cxnSpLocks noChangeShapeType="1"/>
          </p:cNvCxnSpPr>
          <p:nvPr/>
        </p:nvCxnSpPr>
        <p:spPr bwMode="auto">
          <a:xfrm flipV="1">
            <a:off x="4616259" y="3156522"/>
            <a:ext cx="465515" cy="7010"/>
          </a:xfrm>
          <a:prstGeom prst="straightConnector1">
            <a:avLst/>
          </a:prstGeom>
          <a:noFill/>
          <a:ln w="31750" cap="sq" algn="ctr">
            <a:solidFill>
              <a:srgbClr val="FFFFFF"/>
            </a:solidFill>
            <a:round/>
            <a:headEnd/>
            <a:tailEnd type="triangle" w="lg" len="lg"/>
          </a:ln>
          <a:extLst>
            <a:ext uri="{909E8E84-426E-40DD-AFC4-6F175D3DCCD1}">
              <a14:hiddenFill xmlns:a14="http://schemas.microsoft.com/office/drawing/2010/main">
                <a:noFill/>
              </a14:hiddenFill>
            </a:ext>
          </a:extLst>
        </p:spPr>
      </p:cxnSp>
      <p:sp>
        <p:nvSpPr>
          <p:cNvPr id="23" name="TextBox 1"/>
          <p:cNvSpPr txBox="1">
            <a:spLocks noChangeArrowheads="1"/>
          </p:cNvSpPr>
          <p:nvPr/>
        </p:nvSpPr>
        <p:spPr bwMode="auto">
          <a:xfrm>
            <a:off x="7706579" y="4130713"/>
            <a:ext cx="1979677" cy="646331"/>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00FFFF"/>
                </a:solidFill>
                <a:latin typeface="Tahoma" panose="020B0604030504040204" pitchFamily="34" charset="0"/>
              </a:rPr>
              <a:t>Post-operative ward care</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6961" y="2681592"/>
            <a:ext cx="1481316" cy="1126548"/>
          </a:xfrm>
          <a:prstGeom prst="rect">
            <a:avLst/>
          </a:prstGeom>
        </p:spPr>
      </p:pic>
      <p:sp>
        <p:nvSpPr>
          <p:cNvPr id="25" name="TextBox 1"/>
          <p:cNvSpPr txBox="1">
            <a:spLocks noChangeArrowheads="1"/>
          </p:cNvSpPr>
          <p:nvPr/>
        </p:nvSpPr>
        <p:spPr bwMode="auto">
          <a:xfrm>
            <a:off x="524385" y="3854337"/>
            <a:ext cx="1875835" cy="36933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00FFFF"/>
                </a:solidFill>
                <a:latin typeface="Tahoma" panose="020B0604030504040204" pitchFamily="34" charset="0"/>
              </a:rPr>
              <a:t>ED attendance</a:t>
            </a:r>
          </a:p>
        </p:txBody>
      </p:sp>
      <p:sp>
        <p:nvSpPr>
          <p:cNvPr id="28" name="TextBox 1"/>
          <p:cNvSpPr txBox="1">
            <a:spLocks noChangeArrowheads="1"/>
          </p:cNvSpPr>
          <p:nvPr/>
        </p:nvSpPr>
        <p:spPr bwMode="auto">
          <a:xfrm>
            <a:off x="5266961" y="3946047"/>
            <a:ext cx="1338828" cy="36933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00FFFF"/>
                </a:solidFill>
                <a:latin typeface="Tahoma" panose="020B0604030504040204" pitchFamily="34" charset="0"/>
              </a:rPr>
              <a:t>Operation</a:t>
            </a:r>
          </a:p>
        </p:txBody>
      </p: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82066" y="2574518"/>
            <a:ext cx="1828705" cy="1371529"/>
          </a:xfrm>
          <a:prstGeom prst="rect">
            <a:avLst/>
          </a:prstGeom>
        </p:spPr>
      </p:pic>
      <p:cxnSp>
        <p:nvCxnSpPr>
          <p:cNvPr id="30" name="Straight Arrow Connector 18"/>
          <p:cNvCxnSpPr>
            <a:cxnSpLocks noChangeShapeType="1"/>
          </p:cNvCxnSpPr>
          <p:nvPr/>
        </p:nvCxnSpPr>
        <p:spPr bwMode="auto">
          <a:xfrm flipV="1">
            <a:off x="7032414" y="3170542"/>
            <a:ext cx="465515" cy="7010"/>
          </a:xfrm>
          <a:prstGeom prst="straightConnector1">
            <a:avLst/>
          </a:prstGeom>
          <a:noFill/>
          <a:ln w="31750" cap="sq" algn="ctr">
            <a:solidFill>
              <a:srgbClr val="FFFFFF"/>
            </a:solidFill>
            <a:round/>
            <a:headEnd/>
            <a:tailEnd type="triangle" w="lg" len="lg"/>
          </a:ln>
          <a:extLst>
            <a:ext uri="{909E8E84-426E-40DD-AFC4-6F175D3DCCD1}">
              <a14:hiddenFill xmlns:a14="http://schemas.microsoft.com/office/drawing/2010/main">
                <a:noFill/>
              </a14:hiddenFill>
            </a:ext>
          </a:extLst>
        </p:spPr>
      </p:cxnSp>
      <p:sp>
        <p:nvSpPr>
          <p:cNvPr id="2" name="TextBox 1">
            <a:extLst>
              <a:ext uri="{FF2B5EF4-FFF2-40B4-BE49-F238E27FC236}">
                <a16:creationId xmlns:a16="http://schemas.microsoft.com/office/drawing/2014/main" id="{2BBBEA73-FB17-3AA0-F7C0-B2B65242E75A}"/>
              </a:ext>
            </a:extLst>
          </p:cNvPr>
          <p:cNvSpPr txBox="1"/>
          <p:nvPr/>
        </p:nvSpPr>
        <p:spPr>
          <a:xfrm>
            <a:off x="1903480" y="5403148"/>
            <a:ext cx="1592103" cy="923330"/>
          </a:xfrm>
          <a:prstGeom prst="rect">
            <a:avLst/>
          </a:prstGeom>
          <a:noFill/>
        </p:spPr>
        <p:txBody>
          <a:bodyPr wrap="none" rtlCol="0">
            <a:spAutoFit/>
          </a:bodyPr>
          <a:lstStyle/>
          <a:p>
            <a:r>
              <a:rPr lang="en-GB" sz="5400" dirty="0">
                <a:latin typeface="Aptos Black" panose="020B0004020202020204" pitchFamily="34" charset="0"/>
              </a:rPr>
              <a:t>70%</a:t>
            </a:r>
          </a:p>
        </p:txBody>
      </p:sp>
      <p:sp>
        <p:nvSpPr>
          <p:cNvPr id="4" name="TextBox 3">
            <a:extLst>
              <a:ext uri="{FF2B5EF4-FFF2-40B4-BE49-F238E27FC236}">
                <a16:creationId xmlns:a16="http://schemas.microsoft.com/office/drawing/2014/main" id="{FF980D69-7AF6-6B4E-99FA-F64574149DAD}"/>
              </a:ext>
            </a:extLst>
          </p:cNvPr>
          <p:cNvSpPr txBox="1"/>
          <p:nvPr/>
        </p:nvSpPr>
        <p:spPr>
          <a:xfrm>
            <a:off x="7706579" y="5589640"/>
            <a:ext cx="1992853" cy="923330"/>
          </a:xfrm>
          <a:prstGeom prst="rect">
            <a:avLst/>
          </a:prstGeom>
          <a:noFill/>
        </p:spPr>
        <p:txBody>
          <a:bodyPr wrap="none" rtlCol="0">
            <a:spAutoFit/>
          </a:bodyPr>
          <a:lstStyle/>
          <a:p>
            <a:r>
              <a:rPr lang="en-GB" sz="5400" dirty="0">
                <a:latin typeface="Aptos Black" panose="020B0004020202020204" pitchFamily="34" charset="0"/>
              </a:rPr>
              <a:t>+30%</a:t>
            </a:r>
          </a:p>
        </p:txBody>
      </p:sp>
      <p:cxnSp>
        <p:nvCxnSpPr>
          <p:cNvPr id="6" name="Straight Arrow Connector 5">
            <a:extLst>
              <a:ext uri="{FF2B5EF4-FFF2-40B4-BE49-F238E27FC236}">
                <a16:creationId xmlns:a16="http://schemas.microsoft.com/office/drawing/2014/main" id="{E5C3025E-ADF4-1D4B-5AFD-5A3A0F7EFFA7}"/>
              </a:ext>
            </a:extLst>
          </p:cNvPr>
          <p:cNvCxnSpPr>
            <a:cxnSpLocks/>
          </p:cNvCxnSpPr>
          <p:nvPr/>
        </p:nvCxnSpPr>
        <p:spPr>
          <a:xfrm flipH="1" flipV="1">
            <a:off x="2505744" y="4603805"/>
            <a:ext cx="71069" cy="799343"/>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2CDE17C-59D5-C951-5DC4-A7EB8DEA8CAD}"/>
              </a:ext>
            </a:extLst>
          </p:cNvPr>
          <p:cNvCxnSpPr>
            <a:cxnSpLocks/>
          </p:cNvCxnSpPr>
          <p:nvPr/>
        </p:nvCxnSpPr>
        <p:spPr>
          <a:xfrm flipV="1">
            <a:off x="8631443" y="5003476"/>
            <a:ext cx="71562" cy="564447"/>
          </a:xfrm>
          <a:prstGeom prst="straightConnector1">
            <a:avLst/>
          </a:prstGeom>
          <a:ln w="793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23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042CCEC-0F09-4384-B0A2-3DC0B3A8B7AB}"/>
              </a:ext>
            </a:extLst>
          </p:cNvPr>
          <p:cNvSpPr>
            <a:spLocks noGrp="1" noChangeArrowheads="1"/>
          </p:cNvSpPr>
          <p:nvPr>
            <p:ph type="title" idx="4294967295"/>
          </p:nvPr>
        </p:nvSpPr>
        <p:spPr>
          <a:xfrm>
            <a:off x="0" y="340870"/>
            <a:ext cx="12035744" cy="417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GB" altLang="en-US" sz="3200" dirty="0">
                <a:effectLst/>
              </a:rPr>
              <a:t>What are the background risk factors for delirium?</a:t>
            </a:r>
          </a:p>
        </p:txBody>
      </p:sp>
      <p:sp>
        <p:nvSpPr>
          <p:cNvPr id="19459" name="TextBox 1">
            <a:extLst>
              <a:ext uri="{FF2B5EF4-FFF2-40B4-BE49-F238E27FC236}">
                <a16:creationId xmlns:a16="http://schemas.microsoft.com/office/drawing/2014/main" id="{46A54F6C-36F9-4987-9C22-93B58804D176}"/>
              </a:ext>
            </a:extLst>
          </p:cNvPr>
          <p:cNvSpPr txBox="1">
            <a:spLocks noChangeArrowheads="1"/>
          </p:cNvSpPr>
          <p:nvPr/>
        </p:nvSpPr>
        <p:spPr bwMode="auto">
          <a:xfrm>
            <a:off x="651124" y="1399076"/>
            <a:ext cx="848408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FontTx/>
              <a:buNone/>
            </a:pPr>
            <a:r>
              <a:rPr lang="en-GB" altLang="en-US" sz="2000" dirty="0">
                <a:solidFill>
                  <a:srgbClr val="FFFFFF"/>
                </a:solidFill>
                <a:latin typeface="Lucida Bright" panose="02040602050505020304" pitchFamily="18" charset="0"/>
              </a:rPr>
              <a:t>Older age</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Dementia</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Frailty</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Sensory impairment</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Chronic illness</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Previous episodes of delirium </a:t>
            </a:r>
          </a:p>
        </p:txBody>
      </p:sp>
    </p:spTree>
    <p:extLst>
      <p:ext uri="{BB962C8B-B14F-4D97-AF65-F5344CB8AC3E}">
        <p14:creationId xmlns:p14="http://schemas.microsoft.com/office/powerpoint/2010/main" val="1349847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6BBE1C68-11E6-4547-9AF1-AA43B21A39DF}"/>
              </a:ext>
            </a:extLst>
          </p:cNvPr>
          <p:cNvGrpSpPr>
            <a:grpSpLocks/>
          </p:cNvGrpSpPr>
          <p:nvPr/>
        </p:nvGrpSpPr>
        <p:grpSpPr bwMode="auto">
          <a:xfrm>
            <a:off x="3522059" y="2225142"/>
            <a:ext cx="4626425" cy="1677986"/>
            <a:chOff x="2499176" y="2818669"/>
            <a:chExt cx="3752465" cy="340005"/>
          </a:xfrm>
        </p:grpSpPr>
        <p:sp>
          <p:nvSpPr>
            <p:cNvPr id="10242" name="Rounded Rectangle 1">
              <a:extLst>
                <a:ext uri="{FF2B5EF4-FFF2-40B4-BE49-F238E27FC236}">
                  <a16:creationId xmlns:a16="http://schemas.microsoft.com/office/drawing/2014/main" id="{6DD5C219-794F-4D1A-B2E2-D7D228B68161}"/>
                </a:ext>
              </a:extLst>
            </p:cNvPr>
            <p:cNvSpPr>
              <a:spLocks noChangeArrowheads="1"/>
            </p:cNvSpPr>
            <p:nvPr/>
          </p:nvSpPr>
          <p:spPr bwMode="auto">
            <a:xfrm>
              <a:off x="2499176" y="2818669"/>
              <a:ext cx="3752465" cy="262892"/>
            </a:xfrm>
            <a:prstGeom prst="roundRect">
              <a:avLst>
                <a:gd name="adj" fmla="val 16667"/>
              </a:avLst>
            </a:prstGeom>
            <a:solidFill>
              <a:srgbClr val="FF0000">
                <a:alpha val="79999"/>
              </a:srgbClr>
            </a:solidFill>
            <a:ln w="41275" cap="sq" algn="ctr">
              <a:solidFill>
                <a:schemeClr val="tx2"/>
              </a:solidFill>
              <a:round/>
              <a:headEnd/>
              <a:tailEnd/>
            </a:ln>
            <a:effectLst>
              <a:glow rad="1905000">
                <a:schemeClr val="accent2">
                  <a:satMod val="175000"/>
                  <a:alpha val="40000"/>
                </a:schemeClr>
              </a:glow>
            </a:effectLst>
            <a:scene3d>
              <a:camera prst="orthographicFront"/>
              <a:lightRig rig="threePt" dir="t"/>
            </a:scene3d>
            <a:sp3d prstMaterial="matte"/>
          </p:spPr>
          <p:txBody>
            <a:bodyPr wrap="square" lIns="90000" tIns="46800" rIns="90000" bIns="46800" anchor="ctr">
              <a:spAutoFit/>
            </a:bodyPr>
            <a:lstStyle>
              <a:lvl1pPr>
                <a:defRPr sz="2800" b="1">
                  <a:solidFill>
                    <a:schemeClr val="tx2"/>
                  </a:solidFill>
                  <a:latin typeface="Tahoma" pitchFamily="34" charset="0"/>
                </a:defRPr>
              </a:lvl1pPr>
              <a:lvl2pPr marL="742950" indent="-285750">
                <a:defRPr sz="2800" b="1">
                  <a:solidFill>
                    <a:schemeClr val="tx2"/>
                  </a:solidFill>
                  <a:latin typeface="Tahoma" pitchFamily="34" charset="0"/>
                </a:defRPr>
              </a:lvl2pPr>
              <a:lvl3pPr marL="1143000" indent="-228600">
                <a:defRPr sz="2800" b="1">
                  <a:solidFill>
                    <a:schemeClr val="tx2"/>
                  </a:solidFill>
                  <a:latin typeface="Tahoma" pitchFamily="34" charset="0"/>
                </a:defRPr>
              </a:lvl3pPr>
              <a:lvl4pPr marL="1600200" indent="-228600">
                <a:defRPr sz="2800" b="1">
                  <a:solidFill>
                    <a:schemeClr val="tx2"/>
                  </a:solidFill>
                  <a:latin typeface="Tahoma" pitchFamily="34" charset="0"/>
                </a:defRPr>
              </a:lvl4pPr>
              <a:lvl5pPr marL="2057400" indent="-228600">
                <a:defRPr sz="2800" b="1">
                  <a:solidFill>
                    <a:schemeClr val="tx2"/>
                  </a:solidFill>
                  <a:latin typeface="Tahoma" pitchFamily="34" charset="0"/>
                </a:defRPr>
              </a:lvl5pPr>
              <a:lvl6pPr marL="2514600" indent="-228600" algn="ctr" eaLnBrk="0" fontAlgn="base" hangingPunct="0">
                <a:spcBef>
                  <a:spcPct val="0"/>
                </a:spcBef>
                <a:spcAft>
                  <a:spcPct val="0"/>
                </a:spcAft>
                <a:defRPr sz="2800" b="1">
                  <a:solidFill>
                    <a:schemeClr val="tx2"/>
                  </a:solidFill>
                  <a:latin typeface="Tahoma" pitchFamily="34" charset="0"/>
                </a:defRPr>
              </a:lvl6pPr>
              <a:lvl7pPr marL="2971800" indent="-228600" algn="ctr" eaLnBrk="0" fontAlgn="base" hangingPunct="0">
                <a:spcBef>
                  <a:spcPct val="0"/>
                </a:spcBef>
                <a:spcAft>
                  <a:spcPct val="0"/>
                </a:spcAft>
                <a:defRPr sz="2800" b="1">
                  <a:solidFill>
                    <a:schemeClr val="tx2"/>
                  </a:solidFill>
                  <a:latin typeface="Tahoma" pitchFamily="34" charset="0"/>
                </a:defRPr>
              </a:lvl7pPr>
              <a:lvl8pPr marL="3429000" indent="-228600" algn="ctr" eaLnBrk="0" fontAlgn="base" hangingPunct="0">
                <a:spcBef>
                  <a:spcPct val="0"/>
                </a:spcBef>
                <a:spcAft>
                  <a:spcPct val="0"/>
                </a:spcAft>
                <a:defRPr sz="2800" b="1">
                  <a:solidFill>
                    <a:schemeClr val="tx2"/>
                  </a:solidFill>
                  <a:latin typeface="Tahoma" pitchFamily="34" charset="0"/>
                </a:defRPr>
              </a:lvl8pPr>
              <a:lvl9pPr marL="3886200" indent="-228600" algn="ctr" eaLnBrk="0" fontAlgn="base" hangingPunct="0">
                <a:spcBef>
                  <a:spcPct val="0"/>
                </a:spcBef>
                <a:spcAft>
                  <a:spcPct val="0"/>
                </a:spcAft>
                <a:defRPr sz="2800" b="1">
                  <a:solidFill>
                    <a:schemeClr val="tx2"/>
                  </a:solidFill>
                  <a:latin typeface="Tahoma" pitchFamily="34" charset="0"/>
                </a:defRPr>
              </a:lvl9pPr>
            </a:lstStyle>
            <a:p>
              <a:pPr algn="ctr">
                <a:defRPr/>
              </a:pPr>
              <a:endParaRPr lang="en-GB" altLang="en-US" sz="1600" dirty="0">
                <a:latin typeface="Lucida Bright" panose="02040602050505020304" pitchFamily="18" charset="0"/>
              </a:endParaRPr>
            </a:p>
          </p:txBody>
        </p:sp>
        <p:sp>
          <p:nvSpPr>
            <p:cNvPr id="22547" name="TextBox 1">
              <a:extLst>
                <a:ext uri="{FF2B5EF4-FFF2-40B4-BE49-F238E27FC236}">
                  <a16:creationId xmlns:a16="http://schemas.microsoft.com/office/drawing/2014/main" id="{81226E13-9A7D-4A7B-AC1B-577E97A31912}"/>
                </a:ext>
              </a:extLst>
            </p:cNvPr>
            <p:cNvSpPr txBox="1">
              <a:spLocks noChangeArrowheads="1"/>
            </p:cNvSpPr>
            <p:nvPr/>
          </p:nvSpPr>
          <p:spPr bwMode="auto">
            <a:xfrm>
              <a:off x="2932193" y="2859047"/>
              <a:ext cx="2846388" cy="299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Tx/>
                <a:buFontTx/>
                <a:buNone/>
              </a:pPr>
              <a:r>
                <a:rPr lang="en-GB" altLang="en-US" sz="2800" dirty="0">
                  <a:solidFill>
                    <a:srgbClr val="FFFFFF"/>
                  </a:solidFill>
                  <a:latin typeface="Lucida Bright" panose="02040602050505020304" pitchFamily="18" charset="0"/>
                </a:rPr>
                <a:t>Consequences of delirium</a:t>
              </a:r>
              <a:endParaRPr lang="en-US" altLang="en-US" sz="2800" dirty="0">
                <a:solidFill>
                  <a:srgbClr val="FFFFFF"/>
                </a:solidFill>
                <a:latin typeface="Lucida Bright" panose="02040602050505020304" pitchFamily="18" charset="0"/>
              </a:endParaRPr>
            </a:p>
          </p:txBody>
        </p:sp>
      </p:grpSp>
      <p:sp>
        <p:nvSpPr>
          <p:cNvPr id="22531" name="Text Box 6">
            <a:extLst>
              <a:ext uri="{FF2B5EF4-FFF2-40B4-BE49-F238E27FC236}">
                <a16:creationId xmlns:a16="http://schemas.microsoft.com/office/drawing/2014/main" id="{DAA13769-3661-40D3-9768-F39DB479D1C5}"/>
              </a:ext>
            </a:extLst>
          </p:cNvPr>
          <p:cNvSpPr txBox="1">
            <a:spLocks noChangeArrowheads="1"/>
          </p:cNvSpPr>
          <p:nvPr/>
        </p:nvSpPr>
        <p:spPr bwMode="auto">
          <a:xfrm>
            <a:off x="740230" y="4397983"/>
            <a:ext cx="2781829"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rPr>
              <a:t>Aspiration pneumonia</a:t>
            </a:r>
          </a:p>
        </p:txBody>
      </p:sp>
      <p:sp>
        <p:nvSpPr>
          <p:cNvPr id="22532" name="Text Box 6">
            <a:extLst>
              <a:ext uri="{FF2B5EF4-FFF2-40B4-BE49-F238E27FC236}">
                <a16:creationId xmlns:a16="http://schemas.microsoft.com/office/drawing/2014/main" id="{121D9EC9-5378-4220-97EE-8F426A768596}"/>
              </a:ext>
            </a:extLst>
          </p:cNvPr>
          <p:cNvSpPr txBox="1">
            <a:spLocks noChangeArrowheads="1"/>
          </p:cNvSpPr>
          <p:nvPr/>
        </p:nvSpPr>
        <p:spPr bwMode="auto">
          <a:xfrm>
            <a:off x="5685893" y="5583317"/>
            <a:ext cx="710749"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rPr>
              <a:t>Falls</a:t>
            </a:r>
          </a:p>
        </p:txBody>
      </p:sp>
      <p:sp>
        <p:nvSpPr>
          <p:cNvPr id="22533" name="Text Box 6">
            <a:extLst>
              <a:ext uri="{FF2B5EF4-FFF2-40B4-BE49-F238E27FC236}">
                <a16:creationId xmlns:a16="http://schemas.microsoft.com/office/drawing/2014/main" id="{588700F0-2FE5-4865-BDD7-910C9F2FE09B}"/>
              </a:ext>
            </a:extLst>
          </p:cNvPr>
          <p:cNvSpPr txBox="1">
            <a:spLocks noChangeArrowheads="1"/>
          </p:cNvSpPr>
          <p:nvPr/>
        </p:nvSpPr>
        <p:spPr bwMode="auto">
          <a:xfrm>
            <a:off x="8675754" y="4442361"/>
            <a:ext cx="1903412"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rPr>
              <a:t>Pressure sores</a:t>
            </a:r>
          </a:p>
        </p:txBody>
      </p:sp>
      <p:sp>
        <p:nvSpPr>
          <p:cNvPr id="22534" name="Text Box 6">
            <a:extLst>
              <a:ext uri="{FF2B5EF4-FFF2-40B4-BE49-F238E27FC236}">
                <a16:creationId xmlns:a16="http://schemas.microsoft.com/office/drawing/2014/main" id="{A7D87DA7-8066-4CAC-AC84-D7FBCA2055F5}"/>
              </a:ext>
            </a:extLst>
          </p:cNvPr>
          <p:cNvSpPr txBox="1">
            <a:spLocks noChangeArrowheads="1"/>
          </p:cNvSpPr>
          <p:nvPr/>
        </p:nvSpPr>
        <p:spPr bwMode="auto">
          <a:xfrm>
            <a:off x="7787925" y="1100840"/>
            <a:ext cx="4067437"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rPr>
              <a:t>Post-traumatic stress symptoms</a:t>
            </a:r>
          </a:p>
        </p:txBody>
      </p:sp>
      <p:sp>
        <p:nvSpPr>
          <p:cNvPr id="22535" name="Text Box 6">
            <a:extLst>
              <a:ext uri="{FF2B5EF4-FFF2-40B4-BE49-F238E27FC236}">
                <a16:creationId xmlns:a16="http://schemas.microsoft.com/office/drawing/2014/main" id="{32E3CBB8-5961-4C1B-ADA7-8628A04D6528}"/>
              </a:ext>
            </a:extLst>
          </p:cNvPr>
          <p:cNvSpPr txBox="1">
            <a:spLocks noChangeArrowheads="1"/>
          </p:cNvSpPr>
          <p:nvPr/>
        </p:nvSpPr>
        <p:spPr bwMode="auto">
          <a:xfrm>
            <a:off x="4106626" y="596167"/>
            <a:ext cx="3158535"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sym typeface="Wingdings 3" panose="05040102010807070707" pitchFamily="18" charset="2"/>
              </a:rPr>
              <a:t>Risk of future dementia</a:t>
            </a:r>
            <a:endParaRPr lang="en-GB" altLang="en-US" dirty="0">
              <a:solidFill>
                <a:srgbClr val="FFFF00"/>
              </a:solidFill>
              <a:latin typeface="Lucida Bright" panose="02040602050505020304" pitchFamily="18" charset="0"/>
            </a:endParaRPr>
          </a:p>
        </p:txBody>
      </p:sp>
      <p:sp>
        <p:nvSpPr>
          <p:cNvPr id="22536" name="Text Box 6">
            <a:extLst>
              <a:ext uri="{FF2B5EF4-FFF2-40B4-BE49-F238E27FC236}">
                <a16:creationId xmlns:a16="http://schemas.microsoft.com/office/drawing/2014/main" id="{C7ADD253-34E1-4EA4-9270-E34CB7A4C94E}"/>
              </a:ext>
            </a:extLst>
          </p:cNvPr>
          <p:cNvSpPr txBox="1">
            <a:spLocks noChangeArrowheads="1"/>
          </p:cNvSpPr>
          <p:nvPr/>
        </p:nvSpPr>
        <p:spPr bwMode="auto">
          <a:xfrm>
            <a:off x="2745460" y="5211804"/>
            <a:ext cx="1945062"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BA3FD"/>
                </a:solidFill>
                <a:latin typeface="Lucida Bright" panose="02040602050505020304" pitchFamily="18" charset="0"/>
                <a:sym typeface="Wingdings 3" panose="05040102010807070707" pitchFamily="18" charset="2"/>
              </a:rPr>
              <a:t>Severe distress</a:t>
            </a:r>
            <a:endParaRPr lang="en-GB" altLang="en-US" dirty="0">
              <a:solidFill>
                <a:srgbClr val="FBA3FD"/>
              </a:solidFill>
              <a:latin typeface="Lucida Bright" panose="02040602050505020304" pitchFamily="18" charset="0"/>
            </a:endParaRPr>
          </a:p>
        </p:txBody>
      </p:sp>
      <p:sp>
        <p:nvSpPr>
          <p:cNvPr id="22537" name="Text Box 6">
            <a:extLst>
              <a:ext uri="{FF2B5EF4-FFF2-40B4-BE49-F238E27FC236}">
                <a16:creationId xmlns:a16="http://schemas.microsoft.com/office/drawing/2014/main" id="{49B87D9E-96B8-479C-A006-0DB84C1DA4D4}"/>
              </a:ext>
            </a:extLst>
          </p:cNvPr>
          <p:cNvSpPr txBox="1">
            <a:spLocks noChangeArrowheads="1"/>
          </p:cNvSpPr>
          <p:nvPr/>
        </p:nvSpPr>
        <p:spPr bwMode="auto">
          <a:xfrm>
            <a:off x="895512" y="3339821"/>
            <a:ext cx="1640490"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sym typeface="Wingdings 3" panose="05040102010807070707" pitchFamily="18" charset="2"/>
              </a:rPr>
              <a:t>Dehydration</a:t>
            </a:r>
          </a:p>
        </p:txBody>
      </p:sp>
      <p:sp>
        <p:nvSpPr>
          <p:cNvPr id="22538" name="Text Box 6">
            <a:extLst>
              <a:ext uri="{FF2B5EF4-FFF2-40B4-BE49-F238E27FC236}">
                <a16:creationId xmlns:a16="http://schemas.microsoft.com/office/drawing/2014/main" id="{E90ED72C-3994-476B-A21C-A5FB9CE85276}"/>
              </a:ext>
            </a:extLst>
          </p:cNvPr>
          <p:cNvSpPr txBox="1">
            <a:spLocks noChangeArrowheads="1"/>
          </p:cNvSpPr>
          <p:nvPr/>
        </p:nvSpPr>
        <p:spPr bwMode="auto">
          <a:xfrm>
            <a:off x="7165547" y="5144109"/>
            <a:ext cx="2004034" cy="64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sym typeface="Wingdings 3" panose="05040102010807070707" pitchFamily="18" charset="2"/>
              </a:rPr>
              <a:t>Poor mobility recovery</a:t>
            </a:r>
          </a:p>
        </p:txBody>
      </p:sp>
      <p:sp>
        <p:nvSpPr>
          <p:cNvPr id="22539" name="Text Box 6">
            <a:extLst>
              <a:ext uri="{FF2B5EF4-FFF2-40B4-BE49-F238E27FC236}">
                <a16:creationId xmlns:a16="http://schemas.microsoft.com/office/drawing/2014/main" id="{B76CF517-5D0D-4BB7-A473-E4714519C44D}"/>
              </a:ext>
            </a:extLst>
          </p:cNvPr>
          <p:cNvSpPr txBox="1">
            <a:spLocks noChangeArrowheads="1"/>
          </p:cNvSpPr>
          <p:nvPr/>
        </p:nvSpPr>
        <p:spPr bwMode="auto">
          <a:xfrm>
            <a:off x="988486" y="2159002"/>
            <a:ext cx="1454543"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sym typeface="Wingdings 3" panose="05040102010807070707" pitchFamily="18" charset="2"/>
              </a:rPr>
              <a:t>Mortality</a:t>
            </a:r>
          </a:p>
        </p:txBody>
      </p:sp>
      <p:sp>
        <p:nvSpPr>
          <p:cNvPr id="22540" name="Text Box 6">
            <a:extLst>
              <a:ext uri="{FF2B5EF4-FFF2-40B4-BE49-F238E27FC236}">
                <a16:creationId xmlns:a16="http://schemas.microsoft.com/office/drawing/2014/main" id="{E50F44D4-CA37-452B-911C-6939CDBC4076}"/>
              </a:ext>
            </a:extLst>
          </p:cNvPr>
          <p:cNvSpPr txBox="1">
            <a:spLocks noChangeArrowheads="1"/>
          </p:cNvSpPr>
          <p:nvPr/>
        </p:nvSpPr>
        <p:spPr bwMode="auto">
          <a:xfrm>
            <a:off x="8582085" y="2159001"/>
            <a:ext cx="3161741"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sym typeface="Wingdings 3" panose="05040102010807070707" pitchFamily="18" charset="2"/>
              </a:rPr>
              <a:t>New institutionalisation</a:t>
            </a:r>
          </a:p>
        </p:txBody>
      </p:sp>
      <p:sp>
        <p:nvSpPr>
          <p:cNvPr id="22541" name="Text Box 6">
            <a:extLst>
              <a:ext uri="{FF2B5EF4-FFF2-40B4-BE49-F238E27FC236}">
                <a16:creationId xmlns:a16="http://schemas.microsoft.com/office/drawing/2014/main" id="{32D3536E-ACD3-4D50-96EA-DC220DDF51B7}"/>
              </a:ext>
            </a:extLst>
          </p:cNvPr>
          <p:cNvSpPr txBox="1">
            <a:spLocks noChangeArrowheads="1"/>
          </p:cNvSpPr>
          <p:nvPr/>
        </p:nvSpPr>
        <p:spPr bwMode="auto">
          <a:xfrm>
            <a:off x="8903487" y="3417373"/>
            <a:ext cx="2518936"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sym typeface="Wingdings 3" panose="05040102010807070707" pitchFamily="18" charset="2"/>
              </a:rPr>
              <a:t>Readmission rates</a:t>
            </a:r>
          </a:p>
        </p:txBody>
      </p:sp>
      <p:sp>
        <p:nvSpPr>
          <p:cNvPr id="22542" name="Text Box 6">
            <a:extLst>
              <a:ext uri="{FF2B5EF4-FFF2-40B4-BE49-F238E27FC236}">
                <a16:creationId xmlns:a16="http://schemas.microsoft.com/office/drawing/2014/main" id="{2AA135B2-1E3C-4A82-A465-10C6A6D58413}"/>
              </a:ext>
            </a:extLst>
          </p:cNvPr>
          <p:cNvSpPr txBox="1">
            <a:spLocks noChangeArrowheads="1"/>
          </p:cNvSpPr>
          <p:nvPr/>
        </p:nvSpPr>
        <p:spPr bwMode="auto">
          <a:xfrm>
            <a:off x="766679" y="1100840"/>
            <a:ext cx="3038309" cy="3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cap="sq"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dirty="0">
                <a:solidFill>
                  <a:srgbClr val="FFFF00"/>
                </a:solidFill>
                <a:latin typeface="Lucida Bright" panose="02040602050505020304" pitchFamily="18" charset="0"/>
                <a:sym typeface="Wingdings 3" panose="05040102010807070707" pitchFamily="18" charset="2"/>
              </a:rPr>
              <a:t>Length of hospital stay</a:t>
            </a:r>
          </a:p>
        </p:txBody>
      </p:sp>
    </p:spTree>
    <p:extLst>
      <p:ext uri="{BB962C8B-B14F-4D97-AF65-F5344CB8AC3E}">
        <p14:creationId xmlns:p14="http://schemas.microsoft.com/office/powerpoint/2010/main" val="2064408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042CCEC-0F09-4384-B0A2-3DC0B3A8B7AB}"/>
              </a:ext>
            </a:extLst>
          </p:cNvPr>
          <p:cNvSpPr>
            <a:spLocks noGrp="1" noChangeArrowheads="1"/>
          </p:cNvSpPr>
          <p:nvPr>
            <p:ph type="title" idx="4294967295"/>
          </p:nvPr>
        </p:nvSpPr>
        <p:spPr>
          <a:xfrm>
            <a:off x="404446" y="725908"/>
            <a:ext cx="11210193" cy="417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GB" altLang="en-US" dirty="0">
                <a:effectLst/>
              </a:rPr>
              <a:t>How long does delirium last?</a:t>
            </a:r>
          </a:p>
        </p:txBody>
      </p:sp>
      <p:sp>
        <p:nvSpPr>
          <p:cNvPr id="19459" name="TextBox 1">
            <a:extLst>
              <a:ext uri="{FF2B5EF4-FFF2-40B4-BE49-F238E27FC236}">
                <a16:creationId xmlns:a16="http://schemas.microsoft.com/office/drawing/2014/main" id="{46A54F6C-36F9-4987-9C22-93B58804D176}"/>
              </a:ext>
            </a:extLst>
          </p:cNvPr>
          <p:cNvSpPr txBox="1">
            <a:spLocks noChangeArrowheads="1"/>
          </p:cNvSpPr>
          <p:nvPr/>
        </p:nvSpPr>
        <p:spPr bwMode="auto">
          <a:xfrm>
            <a:off x="732106" y="1928928"/>
            <a:ext cx="1038507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FontTx/>
              <a:buNone/>
            </a:pPr>
            <a:r>
              <a:rPr lang="en-GB" altLang="en-US" sz="2000" dirty="0">
                <a:solidFill>
                  <a:srgbClr val="FFFFFF"/>
                </a:solidFill>
                <a:latin typeface="Lucida Bright" panose="02040602050505020304" pitchFamily="18" charset="0"/>
              </a:rPr>
              <a:t>The median duration is 3-5 days</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Wide range of durations: some resolves very quickly</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Around 20% of patients have prolonged symptoms</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Recovery may be partial or in some cases severe symptoms can persist</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p:txBody>
      </p:sp>
    </p:spTree>
    <p:extLst>
      <p:ext uri="{BB962C8B-B14F-4D97-AF65-F5344CB8AC3E}">
        <p14:creationId xmlns:p14="http://schemas.microsoft.com/office/powerpoint/2010/main" val="3013405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2147024" y="2771887"/>
            <a:ext cx="7669162" cy="1314226"/>
          </a:xfrm>
          <a:prstGeom prst="rect">
            <a:avLst/>
          </a:prstGeom>
          <a:solidFill>
            <a:srgbClr val="00003A"/>
          </a:solidFill>
          <a:ln w="38100" cmpd="dbl">
            <a:solidFill>
              <a:srgbClr val="FFFF00"/>
            </a:solidFill>
            <a:miter lim="800000"/>
            <a:headEnd/>
            <a:tailEnd/>
          </a:ln>
        </p:spPr>
        <p:txBody>
          <a:bodyPr wrap="square" lIns="378000" tIns="144000" rIns="378000" bIns="226800" anchor="ctr">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20000"/>
              </a:spcBef>
              <a:spcAft>
                <a:spcPts val="0"/>
              </a:spcAft>
              <a:buClr>
                <a:srgbClr val="5B9BD5"/>
              </a:buClr>
              <a:buSzTx/>
              <a:buFont typeface="Monotype Sorts" panose="020B0604020202020204" charset="2"/>
              <a:buNone/>
              <a:tabLst/>
              <a:defRPr/>
            </a:pPr>
            <a:r>
              <a:rPr lang="en-GB" sz="4000" dirty="0">
                <a:solidFill>
                  <a:srgbClr val="FFFF00"/>
                </a:solidFill>
                <a:latin typeface="Lucida Bright" panose="02040602050505020304" pitchFamily="18" charset="0"/>
              </a:rPr>
              <a:t>Delirium versus dementia</a:t>
            </a:r>
            <a:endParaRPr kumimoji="0" lang="en-GB" sz="4000" b="1"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endParaRPr>
          </a:p>
        </p:txBody>
      </p:sp>
    </p:spTree>
    <p:extLst>
      <p:ext uri="{BB962C8B-B14F-4D97-AF65-F5344CB8AC3E}">
        <p14:creationId xmlns:p14="http://schemas.microsoft.com/office/powerpoint/2010/main" val="283457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Box 4099">
            <a:extLst>
              <a:ext uri="{FF2B5EF4-FFF2-40B4-BE49-F238E27FC236}">
                <a16:creationId xmlns:a16="http://schemas.microsoft.com/office/drawing/2014/main" id="{B0286150-B6C0-4868-A779-35D63403E314}"/>
              </a:ext>
            </a:extLst>
          </p:cNvPr>
          <p:cNvSpPr txBox="1">
            <a:spLocks noChangeArrowheads="1"/>
          </p:cNvSpPr>
          <p:nvPr/>
        </p:nvSpPr>
        <p:spPr bwMode="auto">
          <a:xfrm>
            <a:off x="272845" y="188641"/>
            <a:ext cx="11385755" cy="81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Monotype Sorts" charset="2"/>
              <a:buChar char="è"/>
              <a:defRPr b="1">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50000"/>
              </a:lnSpc>
              <a:spcBef>
                <a:spcPct val="0"/>
              </a:spcBef>
              <a:buClrTx/>
              <a:buFontTx/>
              <a:buNone/>
              <a:defRPr/>
            </a:pPr>
            <a:r>
              <a:rPr lang="en-GB" altLang="en-US" sz="3600" dirty="0">
                <a:solidFill>
                  <a:srgbClr val="FFFF00"/>
                </a:solidFill>
                <a:latin typeface="Lucida Bright" panose="02040602050505020304" pitchFamily="18" charset="0"/>
              </a:rPr>
              <a:t>Delirium versus dementia</a:t>
            </a:r>
          </a:p>
        </p:txBody>
      </p:sp>
      <p:sp>
        <p:nvSpPr>
          <p:cNvPr id="2" name="TextBox 1"/>
          <p:cNvSpPr txBox="1"/>
          <p:nvPr/>
        </p:nvSpPr>
        <p:spPr>
          <a:xfrm>
            <a:off x="219152" y="1461782"/>
            <a:ext cx="5318619" cy="4739759"/>
          </a:xfrm>
          <a:prstGeom prst="rect">
            <a:avLst/>
          </a:prstGeom>
          <a:noFill/>
        </p:spPr>
        <p:txBody>
          <a:bodyPr wrap="square" rtlCol="0">
            <a:spAutoFit/>
          </a:bodyPr>
          <a:lstStyle/>
          <a:p>
            <a:pPr algn="ctr">
              <a:lnSpc>
                <a:spcPct val="150000"/>
              </a:lnSpc>
              <a:spcBef>
                <a:spcPct val="0"/>
              </a:spcBef>
              <a:buClrTx/>
              <a:buFontTx/>
              <a:buNone/>
              <a:defRPr/>
            </a:pPr>
            <a:r>
              <a:rPr lang="en-GB" altLang="en-US" sz="2400" b="1" u="sng" dirty="0">
                <a:solidFill>
                  <a:srgbClr val="00FFFF"/>
                </a:solidFill>
                <a:latin typeface="Lucida Bright" panose="02040602050505020304" pitchFamily="18" charset="0"/>
              </a:rPr>
              <a:t>Delirium</a:t>
            </a:r>
          </a:p>
          <a:p>
            <a:pPr>
              <a:lnSpc>
                <a:spcPct val="150000"/>
              </a:lnSpc>
              <a:spcBef>
                <a:spcPct val="0"/>
              </a:spcBef>
              <a:buClrTx/>
              <a:buFontTx/>
              <a:buNone/>
              <a:defRPr/>
            </a:pPr>
            <a:endParaRPr lang="en-GB" altLang="en-US" sz="2400" dirty="0">
              <a:solidFill>
                <a:srgbClr val="66FF33"/>
              </a:solidFill>
              <a:latin typeface="Tahoma" panose="020B0604030504040204" pitchFamily="34" charset="0"/>
            </a:endParaRPr>
          </a:p>
          <a:p>
            <a:pPr marL="285750" indent="-285750">
              <a:lnSpc>
                <a:spcPct val="150000"/>
              </a:lnSpc>
              <a:spcBef>
                <a:spcPct val="0"/>
              </a:spcBef>
              <a:spcAft>
                <a:spcPts val="1200"/>
              </a:spcAft>
              <a:buClrTx/>
              <a:buFont typeface="Arial" panose="020B0604020202020204" pitchFamily="34" charset="0"/>
              <a:buChar char="•"/>
              <a:defRPr/>
            </a:pPr>
            <a:r>
              <a:rPr lang="en-GB" altLang="en-US" sz="2000" u="sng" dirty="0">
                <a:solidFill>
                  <a:srgbClr val="FFFFFF"/>
                </a:solidFill>
                <a:latin typeface="Lucida Bright" panose="02040602050505020304" pitchFamily="18" charset="0"/>
              </a:rPr>
              <a:t>Rapid onset</a:t>
            </a:r>
            <a:r>
              <a:rPr lang="en-GB" altLang="en-US" sz="2000" dirty="0">
                <a:solidFill>
                  <a:srgbClr val="FFFFFF"/>
                </a:solidFill>
                <a:latin typeface="Lucida Bright" panose="02040602050505020304" pitchFamily="18" charset="0"/>
              </a:rPr>
              <a:t> (hours, days)</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Inattention (hard to focus)</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Often resolves in few days</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Fluctuates more than dementia</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Drowsiness / hyperactivity common</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New paranoia &amp; hallucinations in ~30%</a:t>
            </a:r>
            <a:endParaRPr lang="en-GB" altLang="en-US" sz="2400" i="1" dirty="0">
              <a:solidFill>
                <a:srgbClr val="FBA3FD"/>
              </a:solidFill>
              <a:latin typeface="Tahoma" panose="020B0604030504040204" pitchFamily="34" charset="0"/>
            </a:endParaRPr>
          </a:p>
        </p:txBody>
      </p:sp>
      <p:sp>
        <p:nvSpPr>
          <p:cNvPr id="6" name="TextBox 5"/>
          <p:cNvSpPr txBox="1"/>
          <p:nvPr/>
        </p:nvSpPr>
        <p:spPr>
          <a:xfrm>
            <a:off x="6175213" y="1461782"/>
            <a:ext cx="5794180" cy="3370153"/>
          </a:xfrm>
          <a:prstGeom prst="rect">
            <a:avLst/>
          </a:prstGeom>
          <a:noFill/>
        </p:spPr>
        <p:txBody>
          <a:bodyPr wrap="square" rtlCol="0">
            <a:spAutoFit/>
          </a:bodyPr>
          <a:lstStyle/>
          <a:p>
            <a:pPr algn="ctr">
              <a:lnSpc>
                <a:spcPct val="150000"/>
              </a:lnSpc>
              <a:spcBef>
                <a:spcPct val="0"/>
              </a:spcBef>
              <a:buClrTx/>
              <a:buFontTx/>
              <a:buNone/>
              <a:defRPr/>
            </a:pPr>
            <a:r>
              <a:rPr lang="en-GB" altLang="en-US" sz="2400" b="1" u="sng" dirty="0">
                <a:solidFill>
                  <a:srgbClr val="66FF33"/>
                </a:solidFill>
                <a:latin typeface="Lucida Bright" panose="02040602050505020304" pitchFamily="18" charset="0"/>
              </a:rPr>
              <a:t>Dementia</a:t>
            </a:r>
          </a:p>
          <a:p>
            <a:pPr>
              <a:lnSpc>
                <a:spcPct val="150000"/>
              </a:lnSpc>
              <a:spcBef>
                <a:spcPct val="0"/>
              </a:spcBef>
              <a:buClrTx/>
              <a:buFontTx/>
              <a:buNone/>
              <a:defRPr/>
            </a:pPr>
            <a:endParaRPr lang="en-GB" altLang="en-US" dirty="0">
              <a:solidFill>
                <a:srgbClr val="FFFFFF"/>
              </a:solidFill>
              <a:latin typeface="Tahoma" panose="020B0604030504040204" pitchFamily="34" charset="0"/>
            </a:endParaRPr>
          </a:p>
          <a:p>
            <a:pPr marL="285750" indent="-285750">
              <a:lnSpc>
                <a:spcPct val="150000"/>
              </a:lnSpc>
              <a:spcBef>
                <a:spcPct val="0"/>
              </a:spcBef>
              <a:spcAft>
                <a:spcPts val="1200"/>
              </a:spcAft>
              <a:buClrTx/>
              <a:buFont typeface="Arial" panose="020B0604020202020204" pitchFamily="34" charset="0"/>
              <a:buChar char="•"/>
              <a:defRPr/>
            </a:pPr>
            <a:r>
              <a:rPr lang="en-GB" altLang="en-US" sz="2000" u="sng" dirty="0">
                <a:solidFill>
                  <a:srgbClr val="FFFFFF"/>
                </a:solidFill>
                <a:latin typeface="Lucida Bright" panose="02040602050505020304" pitchFamily="18" charset="0"/>
              </a:rPr>
              <a:t>Slow onset</a:t>
            </a:r>
            <a:r>
              <a:rPr lang="en-GB" altLang="en-US" sz="2000" dirty="0">
                <a:solidFill>
                  <a:srgbClr val="FFFFFF"/>
                </a:solidFill>
                <a:latin typeface="Lucida Bright" panose="02040602050505020304" pitchFamily="18" charset="0"/>
              </a:rPr>
              <a:t> (months, years)</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Many do not have significant inattention</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Mostly irreversible</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Drowsiness uncommon (late stages only)</a:t>
            </a:r>
          </a:p>
        </p:txBody>
      </p:sp>
      <p:cxnSp>
        <p:nvCxnSpPr>
          <p:cNvPr id="10" name="Straight Connector 9"/>
          <p:cNvCxnSpPr/>
          <p:nvPr/>
        </p:nvCxnSpPr>
        <p:spPr>
          <a:xfrm>
            <a:off x="-22120" y="1318680"/>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700252" y="1318680"/>
            <a:ext cx="7374" cy="5841662"/>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206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AD718-4FAD-EC19-0E2C-4369E750CDA7}"/>
            </a:ext>
          </a:extLst>
        </p:cNvPr>
        <p:cNvGrpSpPr/>
        <p:nvPr/>
      </p:nvGrpSpPr>
      <p:grpSpPr>
        <a:xfrm>
          <a:off x="0" y="0"/>
          <a:ext cx="0" cy="0"/>
          <a:chOff x="0" y="0"/>
          <a:chExt cx="0" cy="0"/>
        </a:xfrm>
      </p:grpSpPr>
      <p:sp>
        <p:nvSpPr>
          <p:cNvPr id="131074" name="Text Box 2">
            <a:extLst>
              <a:ext uri="{FF2B5EF4-FFF2-40B4-BE49-F238E27FC236}">
                <a16:creationId xmlns:a16="http://schemas.microsoft.com/office/drawing/2014/main" id="{607FD9C5-5BFE-983E-C957-72725C7585AD}"/>
              </a:ext>
            </a:extLst>
          </p:cNvPr>
          <p:cNvSpPr txBox="1">
            <a:spLocks noChangeArrowheads="1"/>
          </p:cNvSpPr>
          <p:nvPr/>
        </p:nvSpPr>
        <p:spPr bwMode="auto">
          <a:xfrm>
            <a:off x="2147024" y="2771887"/>
            <a:ext cx="7669162" cy="1314226"/>
          </a:xfrm>
          <a:prstGeom prst="rect">
            <a:avLst/>
          </a:prstGeom>
          <a:solidFill>
            <a:srgbClr val="00003A"/>
          </a:solidFill>
          <a:ln w="38100" cmpd="dbl">
            <a:solidFill>
              <a:srgbClr val="FFFF00"/>
            </a:solidFill>
            <a:miter lim="800000"/>
            <a:headEnd/>
            <a:tailEnd/>
          </a:ln>
        </p:spPr>
        <p:txBody>
          <a:bodyPr wrap="square" lIns="378000" tIns="144000" rIns="378000" bIns="226800" anchor="ctr">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20000"/>
              </a:spcBef>
              <a:spcAft>
                <a:spcPts val="0"/>
              </a:spcAft>
              <a:buClr>
                <a:srgbClr val="5B9BD5"/>
              </a:buClr>
              <a:buSzTx/>
              <a:buFont typeface="Monotype Sorts" panose="020B0604020202020204" charset="2"/>
              <a:buNone/>
              <a:tabLst/>
              <a:defRPr/>
            </a:pPr>
            <a:r>
              <a:rPr lang="en-GB" sz="4000" dirty="0">
                <a:solidFill>
                  <a:srgbClr val="FFFF00"/>
                </a:solidFill>
                <a:latin typeface="Lucida Bright" panose="02040602050505020304" pitchFamily="18" charset="0"/>
              </a:rPr>
              <a:t>Why detect delirium?</a:t>
            </a:r>
            <a:endParaRPr kumimoji="0" lang="en-GB" sz="4000" b="1"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endParaRPr>
          </a:p>
        </p:txBody>
      </p:sp>
    </p:spTree>
    <p:extLst>
      <p:ext uri="{BB962C8B-B14F-4D97-AF65-F5344CB8AC3E}">
        <p14:creationId xmlns:p14="http://schemas.microsoft.com/office/powerpoint/2010/main" val="1695020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9BEE2B-E700-468F-8CD8-23BEBB346EDD}"/>
              </a:ext>
            </a:extLst>
          </p:cNvPr>
          <p:cNvSpPr txBox="1">
            <a:spLocks noChangeArrowheads="1"/>
          </p:cNvSpPr>
          <p:nvPr/>
        </p:nvSpPr>
        <p:spPr>
          <a:xfrm>
            <a:off x="1981200" y="417513"/>
            <a:ext cx="8229600" cy="5289550"/>
          </a:xfrm>
          <a:prstGeom prst="rect">
            <a:avLst/>
          </a:prstGeom>
          <a:noFill/>
          <a:ln/>
        </p:spPr>
        <p:txBody>
          <a:bodyPr/>
          <a:lstStyle>
            <a:lvl1pPr marL="342900" indent="-342900" algn="l" rtl="0" eaLnBrk="0" fontAlgn="base" hangingPunct="0">
              <a:spcBef>
                <a:spcPct val="20000"/>
              </a:spcBef>
              <a:spcAft>
                <a:spcPct val="0"/>
              </a:spcAft>
              <a:buClr>
                <a:schemeClr val="accent1"/>
              </a:buClr>
              <a:buFont typeface="Monotype Sorts" pitchFamily="2" charset="2"/>
              <a:buChar char="è"/>
              <a:defRPr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defRPr/>
            </a:pPr>
            <a:r>
              <a:rPr lang="en-US" altLang="en-US" sz="2000" b="0" kern="0">
                <a:solidFill>
                  <a:srgbClr val="FFFFFF"/>
                </a:solidFill>
                <a:latin typeface="Cambria" panose="02040503050406030204" pitchFamily="18" charset="0"/>
                <a:cs typeface="Courier New" panose="02070309020205020404" pitchFamily="49" charset="0"/>
              </a:rPr>
              <a:t>Mrs PT, an 85 year old lady, is living at home independently. She has some concerns about her memory but generally manages with day to day activities. </a:t>
            </a:r>
          </a:p>
          <a:p>
            <a:pPr marL="0" indent="0">
              <a:buNone/>
              <a:defRPr/>
            </a:pPr>
            <a:endParaRPr lang="en-US" altLang="en-US" sz="2000" b="0" kern="0">
              <a:solidFill>
                <a:srgbClr val="FFFFFF"/>
              </a:solidFill>
              <a:latin typeface="Cambria" panose="02040503050406030204" pitchFamily="18" charset="0"/>
              <a:cs typeface="Courier New" panose="02070309020205020404" pitchFamily="49" charset="0"/>
            </a:endParaRPr>
          </a:p>
          <a:p>
            <a:pPr marL="0" indent="0">
              <a:buNone/>
              <a:defRPr/>
            </a:pPr>
            <a:r>
              <a:rPr lang="en-US" altLang="en-US" sz="2000" b="0" kern="0">
                <a:solidFill>
                  <a:srgbClr val="FFFFFF"/>
                </a:solidFill>
                <a:latin typeface="Cambria" panose="02040503050406030204" pitchFamily="18" charset="0"/>
                <a:cs typeface="Courier New" panose="02070309020205020404" pitchFamily="49" charset="0"/>
              </a:rPr>
              <a:t>Unfortunately Mrs PT has a fall at home and finds that she can’t get up. She calls an ambulance. In the hospital an X-ray shows a broken hip. </a:t>
            </a:r>
          </a:p>
          <a:p>
            <a:pPr marL="0" indent="0">
              <a:buNone/>
              <a:defRPr/>
            </a:pPr>
            <a:endParaRPr lang="en-US" altLang="en-US" sz="2000" b="0" kern="0">
              <a:solidFill>
                <a:srgbClr val="FFFFFF"/>
              </a:solidFill>
              <a:latin typeface="Cambria" panose="02040503050406030204" pitchFamily="18" charset="0"/>
              <a:cs typeface="Courier New" panose="02070309020205020404" pitchFamily="49" charset="0"/>
            </a:endParaRPr>
          </a:p>
          <a:p>
            <a:pPr marL="0" indent="0">
              <a:buNone/>
              <a:defRPr/>
            </a:pPr>
            <a:r>
              <a:rPr lang="en-US" altLang="en-US" sz="2000" b="0" kern="0">
                <a:solidFill>
                  <a:srgbClr val="FFFFFF"/>
                </a:solidFill>
                <a:latin typeface="Cambria" panose="02040503050406030204" pitchFamily="18" charset="0"/>
                <a:cs typeface="Courier New" panose="02070309020205020404" pitchFamily="49" charset="0"/>
              </a:rPr>
              <a:t>Her son comes to visit that evening and finds her to be very confused, which is different from her normal self. She is upset and agitated, and can’t concentrate on a normal conversation.</a:t>
            </a:r>
          </a:p>
          <a:p>
            <a:pPr marL="0" indent="0">
              <a:buNone/>
              <a:defRPr/>
            </a:pPr>
            <a:endParaRPr lang="en-US" altLang="en-US" sz="2000" b="0" kern="0">
              <a:solidFill>
                <a:srgbClr val="FFFFFF"/>
              </a:solidFill>
              <a:latin typeface="Cambria" panose="02040503050406030204" pitchFamily="18" charset="0"/>
              <a:cs typeface="Courier New" panose="02070309020205020404" pitchFamily="49" charset="0"/>
            </a:endParaRPr>
          </a:p>
          <a:p>
            <a:pPr marL="0" indent="0">
              <a:buNone/>
              <a:defRPr/>
            </a:pPr>
            <a:r>
              <a:rPr lang="en-US" altLang="en-US" sz="2000" b="0" kern="0">
                <a:solidFill>
                  <a:srgbClr val="FFFFFF"/>
                </a:solidFill>
                <a:latin typeface="Cambria" panose="02040503050406030204" pitchFamily="18" charset="0"/>
                <a:cs typeface="Courier New" panose="02070309020205020404" pitchFamily="49" charset="0"/>
              </a:rPr>
              <a:t>Mrs PT does not believe that she has a broken hip, and she keeps trying to get out of bed so that she can return home. She tells her son that she has been wrongfully arrested and has been locked up in a police station. Mrs PT asks her son to help her escape.</a:t>
            </a:r>
          </a:p>
          <a:p>
            <a:pPr marL="0" indent="0">
              <a:buNone/>
              <a:defRPr/>
            </a:pPr>
            <a:endParaRPr lang="en-US" altLang="en-US" sz="2000" b="0" kern="0">
              <a:solidFill>
                <a:srgbClr val="FFFFFF"/>
              </a:solidFill>
              <a:latin typeface="Cambria" panose="02040503050406030204" pitchFamily="18" charset="0"/>
              <a:cs typeface="Courier New" panose="02070309020205020404" pitchFamily="49" charset="0"/>
            </a:endParaRPr>
          </a:p>
          <a:p>
            <a:pPr marL="0" indent="0">
              <a:buNone/>
              <a:defRPr/>
            </a:pPr>
            <a:r>
              <a:rPr lang="en-US" altLang="en-US" sz="2000" b="0" kern="0">
                <a:solidFill>
                  <a:srgbClr val="FFFFFF"/>
                </a:solidFill>
                <a:latin typeface="Cambria" panose="02040503050406030204" pitchFamily="18" charset="0"/>
                <a:cs typeface="Courier New" panose="02070309020205020404" pitchFamily="49" charset="0"/>
              </a:rPr>
              <a:t>The son and the staff note that Mrs PT is frightened and distressed.</a:t>
            </a:r>
          </a:p>
          <a:p>
            <a:pPr marL="0" indent="0">
              <a:buNone/>
              <a:defRPr/>
            </a:pPr>
            <a:endParaRPr lang="en-US" altLang="en-US" sz="2000" kern="0">
              <a:solidFill>
                <a:srgbClr val="FFFFFF"/>
              </a:solidFill>
            </a:endParaRPr>
          </a:p>
          <a:p>
            <a:pPr marL="0" indent="0">
              <a:buNone/>
              <a:defRPr/>
            </a:pPr>
            <a:endParaRPr lang="en-US" altLang="en-US" sz="2000" b="0" kern="0">
              <a:solidFill>
                <a:srgbClr val="FFFFFF"/>
              </a:solidFill>
              <a:latin typeface="Cambria" panose="02040503050406030204" pitchFamily="18" charset="0"/>
              <a:cs typeface="Courier New" panose="02070309020205020404" pitchFamily="49" charset="0"/>
            </a:endParaRPr>
          </a:p>
        </p:txBody>
      </p:sp>
    </p:spTree>
    <p:extLst>
      <p:ext uri="{BB962C8B-B14F-4D97-AF65-F5344CB8AC3E}">
        <p14:creationId xmlns:p14="http://schemas.microsoft.com/office/powerpoint/2010/main" val="3174509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FF9AB-3DC0-39D6-BF37-1CAD8A676151}"/>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7BEF7E37-409F-CCBF-10AE-1D69DB7E98B1}"/>
              </a:ext>
            </a:extLst>
          </p:cNvPr>
          <p:cNvSpPr>
            <a:spLocks noGrp="1" noChangeArrowheads="1"/>
          </p:cNvSpPr>
          <p:nvPr>
            <p:ph type="title" idx="4294967295"/>
          </p:nvPr>
        </p:nvSpPr>
        <p:spPr>
          <a:xfrm>
            <a:off x="404446" y="725908"/>
            <a:ext cx="11210193" cy="417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GB" altLang="en-US" dirty="0">
                <a:effectLst/>
              </a:rPr>
              <a:t>Reflection</a:t>
            </a:r>
          </a:p>
        </p:txBody>
      </p:sp>
      <p:sp>
        <p:nvSpPr>
          <p:cNvPr id="19459" name="TextBox 1">
            <a:extLst>
              <a:ext uri="{FF2B5EF4-FFF2-40B4-BE49-F238E27FC236}">
                <a16:creationId xmlns:a16="http://schemas.microsoft.com/office/drawing/2014/main" id="{16EA22D6-A7E4-FED2-0819-B096939293E4}"/>
              </a:ext>
            </a:extLst>
          </p:cNvPr>
          <p:cNvSpPr txBox="1">
            <a:spLocks noChangeArrowheads="1"/>
          </p:cNvSpPr>
          <p:nvPr/>
        </p:nvSpPr>
        <p:spPr bwMode="auto">
          <a:xfrm>
            <a:off x="732106" y="1928928"/>
            <a:ext cx="1038507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FontTx/>
              <a:buNone/>
            </a:pPr>
            <a:r>
              <a:rPr lang="en-GB" altLang="en-US" sz="2000" dirty="0">
                <a:solidFill>
                  <a:srgbClr val="FFFFFF"/>
                </a:solidFill>
                <a:latin typeface="Lucida Bright" panose="02040602050505020304" pitchFamily="18" charset="0"/>
              </a:rPr>
              <a:t>Consider a patient with delirium. </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What differences in care would there be with and without detection?</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p:txBody>
      </p:sp>
    </p:spTree>
    <p:extLst>
      <p:ext uri="{BB962C8B-B14F-4D97-AF65-F5344CB8AC3E}">
        <p14:creationId xmlns:p14="http://schemas.microsoft.com/office/powerpoint/2010/main" val="729634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725" y="750555"/>
            <a:ext cx="11708524" cy="872283"/>
          </a:xfrm>
        </p:spPr>
        <p:txBody>
          <a:bodyPr>
            <a:noAutofit/>
          </a:bodyPr>
          <a:lstStyle/>
          <a:p>
            <a:pPr>
              <a:lnSpc>
                <a:spcPct val="150000"/>
              </a:lnSpc>
            </a:pPr>
            <a:r>
              <a:rPr lang="en-GB" sz="3600" dirty="0"/>
              <a:t>10 reasons to</a:t>
            </a:r>
            <a:r>
              <a:rPr lang="en-GB" sz="3600" b="1" dirty="0">
                <a:solidFill>
                  <a:srgbClr val="FFFF00"/>
                </a:solidFill>
              </a:rPr>
              <a:t> detect delirium </a:t>
            </a:r>
            <a:r>
              <a:rPr lang="en-GB" sz="3200" i="1" dirty="0">
                <a:solidFill>
                  <a:srgbClr val="00FFFF"/>
                </a:solidFill>
              </a:rPr>
              <a:t>www.deliriumwords.com</a:t>
            </a:r>
            <a:endParaRPr lang="en-GB" sz="3200" b="1" i="1" dirty="0">
              <a:solidFill>
                <a:srgbClr val="00FFFF"/>
              </a:solidFill>
            </a:endParaRPr>
          </a:p>
        </p:txBody>
      </p:sp>
      <p:sp>
        <p:nvSpPr>
          <p:cNvPr id="3" name="Subtitle 2"/>
          <p:cNvSpPr>
            <a:spLocks noGrp="1"/>
          </p:cNvSpPr>
          <p:nvPr>
            <p:ph type="subTitle" idx="1"/>
          </p:nvPr>
        </p:nvSpPr>
        <p:spPr>
          <a:xfrm>
            <a:off x="723187" y="2211308"/>
            <a:ext cx="4079412" cy="689899"/>
          </a:xfrm>
          <a:ln>
            <a:noFill/>
          </a:ln>
        </p:spPr>
        <p:txBody>
          <a:bodyPr>
            <a:normAutofit/>
          </a:bodyPr>
          <a:lstStyle/>
          <a:p>
            <a:pPr algn="l"/>
            <a:r>
              <a:rPr lang="en-GB" sz="1600" b="1" dirty="0">
                <a:solidFill>
                  <a:srgbClr val="00FF00"/>
                </a:solidFill>
              </a:rPr>
              <a:t>Can be presenting feature of life-threatening illness</a:t>
            </a:r>
          </a:p>
        </p:txBody>
      </p:sp>
      <p:cxnSp>
        <p:nvCxnSpPr>
          <p:cNvPr id="5" name="Straight Connector 4"/>
          <p:cNvCxnSpPr/>
          <p:nvPr/>
        </p:nvCxnSpPr>
        <p:spPr>
          <a:xfrm flipV="1">
            <a:off x="-89065" y="1748718"/>
            <a:ext cx="12410104" cy="2186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Subtitle 2"/>
          <p:cNvSpPr txBox="1">
            <a:spLocks/>
          </p:cNvSpPr>
          <p:nvPr/>
        </p:nvSpPr>
        <p:spPr>
          <a:xfrm>
            <a:off x="6254067" y="5941594"/>
            <a:ext cx="5099185" cy="349043"/>
          </a:xfrm>
          <a:prstGeom prst="rect">
            <a:avLst/>
          </a:prstGeom>
          <a:ln>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600" b="1" dirty="0">
                <a:solidFill>
                  <a:srgbClr val="00B0F0"/>
                </a:solidFill>
                <a:latin typeface="Lucida Bright" panose="02040602050505020304" pitchFamily="18" charset="0"/>
              </a:rPr>
              <a:t> </a:t>
            </a:r>
            <a:r>
              <a:rPr lang="en-GB" sz="1600" b="1" dirty="0">
                <a:solidFill>
                  <a:srgbClr val="66FF33"/>
                </a:solidFill>
                <a:latin typeface="Lucida Bright" panose="02040602050505020304" pitchFamily="18" charset="0"/>
              </a:rPr>
              <a:t>Accurate coding: important in future care</a:t>
            </a:r>
          </a:p>
        </p:txBody>
      </p:sp>
      <p:sp>
        <p:nvSpPr>
          <p:cNvPr id="8" name="TextBox 7"/>
          <p:cNvSpPr txBox="1"/>
          <p:nvPr/>
        </p:nvSpPr>
        <p:spPr>
          <a:xfrm>
            <a:off x="712638" y="3174488"/>
            <a:ext cx="4184785" cy="338554"/>
          </a:xfrm>
          <a:prstGeom prst="rect">
            <a:avLst/>
          </a:prstGeom>
          <a:noFill/>
          <a:ln>
            <a:noFill/>
          </a:ln>
        </p:spPr>
        <p:txBody>
          <a:bodyPr wrap="square" rtlCol="0">
            <a:spAutoFit/>
          </a:bodyPr>
          <a:lstStyle/>
          <a:p>
            <a:r>
              <a:rPr lang="en-GB" sz="1600" b="1" dirty="0">
                <a:latin typeface="Lucida Bright" panose="02040602050505020304" pitchFamily="18" charset="0"/>
              </a:rPr>
              <a:t>Prompts search for acute triggers</a:t>
            </a:r>
          </a:p>
        </p:txBody>
      </p:sp>
      <p:sp>
        <p:nvSpPr>
          <p:cNvPr id="9" name="TextBox 8"/>
          <p:cNvSpPr txBox="1"/>
          <p:nvPr/>
        </p:nvSpPr>
        <p:spPr>
          <a:xfrm>
            <a:off x="778351" y="3973437"/>
            <a:ext cx="3693870" cy="584775"/>
          </a:xfrm>
          <a:prstGeom prst="rect">
            <a:avLst/>
          </a:prstGeom>
          <a:noFill/>
          <a:ln>
            <a:noFill/>
          </a:ln>
        </p:spPr>
        <p:txBody>
          <a:bodyPr wrap="square" rtlCol="0">
            <a:spAutoFit/>
          </a:bodyPr>
          <a:lstStyle/>
          <a:p>
            <a:r>
              <a:rPr lang="en-GB" sz="1600" b="1" dirty="0">
                <a:solidFill>
                  <a:srgbClr val="00B0F0"/>
                </a:solidFill>
                <a:latin typeface="Lucida Bright" panose="02040602050505020304" pitchFamily="18" charset="0"/>
              </a:rPr>
              <a:t>Access to standard delirium treatment pathways</a:t>
            </a:r>
          </a:p>
        </p:txBody>
      </p:sp>
      <p:sp>
        <p:nvSpPr>
          <p:cNvPr id="10" name="TextBox 9"/>
          <p:cNvSpPr txBox="1"/>
          <p:nvPr/>
        </p:nvSpPr>
        <p:spPr>
          <a:xfrm>
            <a:off x="6254067" y="3880495"/>
            <a:ext cx="5507009" cy="338554"/>
          </a:xfrm>
          <a:prstGeom prst="rect">
            <a:avLst/>
          </a:prstGeom>
          <a:noFill/>
          <a:ln>
            <a:noFill/>
          </a:ln>
        </p:spPr>
        <p:txBody>
          <a:bodyPr wrap="square" rtlCol="0">
            <a:spAutoFit/>
          </a:bodyPr>
          <a:lstStyle/>
          <a:p>
            <a:r>
              <a:rPr lang="en-GB" sz="1600" b="1" dirty="0">
                <a:solidFill>
                  <a:srgbClr val="FF99FF"/>
                </a:solidFill>
                <a:latin typeface="Lucida Bright" panose="02040602050505020304" pitchFamily="18" charset="0"/>
              </a:rPr>
              <a:t>Communicate the diagnosis to patients and carers </a:t>
            </a:r>
          </a:p>
        </p:txBody>
      </p:sp>
      <p:sp>
        <p:nvSpPr>
          <p:cNvPr id="11" name="TextBox 10"/>
          <p:cNvSpPr txBox="1"/>
          <p:nvPr/>
        </p:nvSpPr>
        <p:spPr>
          <a:xfrm>
            <a:off x="723187" y="5964515"/>
            <a:ext cx="3606095" cy="338554"/>
          </a:xfrm>
          <a:prstGeom prst="rect">
            <a:avLst/>
          </a:prstGeom>
          <a:noFill/>
          <a:ln>
            <a:noFill/>
          </a:ln>
        </p:spPr>
        <p:txBody>
          <a:bodyPr wrap="square" rtlCol="0">
            <a:spAutoFit/>
          </a:bodyPr>
          <a:lstStyle/>
          <a:p>
            <a:r>
              <a:rPr lang="en-GB" sz="1600" b="1" dirty="0">
                <a:solidFill>
                  <a:srgbClr val="FBA3FD"/>
                </a:solidFill>
                <a:latin typeface="Lucida Bright" panose="02040602050505020304" pitchFamily="18" charset="0"/>
              </a:rPr>
              <a:t>To identify &amp; treat distress</a:t>
            </a:r>
          </a:p>
        </p:txBody>
      </p:sp>
      <p:sp>
        <p:nvSpPr>
          <p:cNvPr id="12" name="TextBox 11"/>
          <p:cNvSpPr txBox="1"/>
          <p:nvPr/>
        </p:nvSpPr>
        <p:spPr>
          <a:xfrm>
            <a:off x="6254067" y="2930310"/>
            <a:ext cx="5379512" cy="584775"/>
          </a:xfrm>
          <a:prstGeom prst="rect">
            <a:avLst/>
          </a:prstGeom>
          <a:noFill/>
          <a:ln>
            <a:noFill/>
          </a:ln>
        </p:spPr>
        <p:txBody>
          <a:bodyPr wrap="square" rtlCol="0">
            <a:spAutoFit/>
          </a:bodyPr>
          <a:lstStyle/>
          <a:p>
            <a:r>
              <a:rPr lang="en-GB" sz="1600" b="1" dirty="0">
                <a:solidFill>
                  <a:srgbClr val="FFFF00"/>
                </a:solidFill>
                <a:latin typeface="Lucida Bright" panose="02040602050505020304" pitchFamily="18" charset="0"/>
              </a:rPr>
              <a:t>Prompts assessment for delirium-associated risks such as falls, immobility, dehydration</a:t>
            </a:r>
          </a:p>
        </p:txBody>
      </p:sp>
      <p:sp>
        <p:nvSpPr>
          <p:cNvPr id="13" name="TextBox 12"/>
          <p:cNvSpPr txBox="1"/>
          <p:nvPr/>
        </p:nvSpPr>
        <p:spPr>
          <a:xfrm>
            <a:off x="712638" y="5146682"/>
            <a:ext cx="3120139" cy="338554"/>
          </a:xfrm>
          <a:prstGeom prst="rect">
            <a:avLst/>
          </a:prstGeom>
          <a:noFill/>
          <a:ln>
            <a:noFill/>
          </a:ln>
        </p:spPr>
        <p:txBody>
          <a:bodyPr wrap="square" rtlCol="0">
            <a:spAutoFit/>
          </a:bodyPr>
          <a:lstStyle/>
          <a:p>
            <a:r>
              <a:rPr lang="en-GB" sz="1600" b="1" dirty="0">
                <a:latin typeface="Lucida Bright" panose="02040602050505020304" pitchFamily="18" charset="0"/>
              </a:rPr>
              <a:t>Prognostic information</a:t>
            </a:r>
          </a:p>
        </p:txBody>
      </p:sp>
      <p:sp>
        <p:nvSpPr>
          <p:cNvPr id="14" name="TextBox 13"/>
          <p:cNvSpPr txBox="1"/>
          <p:nvPr/>
        </p:nvSpPr>
        <p:spPr>
          <a:xfrm>
            <a:off x="6254067" y="2155102"/>
            <a:ext cx="4705391" cy="338554"/>
          </a:xfrm>
          <a:prstGeom prst="rect">
            <a:avLst/>
          </a:prstGeom>
          <a:noFill/>
          <a:ln>
            <a:noFill/>
          </a:ln>
        </p:spPr>
        <p:txBody>
          <a:bodyPr wrap="square" rtlCol="0">
            <a:spAutoFit/>
          </a:bodyPr>
          <a:lstStyle/>
          <a:p>
            <a:r>
              <a:rPr lang="en-GB" sz="1600" b="1" dirty="0">
                <a:solidFill>
                  <a:srgbClr val="00FF00"/>
                </a:solidFill>
                <a:latin typeface="Lucida Bright" panose="02040602050505020304" pitchFamily="18" charset="0"/>
              </a:rPr>
              <a:t>Ongoing rehabilitation - modified</a:t>
            </a:r>
          </a:p>
        </p:txBody>
      </p:sp>
      <p:sp>
        <p:nvSpPr>
          <p:cNvPr id="15" name="TextBox 14"/>
          <p:cNvSpPr txBox="1"/>
          <p:nvPr/>
        </p:nvSpPr>
        <p:spPr>
          <a:xfrm>
            <a:off x="6254067" y="4830680"/>
            <a:ext cx="5379512" cy="338554"/>
          </a:xfrm>
          <a:prstGeom prst="rect">
            <a:avLst/>
          </a:prstGeom>
          <a:noFill/>
          <a:ln>
            <a:noFill/>
          </a:ln>
        </p:spPr>
        <p:txBody>
          <a:bodyPr wrap="square" rtlCol="0">
            <a:spAutoFit/>
          </a:bodyPr>
          <a:lstStyle/>
          <a:p>
            <a:r>
              <a:rPr lang="en-GB" sz="1600" b="1" dirty="0">
                <a:solidFill>
                  <a:schemeClr val="accent4"/>
                </a:solidFill>
                <a:latin typeface="Lucida Bright" panose="02040602050505020304" pitchFamily="18" charset="0"/>
              </a:rPr>
              <a:t>May be a sign of undiagnosed dementia</a:t>
            </a:r>
          </a:p>
        </p:txBody>
      </p:sp>
    </p:spTree>
    <p:extLst>
      <p:ext uri="{BB962C8B-B14F-4D97-AF65-F5344CB8AC3E}">
        <p14:creationId xmlns:p14="http://schemas.microsoft.com/office/powerpoint/2010/main" val="3146192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39E488-86FC-42B9-5922-A4CB9AFFCB7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E106E946-5AEA-B744-FE14-5DC31C4DB3AC}"/>
              </a:ext>
            </a:extLst>
          </p:cNvPr>
          <p:cNvSpPr>
            <a:spLocks noGrp="1" noChangeArrowheads="1"/>
          </p:cNvSpPr>
          <p:nvPr>
            <p:ph type="title" idx="4294967295"/>
          </p:nvPr>
        </p:nvSpPr>
        <p:spPr>
          <a:xfrm>
            <a:off x="356738" y="447613"/>
            <a:ext cx="11210193" cy="417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GB" altLang="en-US" dirty="0">
                <a:effectLst/>
              </a:rPr>
              <a:t>Consequences of missed delirium</a:t>
            </a:r>
          </a:p>
        </p:txBody>
      </p:sp>
      <p:sp>
        <p:nvSpPr>
          <p:cNvPr id="19459" name="TextBox 1">
            <a:extLst>
              <a:ext uri="{FF2B5EF4-FFF2-40B4-BE49-F238E27FC236}">
                <a16:creationId xmlns:a16="http://schemas.microsoft.com/office/drawing/2014/main" id="{10D414D6-71DF-EEA8-6B14-FFA3B878BF61}"/>
              </a:ext>
            </a:extLst>
          </p:cNvPr>
          <p:cNvSpPr txBox="1">
            <a:spLocks noChangeArrowheads="1"/>
          </p:cNvSpPr>
          <p:nvPr/>
        </p:nvSpPr>
        <p:spPr bwMode="auto">
          <a:xfrm>
            <a:off x="507812" y="1435946"/>
            <a:ext cx="10385073"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Tx/>
              <a:buFontTx/>
              <a:buNone/>
            </a:pPr>
            <a:r>
              <a:rPr lang="en-GB" altLang="en-US" sz="2000" dirty="0">
                <a:solidFill>
                  <a:srgbClr val="FFFFFF"/>
                </a:solidFill>
                <a:latin typeface="Lucida Bright" panose="02040602050505020304" pitchFamily="18" charset="0"/>
              </a:rPr>
              <a:t>More distress in patients &amp; carers</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More distress in staff</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Longer length of stay</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Higher risk of falls</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Longer duration &amp; severity of delirium (NB </a:t>
            </a:r>
            <a:r>
              <a:rPr lang="en-GB" altLang="en-US" sz="2000" dirty="0">
                <a:solidFill>
                  <a:srgbClr val="FFFFFF"/>
                </a:solidFill>
                <a:latin typeface="Lucida Bright" panose="02040602050505020304" pitchFamily="18" charset="0"/>
                <a:sym typeface="Wingdings 3" panose="05040102010807070707" pitchFamily="18" charset="2"/>
              </a:rPr>
              <a:t> workload)</a:t>
            </a:r>
          </a:p>
          <a:p>
            <a:pPr>
              <a:spcBef>
                <a:spcPct val="0"/>
              </a:spcBef>
              <a:buClrTx/>
              <a:buFontTx/>
              <a:buNone/>
            </a:pPr>
            <a:endParaRPr lang="en-GB" altLang="en-US" sz="2000" dirty="0">
              <a:solidFill>
                <a:srgbClr val="FFFFFF"/>
              </a:solidFill>
              <a:latin typeface="Lucida Bright" panose="02040602050505020304" pitchFamily="18" charset="0"/>
              <a:sym typeface="Wingdings 3" panose="05040102010807070707" pitchFamily="18" charset="2"/>
            </a:endParaRPr>
          </a:p>
          <a:p>
            <a:pPr>
              <a:spcBef>
                <a:spcPct val="0"/>
              </a:spcBef>
              <a:buClrTx/>
              <a:buFontTx/>
              <a:buNone/>
            </a:pPr>
            <a:r>
              <a:rPr lang="en-GB" altLang="en-US" sz="2000" dirty="0">
                <a:solidFill>
                  <a:srgbClr val="FFFFFF"/>
                </a:solidFill>
                <a:latin typeface="Lucida Bright" panose="02040602050505020304" pitchFamily="18" charset="0"/>
                <a:sym typeface="Wingdings 3" panose="05040102010807070707" pitchFamily="18" charset="2"/>
              </a:rPr>
              <a:t>Slower rehabilitation</a:t>
            </a:r>
          </a:p>
          <a:p>
            <a:pPr>
              <a:spcBef>
                <a:spcPct val="0"/>
              </a:spcBef>
              <a:buClrTx/>
              <a:buFontTx/>
              <a:buNone/>
            </a:pPr>
            <a:endParaRPr lang="en-GB" altLang="en-US" sz="2000" dirty="0">
              <a:solidFill>
                <a:srgbClr val="FFFFFF"/>
              </a:solidFill>
              <a:latin typeface="Lucida Bright" panose="02040602050505020304" pitchFamily="18" charset="0"/>
              <a:sym typeface="Wingdings 3" panose="05040102010807070707" pitchFamily="18" charset="2"/>
            </a:endParaRPr>
          </a:p>
          <a:p>
            <a:pPr>
              <a:spcBef>
                <a:spcPct val="0"/>
              </a:spcBef>
              <a:buClrTx/>
              <a:buFontTx/>
              <a:buNone/>
            </a:pPr>
            <a:r>
              <a:rPr lang="en-GB" altLang="en-US" sz="2000" dirty="0">
                <a:solidFill>
                  <a:srgbClr val="FFFFFF"/>
                </a:solidFill>
                <a:latin typeface="Lucida Bright" panose="02040602050505020304" pitchFamily="18" charset="0"/>
                <a:sym typeface="Wingdings 3" panose="05040102010807070707" pitchFamily="18" charset="2"/>
              </a:rPr>
              <a:t>Worse pain management</a:t>
            </a: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r>
              <a:rPr lang="en-GB" altLang="en-US" sz="2000" dirty="0">
                <a:solidFill>
                  <a:srgbClr val="FFFFFF"/>
                </a:solidFill>
                <a:latin typeface="Lucida Bright" panose="02040602050505020304" pitchFamily="18" charset="0"/>
              </a:rPr>
              <a:t>Medicolegal risk: </a:t>
            </a:r>
            <a:r>
              <a:rPr lang="en-GB" altLang="en-US" sz="2000" dirty="0">
                <a:solidFill>
                  <a:srgbClr val="FFFFFF"/>
                </a:solidFill>
                <a:latin typeface="Lucida Bright" panose="02040602050505020304" pitchFamily="18" charset="0"/>
                <a:sym typeface="Wingdings 3" panose="05040102010807070707" pitchFamily="18" charset="2"/>
              </a:rPr>
              <a:t> in cases involving missed delirium</a:t>
            </a: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a:p>
            <a:pPr>
              <a:spcBef>
                <a:spcPct val="0"/>
              </a:spcBef>
              <a:buClrTx/>
              <a:buFontTx/>
              <a:buNone/>
            </a:pPr>
            <a:endParaRPr lang="en-GB" altLang="en-US" sz="2000" dirty="0">
              <a:solidFill>
                <a:srgbClr val="FFFFFF"/>
              </a:solidFill>
              <a:latin typeface="Lucida Bright" panose="02040602050505020304" pitchFamily="18" charset="0"/>
            </a:endParaRPr>
          </a:p>
        </p:txBody>
      </p:sp>
    </p:spTree>
    <p:extLst>
      <p:ext uri="{BB962C8B-B14F-4D97-AF65-F5344CB8AC3E}">
        <p14:creationId xmlns:p14="http://schemas.microsoft.com/office/powerpoint/2010/main" val="909460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1497549" y="2771887"/>
            <a:ext cx="9196902" cy="1314226"/>
          </a:xfrm>
          <a:prstGeom prst="rect">
            <a:avLst/>
          </a:prstGeom>
          <a:solidFill>
            <a:srgbClr val="00003A"/>
          </a:solidFill>
          <a:ln w="38100" cmpd="dbl">
            <a:solidFill>
              <a:srgbClr val="FFFF00"/>
            </a:solidFill>
            <a:miter lim="800000"/>
            <a:headEnd/>
            <a:tailEnd/>
          </a:ln>
        </p:spPr>
        <p:txBody>
          <a:bodyPr wrap="square" lIns="378000" tIns="144000" rIns="378000" bIns="226800" anchor="ctr">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20000"/>
              </a:spcBef>
              <a:spcAft>
                <a:spcPts val="0"/>
              </a:spcAft>
              <a:buClr>
                <a:srgbClr val="5B9BD5"/>
              </a:buClr>
              <a:buSzTx/>
              <a:buFont typeface="Monotype Sorts" panose="020B0604020202020204" charset="2"/>
              <a:buNone/>
              <a:tabLst/>
              <a:defRPr/>
            </a:pPr>
            <a:r>
              <a:rPr kumimoji="0" lang="en-GB" sz="4000" b="1"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rPr>
              <a:t>How can we detect delirium?</a:t>
            </a:r>
          </a:p>
        </p:txBody>
      </p:sp>
    </p:spTree>
    <p:extLst>
      <p:ext uri="{BB962C8B-B14F-4D97-AF65-F5344CB8AC3E}">
        <p14:creationId xmlns:p14="http://schemas.microsoft.com/office/powerpoint/2010/main" val="3562162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355" y="313394"/>
            <a:ext cx="10515600" cy="1325563"/>
          </a:xfrm>
        </p:spPr>
        <p:txBody>
          <a:bodyPr/>
          <a:lstStyle/>
          <a:p>
            <a:r>
              <a:rPr lang="en-GB" dirty="0"/>
              <a:t>How can delirium present?</a:t>
            </a:r>
          </a:p>
        </p:txBody>
      </p:sp>
      <p:sp>
        <p:nvSpPr>
          <p:cNvPr id="4" name="Rounded Rectangle 3"/>
          <p:cNvSpPr/>
          <p:nvPr/>
        </p:nvSpPr>
        <p:spPr>
          <a:xfrm>
            <a:off x="555431" y="2213081"/>
            <a:ext cx="2042296"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ucida Bright" panose="02040602050505020304" pitchFamily="18" charset="0"/>
              </a:rPr>
              <a:t>Persistent sleepiness</a:t>
            </a:r>
          </a:p>
        </p:txBody>
      </p:sp>
      <p:sp>
        <p:nvSpPr>
          <p:cNvPr id="11" name="Rounded Rectangle 10"/>
          <p:cNvSpPr/>
          <p:nvPr/>
        </p:nvSpPr>
        <p:spPr>
          <a:xfrm>
            <a:off x="3482204" y="2213081"/>
            <a:ext cx="2042296"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ucida Bright" panose="02040602050505020304" pitchFamily="18" charset="0"/>
              </a:rPr>
              <a:t>Strange new ideas, e.g. being poisoned</a:t>
            </a:r>
          </a:p>
        </p:txBody>
      </p:sp>
      <p:sp>
        <p:nvSpPr>
          <p:cNvPr id="12" name="Rounded Rectangle 11"/>
          <p:cNvSpPr/>
          <p:nvPr/>
        </p:nvSpPr>
        <p:spPr>
          <a:xfrm>
            <a:off x="555431" y="3982343"/>
            <a:ext cx="2229332"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ucida Bright" panose="02040602050505020304" pitchFamily="18" charset="0"/>
              </a:rPr>
              <a:t>Hallucinations</a:t>
            </a:r>
          </a:p>
        </p:txBody>
      </p:sp>
      <p:sp>
        <p:nvSpPr>
          <p:cNvPr id="14" name="Rounded Rectangle 13"/>
          <p:cNvSpPr/>
          <p:nvPr/>
        </p:nvSpPr>
        <p:spPr>
          <a:xfrm>
            <a:off x="6450540" y="2213081"/>
            <a:ext cx="2229332"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ucida Bright" panose="02040602050505020304" pitchFamily="18" charset="0"/>
              </a:rPr>
              <a:t>Hyperactivity</a:t>
            </a:r>
          </a:p>
        </p:txBody>
      </p:sp>
      <p:sp>
        <p:nvSpPr>
          <p:cNvPr id="15" name="Rounded Rectangle 14"/>
          <p:cNvSpPr/>
          <p:nvPr/>
        </p:nvSpPr>
        <p:spPr>
          <a:xfrm>
            <a:off x="3424572" y="3982343"/>
            <a:ext cx="2386159"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ucida Bright" panose="02040602050505020304" pitchFamily="18" charset="0"/>
              </a:rPr>
              <a:t>Altered sleep-wake cycle</a:t>
            </a:r>
          </a:p>
        </p:txBody>
      </p:sp>
      <p:sp>
        <p:nvSpPr>
          <p:cNvPr id="16" name="Rounded Rectangle 15"/>
          <p:cNvSpPr/>
          <p:nvPr/>
        </p:nvSpPr>
        <p:spPr>
          <a:xfrm>
            <a:off x="6450540" y="3982343"/>
            <a:ext cx="2386159"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ucida Bright" panose="02040602050505020304" pitchFamily="18" charset="0"/>
              </a:rPr>
              <a:t>Irritability/marked change in mood</a:t>
            </a:r>
          </a:p>
        </p:txBody>
      </p:sp>
      <p:sp>
        <p:nvSpPr>
          <p:cNvPr id="17" name="Rounded Rectangle 16"/>
          <p:cNvSpPr/>
          <p:nvPr/>
        </p:nvSpPr>
        <p:spPr>
          <a:xfrm>
            <a:off x="9377313" y="2213081"/>
            <a:ext cx="2229332"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ucida Bright" panose="02040602050505020304" pitchFamily="18" charset="0"/>
              </a:rPr>
              <a:t>Mixed-up speech</a:t>
            </a:r>
          </a:p>
        </p:txBody>
      </p:sp>
      <p:sp>
        <p:nvSpPr>
          <p:cNvPr id="18" name="Rounded Rectangle 17"/>
          <p:cNvSpPr/>
          <p:nvPr/>
        </p:nvSpPr>
        <p:spPr>
          <a:xfrm>
            <a:off x="9418876" y="3982343"/>
            <a:ext cx="2229332"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ucida Bright" panose="02040602050505020304" pitchFamily="18" charset="0"/>
              </a:rPr>
              <a:t>Lethargic/quiet/saying little</a:t>
            </a:r>
          </a:p>
        </p:txBody>
      </p:sp>
    </p:spTree>
    <p:extLst>
      <p:ext uri="{BB962C8B-B14F-4D97-AF65-F5344CB8AC3E}">
        <p14:creationId xmlns:p14="http://schemas.microsoft.com/office/powerpoint/2010/main" val="2838670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Box 4099">
            <a:extLst>
              <a:ext uri="{FF2B5EF4-FFF2-40B4-BE49-F238E27FC236}">
                <a16:creationId xmlns:a16="http://schemas.microsoft.com/office/drawing/2014/main" id="{B0286150-B6C0-4868-A779-35D63403E314}"/>
              </a:ext>
            </a:extLst>
          </p:cNvPr>
          <p:cNvSpPr txBox="1">
            <a:spLocks noChangeArrowheads="1"/>
          </p:cNvSpPr>
          <p:nvPr/>
        </p:nvSpPr>
        <p:spPr bwMode="auto">
          <a:xfrm>
            <a:off x="15980" y="397974"/>
            <a:ext cx="121379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Monotype Sorts" charset="2"/>
              <a:buChar char="è"/>
              <a:defRPr b="1">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defRPr/>
            </a:pPr>
            <a:r>
              <a:rPr lang="en-GB" altLang="en-US" sz="3600" dirty="0">
                <a:solidFill>
                  <a:srgbClr val="FFFF00"/>
                </a:solidFill>
                <a:latin typeface="Lucida Bright" panose="02040602050505020304" pitchFamily="18" charset="0"/>
              </a:rPr>
              <a:t>2 main processes for delirium detection</a:t>
            </a:r>
          </a:p>
        </p:txBody>
      </p:sp>
      <p:sp>
        <p:nvSpPr>
          <p:cNvPr id="2" name="TextBox 1"/>
          <p:cNvSpPr txBox="1"/>
          <p:nvPr/>
        </p:nvSpPr>
        <p:spPr>
          <a:xfrm>
            <a:off x="290760" y="2000917"/>
            <a:ext cx="11685632" cy="1049583"/>
          </a:xfrm>
          <a:prstGeom prst="rect">
            <a:avLst/>
          </a:prstGeom>
          <a:noFill/>
        </p:spPr>
        <p:txBody>
          <a:bodyPr wrap="square" rtlCol="0">
            <a:spAutoFit/>
          </a:bodyPr>
          <a:lstStyle/>
          <a:p>
            <a:pPr>
              <a:lnSpc>
                <a:spcPct val="150000"/>
              </a:lnSpc>
              <a:spcBef>
                <a:spcPct val="0"/>
              </a:spcBef>
              <a:buClrTx/>
              <a:buFontTx/>
              <a:buNone/>
              <a:defRPr/>
            </a:pPr>
            <a:r>
              <a:rPr lang="en-GB" altLang="en-US" sz="2400" b="1" u="sng" dirty="0">
                <a:solidFill>
                  <a:srgbClr val="00FFFF"/>
                </a:solidFill>
                <a:latin typeface="Lucida Bright" panose="02040602050505020304" pitchFamily="18" charset="0"/>
              </a:rPr>
              <a:t>[A] Proactive assessment for delirium at points of high risk</a:t>
            </a:r>
            <a:endParaRPr lang="en-GB" altLang="en-US" sz="2400" dirty="0">
              <a:solidFill>
                <a:srgbClr val="66FF33"/>
              </a:solidFill>
              <a:latin typeface="Tahoma" panose="020B0604030504040204" pitchFamily="34" charset="0"/>
            </a:endParaRP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At presentation (ED), on admission to ward, post-op (at least once, preferably POD1)</a:t>
            </a:r>
          </a:p>
        </p:txBody>
      </p:sp>
      <p:sp>
        <p:nvSpPr>
          <p:cNvPr id="6" name="TextBox 5"/>
          <p:cNvSpPr txBox="1"/>
          <p:nvPr/>
        </p:nvSpPr>
        <p:spPr>
          <a:xfrm>
            <a:off x="290760" y="4188101"/>
            <a:ext cx="11729298" cy="2280689"/>
          </a:xfrm>
          <a:prstGeom prst="rect">
            <a:avLst/>
          </a:prstGeom>
          <a:noFill/>
        </p:spPr>
        <p:txBody>
          <a:bodyPr wrap="square" rtlCol="0">
            <a:spAutoFit/>
          </a:bodyPr>
          <a:lstStyle/>
          <a:p>
            <a:pPr>
              <a:lnSpc>
                <a:spcPct val="150000"/>
              </a:lnSpc>
              <a:spcBef>
                <a:spcPct val="0"/>
              </a:spcBef>
              <a:buClrTx/>
              <a:buFontTx/>
              <a:buNone/>
              <a:defRPr/>
            </a:pPr>
            <a:r>
              <a:rPr lang="en-GB" altLang="en-US" sz="2400" b="1" u="sng" dirty="0">
                <a:solidFill>
                  <a:srgbClr val="66FF33"/>
                </a:solidFill>
                <a:latin typeface="Lucida Bright" panose="02040602050505020304" pitchFamily="18" charset="0"/>
              </a:rPr>
              <a:t>[B] Regular monitoring for delirium in inpatients  </a:t>
            </a:r>
            <a:endParaRPr lang="en-GB" altLang="en-US" dirty="0">
              <a:solidFill>
                <a:srgbClr val="FFFFFF"/>
              </a:solidFill>
              <a:latin typeface="Tahoma" panose="020B0604030504040204" pitchFamily="34" charset="0"/>
            </a:endParaRP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‘Think Delirium’ – be vigilant for drowsiness, distress, or any signs of change in behaviour</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Some use tools like the Single Question in Delirium (SQiD)</a:t>
            </a:r>
          </a:p>
          <a:p>
            <a:pPr marL="285750" indent="-285750">
              <a:lnSpc>
                <a:spcPct val="150000"/>
              </a:lnSpc>
              <a:spcBef>
                <a:spcPct val="0"/>
              </a:spcBef>
              <a:spcAft>
                <a:spcPts val="1200"/>
              </a:spcAft>
              <a:buClrTx/>
              <a:buFont typeface="Arial" panose="020B0604020202020204" pitchFamily="34" charset="0"/>
              <a:buChar char="•"/>
              <a:defRPr/>
            </a:pPr>
            <a:r>
              <a:rPr lang="en-GB" altLang="en-US" sz="2000" dirty="0">
                <a:solidFill>
                  <a:srgbClr val="FFFFFF"/>
                </a:solidFill>
                <a:latin typeface="Lucida Bright" panose="02040602050505020304" pitchFamily="18" charset="0"/>
              </a:rPr>
              <a:t>If any suspicion, do a 4AT</a:t>
            </a:r>
          </a:p>
        </p:txBody>
      </p:sp>
      <p:cxnSp>
        <p:nvCxnSpPr>
          <p:cNvPr id="10" name="Straight Connector 9"/>
          <p:cNvCxnSpPr/>
          <p:nvPr/>
        </p:nvCxnSpPr>
        <p:spPr>
          <a:xfrm>
            <a:off x="-22120" y="1705541"/>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D702627E-B138-E555-EA26-0A4C7723764E}"/>
              </a:ext>
            </a:extLst>
          </p:cNvPr>
          <p:cNvCxnSpPr/>
          <p:nvPr/>
        </p:nvCxnSpPr>
        <p:spPr>
          <a:xfrm>
            <a:off x="-22120" y="3674346"/>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1863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2120" y="3408096"/>
            <a:ext cx="12214120"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46C83DA4-5B98-BFAD-49E3-C0C8E362533E}"/>
              </a:ext>
            </a:extLst>
          </p:cNvPr>
          <p:cNvSpPr/>
          <p:nvPr/>
        </p:nvSpPr>
        <p:spPr>
          <a:xfrm>
            <a:off x="302557" y="881794"/>
            <a:ext cx="3156439" cy="20572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b="1" dirty="0">
                <a:latin typeface="Lucida Bright" panose="02040602050505020304" pitchFamily="18" charset="0"/>
              </a:rPr>
              <a:t>Presentation</a:t>
            </a:r>
          </a:p>
          <a:p>
            <a:pPr algn="ctr">
              <a:lnSpc>
                <a:spcPct val="150000"/>
              </a:lnSpc>
            </a:pPr>
            <a:r>
              <a:rPr lang="en-GB" b="1" dirty="0">
                <a:latin typeface="Lucida Bright" panose="02040602050505020304" pitchFamily="18" charset="0"/>
              </a:rPr>
              <a:t>Ward admission</a:t>
            </a:r>
          </a:p>
          <a:p>
            <a:pPr algn="ctr">
              <a:lnSpc>
                <a:spcPct val="150000"/>
              </a:lnSpc>
            </a:pPr>
            <a:r>
              <a:rPr lang="en-GB" b="1" dirty="0">
                <a:latin typeface="Lucida Bright" panose="02040602050505020304" pitchFamily="18" charset="0"/>
              </a:rPr>
              <a:t>POD1 (+/- POD2,3)</a:t>
            </a:r>
          </a:p>
        </p:txBody>
      </p:sp>
      <p:cxnSp>
        <p:nvCxnSpPr>
          <p:cNvPr id="4" name="Straight Arrow Connector 3">
            <a:extLst>
              <a:ext uri="{FF2B5EF4-FFF2-40B4-BE49-F238E27FC236}">
                <a16:creationId xmlns:a16="http://schemas.microsoft.com/office/drawing/2014/main" id="{CC6E4E9C-6CBF-E088-0315-5B6FE213C808}"/>
              </a:ext>
            </a:extLst>
          </p:cNvPr>
          <p:cNvCxnSpPr>
            <a:cxnSpLocks/>
            <a:stCxn id="3" idx="3"/>
            <a:endCxn id="7" idx="1"/>
          </p:cNvCxnSpPr>
          <p:nvPr/>
        </p:nvCxnSpPr>
        <p:spPr>
          <a:xfrm flipV="1">
            <a:off x="3458996" y="1881701"/>
            <a:ext cx="6308894" cy="28710"/>
          </a:xfrm>
          <a:prstGeom prst="straightConnector1">
            <a:avLst/>
          </a:prstGeom>
          <a:ln w="53975">
            <a:solidFill>
              <a:srgbClr val="FFFFFF"/>
            </a:solidFill>
            <a:tailEnd type="triangle"/>
          </a:ln>
        </p:spPr>
        <p:style>
          <a:lnRef idx="2">
            <a:schemeClr val="accent4"/>
          </a:lnRef>
          <a:fillRef idx="0">
            <a:schemeClr val="accent4"/>
          </a:fillRef>
          <a:effectRef idx="1">
            <a:schemeClr val="accent4"/>
          </a:effectRef>
          <a:fontRef idx="minor">
            <a:schemeClr val="tx1"/>
          </a:fontRef>
        </p:style>
      </p:cxnSp>
      <p:sp>
        <p:nvSpPr>
          <p:cNvPr id="7" name="Rectangle: Rounded Corners 6">
            <a:extLst>
              <a:ext uri="{FF2B5EF4-FFF2-40B4-BE49-F238E27FC236}">
                <a16:creationId xmlns:a16="http://schemas.microsoft.com/office/drawing/2014/main" id="{645B5AB9-3F12-8E9A-2D85-AAC0A839FE3D}"/>
              </a:ext>
            </a:extLst>
          </p:cNvPr>
          <p:cNvSpPr/>
          <p:nvPr/>
        </p:nvSpPr>
        <p:spPr>
          <a:xfrm>
            <a:off x="9767890" y="853084"/>
            <a:ext cx="2078803" cy="2057233"/>
          </a:xfrm>
          <a:prstGeom prst="roundRect">
            <a:avLst/>
          </a:prstGeom>
          <a:solidFill>
            <a:srgbClr val="7030A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Lucida Bright" panose="02040602050505020304" pitchFamily="18" charset="0"/>
              </a:rPr>
              <a:t>4AT</a:t>
            </a:r>
          </a:p>
        </p:txBody>
      </p:sp>
      <p:sp>
        <p:nvSpPr>
          <p:cNvPr id="11" name="Rectangle: Rounded Corners 10">
            <a:extLst>
              <a:ext uri="{FF2B5EF4-FFF2-40B4-BE49-F238E27FC236}">
                <a16:creationId xmlns:a16="http://schemas.microsoft.com/office/drawing/2014/main" id="{A91E2C19-5DCA-79CF-A58A-1458B111CAD2}"/>
              </a:ext>
            </a:extLst>
          </p:cNvPr>
          <p:cNvSpPr/>
          <p:nvPr/>
        </p:nvSpPr>
        <p:spPr>
          <a:xfrm>
            <a:off x="335904" y="4570694"/>
            <a:ext cx="3013472" cy="20572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b="1" dirty="0">
                <a:latin typeface="Lucida Bright" panose="02040602050505020304" pitchFamily="18" charset="0"/>
              </a:rPr>
              <a:t>E.g. after POD3</a:t>
            </a:r>
          </a:p>
        </p:txBody>
      </p:sp>
      <p:sp>
        <p:nvSpPr>
          <p:cNvPr id="12" name="Rectangle: Rounded Corners 11">
            <a:extLst>
              <a:ext uri="{FF2B5EF4-FFF2-40B4-BE49-F238E27FC236}">
                <a16:creationId xmlns:a16="http://schemas.microsoft.com/office/drawing/2014/main" id="{5915011D-65C5-5E56-68F6-449447CBEA75}"/>
              </a:ext>
            </a:extLst>
          </p:cNvPr>
          <p:cNvSpPr/>
          <p:nvPr/>
        </p:nvSpPr>
        <p:spPr>
          <a:xfrm>
            <a:off x="9767890" y="4524912"/>
            <a:ext cx="2088207" cy="2057233"/>
          </a:xfrm>
          <a:prstGeom prst="round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Lucida Bright" panose="02040602050505020304" pitchFamily="18" charset="0"/>
              </a:rPr>
              <a:t>4AT</a:t>
            </a:r>
          </a:p>
        </p:txBody>
      </p:sp>
      <p:sp>
        <p:nvSpPr>
          <p:cNvPr id="13" name="Rectangle: Rounded Corners 12">
            <a:extLst>
              <a:ext uri="{FF2B5EF4-FFF2-40B4-BE49-F238E27FC236}">
                <a16:creationId xmlns:a16="http://schemas.microsoft.com/office/drawing/2014/main" id="{3A4A50B2-A5DA-0362-E7BC-BEA0D22FA191}"/>
              </a:ext>
            </a:extLst>
          </p:cNvPr>
          <p:cNvSpPr/>
          <p:nvPr/>
        </p:nvSpPr>
        <p:spPr>
          <a:xfrm>
            <a:off x="3760342" y="4519987"/>
            <a:ext cx="2167845" cy="20572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Lucida Bright" panose="02040602050505020304" pitchFamily="18" charset="0"/>
              </a:rPr>
              <a:t>MONITOR daily for signs of delirium</a:t>
            </a:r>
          </a:p>
        </p:txBody>
      </p:sp>
      <p:cxnSp>
        <p:nvCxnSpPr>
          <p:cNvPr id="20" name="Straight Arrow Connector 19">
            <a:extLst>
              <a:ext uri="{FF2B5EF4-FFF2-40B4-BE49-F238E27FC236}">
                <a16:creationId xmlns:a16="http://schemas.microsoft.com/office/drawing/2014/main" id="{BF6492B6-35F1-98E2-44A6-27219AE92115}"/>
              </a:ext>
            </a:extLst>
          </p:cNvPr>
          <p:cNvCxnSpPr>
            <a:cxnSpLocks/>
          </p:cNvCxnSpPr>
          <p:nvPr/>
        </p:nvCxnSpPr>
        <p:spPr>
          <a:xfrm>
            <a:off x="3349376" y="5567415"/>
            <a:ext cx="410966" cy="0"/>
          </a:xfrm>
          <a:prstGeom prst="straightConnector1">
            <a:avLst/>
          </a:prstGeom>
          <a:ln w="53975">
            <a:solidFill>
              <a:srgbClr val="FFFFFF"/>
            </a:solidFill>
            <a:tailEnd type="triangle"/>
          </a:ln>
        </p:spPr>
        <p:style>
          <a:lnRef idx="2">
            <a:schemeClr val="accent4"/>
          </a:lnRef>
          <a:fillRef idx="0">
            <a:schemeClr val="accent4"/>
          </a:fillRef>
          <a:effectRef idx="1">
            <a:schemeClr val="accent4"/>
          </a:effectRef>
          <a:fontRef idx="minor">
            <a:schemeClr val="tx1"/>
          </a:fontRef>
        </p:style>
      </p:cxnSp>
      <p:cxnSp>
        <p:nvCxnSpPr>
          <p:cNvPr id="22" name="Straight Arrow Connector 21">
            <a:extLst>
              <a:ext uri="{FF2B5EF4-FFF2-40B4-BE49-F238E27FC236}">
                <a16:creationId xmlns:a16="http://schemas.microsoft.com/office/drawing/2014/main" id="{554DEBA9-A550-25E9-A221-0345A155CAFB}"/>
              </a:ext>
            </a:extLst>
          </p:cNvPr>
          <p:cNvCxnSpPr>
            <a:cxnSpLocks/>
          </p:cNvCxnSpPr>
          <p:nvPr/>
        </p:nvCxnSpPr>
        <p:spPr>
          <a:xfrm>
            <a:off x="5928187" y="5564016"/>
            <a:ext cx="3839703" cy="23523"/>
          </a:xfrm>
          <a:prstGeom prst="straightConnector1">
            <a:avLst/>
          </a:prstGeom>
          <a:ln w="53975">
            <a:solidFill>
              <a:srgbClr val="FFFFFF"/>
            </a:solidFill>
            <a:tailEnd type="triangle"/>
          </a:ln>
        </p:spPr>
        <p:style>
          <a:lnRef idx="2">
            <a:schemeClr val="accent4"/>
          </a:lnRef>
          <a:fillRef idx="0">
            <a:schemeClr val="accent4"/>
          </a:fillRef>
          <a:effectRef idx="1">
            <a:schemeClr val="accent4"/>
          </a:effectRef>
          <a:fontRef idx="minor">
            <a:schemeClr val="tx1"/>
          </a:fontRef>
        </p:style>
      </p:cxnSp>
      <p:sp>
        <p:nvSpPr>
          <p:cNvPr id="89091" name="TextBox 89090">
            <a:extLst>
              <a:ext uri="{FF2B5EF4-FFF2-40B4-BE49-F238E27FC236}">
                <a16:creationId xmlns:a16="http://schemas.microsoft.com/office/drawing/2014/main" id="{626D7550-25D7-D2A0-67FC-E951124F8918}"/>
              </a:ext>
            </a:extLst>
          </p:cNvPr>
          <p:cNvSpPr txBox="1"/>
          <p:nvPr/>
        </p:nvSpPr>
        <p:spPr>
          <a:xfrm>
            <a:off x="9002488" y="5105750"/>
            <a:ext cx="638508" cy="461665"/>
          </a:xfrm>
          <a:prstGeom prst="rect">
            <a:avLst/>
          </a:prstGeom>
          <a:noFill/>
        </p:spPr>
        <p:txBody>
          <a:bodyPr wrap="none" rtlCol="0">
            <a:spAutoFit/>
          </a:bodyPr>
          <a:lstStyle/>
          <a:p>
            <a:r>
              <a:rPr lang="en-GB" sz="2400" b="1" dirty="0"/>
              <a:t>YES</a:t>
            </a:r>
          </a:p>
        </p:txBody>
      </p:sp>
      <p:cxnSp>
        <p:nvCxnSpPr>
          <p:cNvPr id="89094" name="Straight Arrow Connector 89093">
            <a:extLst>
              <a:ext uri="{FF2B5EF4-FFF2-40B4-BE49-F238E27FC236}">
                <a16:creationId xmlns:a16="http://schemas.microsoft.com/office/drawing/2014/main" id="{364722B0-01EA-368E-956B-B8D5BF72A276}"/>
              </a:ext>
            </a:extLst>
          </p:cNvPr>
          <p:cNvCxnSpPr>
            <a:cxnSpLocks/>
          </p:cNvCxnSpPr>
          <p:nvPr/>
        </p:nvCxnSpPr>
        <p:spPr>
          <a:xfrm>
            <a:off x="4853563" y="4141615"/>
            <a:ext cx="0" cy="358248"/>
          </a:xfrm>
          <a:prstGeom prst="straightConnector1">
            <a:avLst/>
          </a:prstGeom>
          <a:ln w="53975">
            <a:solidFill>
              <a:srgbClr val="FFFFFF"/>
            </a:solidFill>
            <a:tailEnd type="triangle"/>
          </a:ln>
        </p:spPr>
        <p:style>
          <a:lnRef idx="2">
            <a:schemeClr val="accent4"/>
          </a:lnRef>
          <a:fillRef idx="0">
            <a:schemeClr val="accent4"/>
          </a:fillRef>
          <a:effectRef idx="1">
            <a:schemeClr val="accent4"/>
          </a:effectRef>
          <a:fontRef idx="minor">
            <a:schemeClr val="tx1"/>
          </a:fontRef>
        </p:style>
      </p:cxnSp>
      <p:cxnSp>
        <p:nvCxnSpPr>
          <p:cNvPr id="89097" name="Straight Connector 89096">
            <a:extLst>
              <a:ext uri="{FF2B5EF4-FFF2-40B4-BE49-F238E27FC236}">
                <a16:creationId xmlns:a16="http://schemas.microsoft.com/office/drawing/2014/main" id="{73C0BC54-814D-9899-273E-3771809FE6B8}"/>
              </a:ext>
            </a:extLst>
          </p:cNvPr>
          <p:cNvCxnSpPr>
            <a:cxnSpLocks/>
          </p:cNvCxnSpPr>
          <p:nvPr/>
        </p:nvCxnSpPr>
        <p:spPr>
          <a:xfrm flipH="1">
            <a:off x="4844264" y="4167426"/>
            <a:ext cx="2783386"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102" name="Straight Connector 89101">
            <a:extLst>
              <a:ext uri="{FF2B5EF4-FFF2-40B4-BE49-F238E27FC236}">
                <a16:creationId xmlns:a16="http://schemas.microsoft.com/office/drawing/2014/main" id="{CD6E174E-7DAD-31C9-FFBF-4AA6CE17F31A}"/>
              </a:ext>
            </a:extLst>
          </p:cNvPr>
          <p:cNvCxnSpPr>
            <a:cxnSpLocks/>
          </p:cNvCxnSpPr>
          <p:nvPr/>
        </p:nvCxnSpPr>
        <p:spPr>
          <a:xfrm>
            <a:off x="7627650" y="4141615"/>
            <a:ext cx="0" cy="54685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9088" name="Flowchart: Decision 89087">
            <a:extLst>
              <a:ext uri="{FF2B5EF4-FFF2-40B4-BE49-F238E27FC236}">
                <a16:creationId xmlns:a16="http://schemas.microsoft.com/office/drawing/2014/main" id="{56BFF8B0-7B8E-7B8A-406E-BE7E69CE5AF5}"/>
              </a:ext>
            </a:extLst>
          </p:cNvPr>
          <p:cNvSpPr/>
          <p:nvPr/>
        </p:nvSpPr>
        <p:spPr>
          <a:xfrm>
            <a:off x="6339153" y="4499863"/>
            <a:ext cx="2576994" cy="217537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Lucida Bright" panose="02040602050505020304" pitchFamily="18" charset="0"/>
              </a:rPr>
              <a:t>Signs of delirium?</a:t>
            </a:r>
          </a:p>
        </p:txBody>
      </p:sp>
      <p:sp>
        <p:nvSpPr>
          <p:cNvPr id="89106" name="TextBox 89105">
            <a:extLst>
              <a:ext uri="{FF2B5EF4-FFF2-40B4-BE49-F238E27FC236}">
                <a16:creationId xmlns:a16="http://schemas.microsoft.com/office/drawing/2014/main" id="{D1DF41FB-D805-848F-0ED6-E38FC25CC81C}"/>
              </a:ext>
            </a:extLst>
          </p:cNvPr>
          <p:cNvSpPr txBox="1"/>
          <p:nvPr/>
        </p:nvSpPr>
        <p:spPr>
          <a:xfrm>
            <a:off x="6953109" y="4163277"/>
            <a:ext cx="595035" cy="461665"/>
          </a:xfrm>
          <a:prstGeom prst="rect">
            <a:avLst/>
          </a:prstGeom>
          <a:noFill/>
        </p:spPr>
        <p:txBody>
          <a:bodyPr wrap="none" rtlCol="0">
            <a:spAutoFit/>
          </a:bodyPr>
          <a:lstStyle/>
          <a:p>
            <a:r>
              <a:rPr lang="en-GB" sz="2400" b="1" dirty="0"/>
              <a:t>NO</a:t>
            </a:r>
          </a:p>
        </p:txBody>
      </p:sp>
      <p:sp>
        <p:nvSpPr>
          <p:cNvPr id="89107" name="TextBox 89106">
            <a:extLst>
              <a:ext uri="{FF2B5EF4-FFF2-40B4-BE49-F238E27FC236}">
                <a16:creationId xmlns:a16="http://schemas.microsoft.com/office/drawing/2014/main" id="{CAFDCA1A-333F-DC3E-5E1C-5D867657509A}"/>
              </a:ext>
            </a:extLst>
          </p:cNvPr>
          <p:cNvSpPr txBox="1"/>
          <p:nvPr/>
        </p:nvSpPr>
        <p:spPr>
          <a:xfrm>
            <a:off x="144379" y="3585411"/>
            <a:ext cx="3296653" cy="369332"/>
          </a:xfrm>
          <a:prstGeom prst="rect">
            <a:avLst/>
          </a:prstGeom>
          <a:noFill/>
        </p:spPr>
        <p:txBody>
          <a:bodyPr wrap="square" rtlCol="0">
            <a:spAutoFit/>
          </a:bodyPr>
          <a:lstStyle/>
          <a:p>
            <a:r>
              <a:rPr lang="en-GB" b="1" dirty="0">
                <a:solidFill>
                  <a:srgbClr val="FFFF00"/>
                </a:solidFill>
                <a:latin typeface="Lucida Bright" panose="02040602050505020304" pitchFamily="18" charset="0"/>
              </a:rPr>
              <a:t>Inpatient monitoring</a:t>
            </a:r>
          </a:p>
        </p:txBody>
      </p:sp>
      <p:sp>
        <p:nvSpPr>
          <p:cNvPr id="89108" name="TextBox 89107">
            <a:extLst>
              <a:ext uri="{FF2B5EF4-FFF2-40B4-BE49-F238E27FC236}">
                <a16:creationId xmlns:a16="http://schemas.microsoft.com/office/drawing/2014/main" id="{21C36DF3-4029-102C-BD02-94CEDF881708}"/>
              </a:ext>
            </a:extLst>
          </p:cNvPr>
          <p:cNvSpPr txBox="1"/>
          <p:nvPr/>
        </p:nvSpPr>
        <p:spPr>
          <a:xfrm>
            <a:off x="188495" y="164432"/>
            <a:ext cx="4648200" cy="369332"/>
          </a:xfrm>
          <a:prstGeom prst="rect">
            <a:avLst/>
          </a:prstGeom>
          <a:noFill/>
        </p:spPr>
        <p:txBody>
          <a:bodyPr wrap="square" rtlCol="0">
            <a:spAutoFit/>
          </a:bodyPr>
          <a:lstStyle/>
          <a:p>
            <a:r>
              <a:rPr lang="en-GB" b="1" dirty="0">
                <a:solidFill>
                  <a:srgbClr val="FFFF00"/>
                </a:solidFill>
                <a:latin typeface="Lucida Bright" panose="02040602050505020304" pitchFamily="18" charset="0"/>
              </a:rPr>
              <a:t>Assessment at points of high risk</a:t>
            </a:r>
          </a:p>
        </p:txBody>
      </p:sp>
    </p:spTree>
    <p:extLst>
      <p:ext uri="{BB962C8B-B14F-4D97-AF65-F5344CB8AC3E}">
        <p14:creationId xmlns:p14="http://schemas.microsoft.com/office/powerpoint/2010/main" val="1960703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Box 4098"/>
          <p:cNvSpPr txBox="1">
            <a:spLocks noChangeArrowheads="1"/>
          </p:cNvSpPr>
          <p:nvPr/>
        </p:nvSpPr>
        <p:spPr bwMode="auto">
          <a:xfrm>
            <a:off x="2614614" y="1455739"/>
            <a:ext cx="66690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
                <a:schemeClr val="tx1"/>
              </a:buClr>
              <a:buFontTx/>
              <a:buNone/>
            </a:pPr>
            <a:endParaRPr lang="en-GB" altLang="en-US" sz="2000" b="0">
              <a:solidFill>
                <a:srgbClr val="00FFFF"/>
              </a:solidFill>
              <a:latin typeface="Tahoma" panose="020B0604030504040204" pitchFamily="34" charset="0"/>
              <a:cs typeface="Times New Roman" panose="02020603050405020304" pitchFamily="18" charset="0"/>
            </a:endParaRPr>
          </a:p>
        </p:txBody>
      </p:sp>
      <p:sp>
        <p:nvSpPr>
          <p:cNvPr id="91140" name="TextBox 4099">
            <a:extLst>
              <a:ext uri="{FF2B5EF4-FFF2-40B4-BE49-F238E27FC236}">
                <a16:creationId xmlns:a16="http://schemas.microsoft.com/office/drawing/2014/main" id="{95001E12-DFD4-4DBC-9BCC-DF46333BD83F}"/>
              </a:ext>
            </a:extLst>
          </p:cNvPr>
          <p:cNvSpPr txBox="1">
            <a:spLocks noChangeArrowheads="1"/>
          </p:cNvSpPr>
          <p:nvPr/>
        </p:nvSpPr>
        <p:spPr bwMode="auto">
          <a:xfrm>
            <a:off x="256279" y="2833524"/>
            <a:ext cx="11385755" cy="81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Monotype Sorts" charset="2"/>
              <a:buChar char="è"/>
              <a:defRPr b="1">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50000"/>
              </a:lnSpc>
              <a:spcBef>
                <a:spcPct val="0"/>
              </a:spcBef>
              <a:spcAft>
                <a:spcPts val="2400"/>
              </a:spcAft>
              <a:buClrTx/>
              <a:buFontTx/>
              <a:buNone/>
              <a:defRPr/>
            </a:pPr>
            <a:r>
              <a:rPr lang="en-GB" altLang="en-US" sz="3600" dirty="0">
                <a:solidFill>
                  <a:srgbClr val="FFFF00"/>
                </a:solidFill>
                <a:latin typeface="Lucida Bright" panose="02040602050505020304" pitchFamily="18" charset="0"/>
              </a:rPr>
              <a:t>www.the4AT.com</a:t>
            </a:r>
          </a:p>
        </p:txBody>
      </p:sp>
    </p:spTree>
    <p:extLst>
      <p:ext uri="{BB962C8B-B14F-4D97-AF65-F5344CB8AC3E}">
        <p14:creationId xmlns:p14="http://schemas.microsoft.com/office/powerpoint/2010/main" val="3954357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358" y="380623"/>
            <a:ext cx="10353350" cy="7417415"/>
          </a:xfrm>
          <a:prstGeom prst="rect">
            <a:avLst/>
          </a:prstGeom>
          <a:noFill/>
        </p:spPr>
        <p:txBody>
          <a:bodyPr wrap="square" rtlCol="0">
            <a:spAutoFit/>
          </a:bodyPr>
          <a:lstStyle/>
          <a:p>
            <a:pPr algn="ctr"/>
            <a:r>
              <a:rPr lang="en-GB" sz="4000" b="1" dirty="0">
                <a:solidFill>
                  <a:srgbClr val="FFFF00"/>
                </a:solidFill>
                <a:latin typeface="Lucida Bright" panose="02040602050505020304" pitchFamily="18" charset="0"/>
              </a:rPr>
              <a:t>Score range 0-12</a:t>
            </a:r>
          </a:p>
          <a:p>
            <a:endParaRPr lang="en-GB" sz="2400" b="1" dirty="0">
              <a:latin typeface="Lucida Bright" panose="02040602050505020304" pitchFamily="18" charset="0"/>
            </a:endParaRPr>
          </a:p>
          <a:p>
            <a:endParaRPr lang="en-GB" sz="2400" b="1" dirty="0">
              <a:latin typeface="Lucida Bright" panose="02040602050505020304" pitchFamily="18" charset="0"/>
            </a:endParaRPr>
          </a:p>
          <a:p>
            <a:endParaRPr lang="en-GB" sz="2400" b="1" dirty="0">
              <a:latin typeface="Lucida Bright" panose="02040602050505020304" pitchFamily="18" charset="0"/>
            </a:endParaRPr>
          </a:p>
          <a:p>
            <a:r>
              <a:rPr lang="en-GB" sz="3200" b="1" dirty="0">
                <a:latin typeface="Lucida Bright" panose="02040602050505020304" pitchFamily="18" charset="0"/>
              </a:rPr>
              <a:t>0/12</a:t>
            </a:r>
            <a:r>
              <a:rPr lang="en-GB" sz="2800" b="1" dirty="0">
                <a:latin typeface="Lucida Bright" panose="02040602050505020304" pitchFamily="18" charset="0"/>
              </a:rPr>
              <a:t>   </a:t>
            </a:r>
            <a:r>
              <a:rPr lang="en-GB" sz="2800" b="1" dirty="0">
                <a:latin typeface="Lucida Bright" panose="02040602050505020304" pitchFamily="18" charset="0"/>
                <a:sym typeface="Wingdings 3" panose="05040102010807070707" pitchFamily="18" charset="2"/>
              </a:rPr>
              <a:t></a:t>
            </a:r>
            <a:r>
              <a:rPr lang="en-GB" sz="2800" b="1" dirty="0">
                <a:solidFill>
                  <a:srgbClr val="FFCCCC"/>
                </a:solidFill>
                <a:latin typeface="Lucida Bright" panose="02040602050505020304" pitchFamily="18" charset="0"/>
              </a:rPr>
              <a:t>   </a:t>
            </a:r>
            <a:r>
              <a:rPr lang="en-GB" sz="2800" b="1" dirty="0">
                <a:latin typeface="Lucida Bright" panose="02040602050505020304" pitchFamily="18" charset="0"/>
              </a:rPr>
              <a:t>no significant cognitive impairment</a:t>
            </a:r>
          </a:p>
          <a:p>
            <a:endParaRPr lang="en-GB" sz="2800" b="1" dirty="0">
              <a:latin typeface="Lucida Bright" panose="02040602050505020304" pitchFamily="18" charset="0"/>
            </a:endParaRPr>
          </a:p>
          <a:p>
            <a:endParaRPr lang="en-GB" sz="2800" b="1" dirty="0">
              <a:latin typeface="Lucida Bright" panose="02040602050505020304" pitchFamily="18" charset="0"/>
            </a:endParaRPr>
          </a:p>
          <a:p>
            <a:endParaRPr lang="en-GB" sz="2800" b="1" dirty="0">
              <a:latin typeface="Lucida Bright" panose="02040602050505020304" pitchFamily="18" charset="0"/>
            </a:endParaRPr>
          </a:p>
          <a:p>
            <a:r>
              <a:rPr lang="en-GB" sz="3200" b="1" dirty="0">
                <a:latin typeface="Lucida Bright" panose="02040602050505020304" pitchFamily="18" charset="0"/>
              </a:rPr>
              <a:t>1-3/12</a:t>
            </a:r>
            <a:r>
              <a:rPr lang="en-GB" sz="2800" b="1" dirty="0">
                <a:latin typeface="Lucida Bright" panose="02040602050505020304" pitchFamily="18" charset="0"/>
              </a:rPr>
              <a:t>   </a:t>
            </a:r>
            <a:r>
              <a:rPr lang="en-GB" sz="2800" b="1" dirty="0">
                <a:latin typeface="Lucida Bright" panose="02040602050505020304" pitchFamily="18" charset="0"/>
                <a:sym typeface="Wingdings 3" panose="05040102010807070707" pitchFamily="18" charset="2"/>
              </a:rPr>
              <a:t></a:t>
            </a:r>
            <a:r>
              <a:rPr lang="en-GB" sz="2800" b="1" dirty="0">
                <a:latin typeface="Lucida Bright" panose="02040602050505020304" pitchFamily="18" charset="0"/>
              </a:rPr>
              <a:t>   cognitive impairment</a:t>
            </a:r>
          </a:p>
          <a:p>
            <a:endParaRPr lang="en-GB" sz="2800" b="1" dirty="0">
              <a:solidFill>
                <a:srgbClr val="FFCCCC"/>
              </a:solidFill>
              <a:latin typeface="Lucida Bright" panose="02040602050505020304" pitchFamily="18" charset="0"/>
            </a:endParaRPr>
          </a:p>
          <a:p>
            <a:endParaRPr lang="en-GB" sz="2800" b="1" dirty="0">
              <a:solidFill>
                <a:srgbClr val="FFCCCC"/>
              </a:solidFill>
              <a:latin typeface="Lucida Bright" panose="02040602050505020304" pitchFamily="18" charset="0"/>
            </a:endParaRPr>
          </a:p>
          <a:p>
            <a:endParaRPr lang="en-GB" sz="2800" b="1" dirty="0">
              <a:solidFill>
                <a:srgbClr val="FFCCCC"/>
              </a:solidFill>
              <a:latin typeface="Lucida Bright" panose="02040602050505020304" pitchFamily="18" charset="0"/>
            </a:endParaRPr>
          </a:p>
          <a:p>
            <a:r>
              <a:rPr lang="en-GB" sz="3600" b="1" dirty="0">
                <a:solidFill>
                  <a:srgbClr val="FFFF00"/>
                </a:solidFill>
                <a:latin typeface="Lucida Bright" panose="02040602050505020304" pitchFamily="18" charset="0"/>
              </a:rPr>
              <a:t>4/12 or more   </a:t>
            </a:r>
            <a:r>
              <a:rPr lang="en-GB" sz="3600" b="1" dirty="0">
                <a:solidFill>
                  <a:srgbClr val="FFFF00"/>
                </a:solidFill>
                <a:latin typeface="Lucida Bright" panose="02040602050505020304" pitchFamily="18" charset="0"/>
                <a:sym typeface="Wingdings 3" panose="05040102010807070707" pitchFamily="18" charset="2"/>
              </a:rPr>
              <a:t></a:t>
            </a:r>
            <a:r>
              <a:rPr lang="en-GB" sz="3600" b="1" dirty="0">
                <a:solidFill>
                  <a:srgbClr val="FFFF00"/>
                </a:solidFill>
                <a:latin typeface="Lucida Bright" panose="02040602050505020304" pitchFamily="18" charset="0"/>
              </a:rPr>
              <a:t>   delirium</a:t>
            </a:r>
          </a:p>
          <a:p>
            <a:endParaRPr lang="en-GB" sz="2400" b="1" dirty="0">
              <a:latin typeface="Lucida Bright" panose="02040602050505020304" pitchFamily="18" charset="0"/>
            </a:endParaRPr>
          </a:p>
          <a:p>
            <a:endParaRPr lang="en-GB" sz="2400" b="1" dirty="0">
              <a:latin typeface="Lucida Bright" panose="02040602050505020304" pitchFamily="18" charset="0"/>
            </a:endParaRPr>
          </a:p>
          <a:p>
            <a:endParaRPr lang="en-GB" sz="2400" b="1" dirty="0">
              <a:latin typeface="Lucida Bright" panose="02040602050505020304" pitchFamily="18" charset="0"/>
            </a:endParaRPr>
          </a:p>
          <a:p>
            <a:endParaRPr lang="en-GB" sz="2400" b="1" dirty="0">
              <a:latin typeface="Lucida Bright" panose="02040602050505020304" pitchFamily="18" charset="0"/>
            </a:endParaRPr>
          </a:p>
        </p:txBody>
      </p:sp>
    </p:spTree>
    <p:extLst>
      <p:ext uri="{BB962C8B-B14F-4D97-AF65-F5344CB8AC3E}">
        <p14:creationId xmlns:p14="http://schemas.microsoft.com/office/powerpoint/2010/main" val="2144056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009383" y="3771758"/>
            <a:ext cx="3227004" cy="2093506"/>
            <a:chOff x="755323" y="2383538"/>
            <a:chExt cx="3227004" cy="2093506"/>
          </a:xfrm>
        </p:grpSpPr>
        <p:sp>
          <p:nvSpPr>
            <p:cNvPr id="9" name="Oval 2"/>
            <p:cNvSpPr>
              <a:spLocks noChangeArrowheads="1"/>
            </p:cNvSpPr>
            <p:nvPr/>
          </p:nvSpPr>
          <p:spPr bwMode="auto">
            <a:xfrm>
              <a:off x="755323" y="2383538"/>
              <a:ext cx="3227004" cy="2093506"/>
            </a:xfrm>
            <a:prstGeom prst="ellipse">
              <a:avLst/>
            </a:prstGeom>
            <a:noFill/>
            <a:ln w="1238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1185648" y="2707016"/>
              <a:ext cx="2366353" cy="1446550"/>
            </a:xfrm>
            <a:prstGeom prst="rect">
              <a:avLst/>
            </a:prstGeom>
            <a:noFill/>
          </p:spPr>
          <p:txBody>
            <a:bodyPr wrap="none" rtlCol="0">
              <a:spAutoFit/>
            </a:bodyPr>
            <a:lstStyle/>
            <a:p>
              <a:r>
                <a:rPr lang="en-GB" sz="8800" b="1" dirty="0">
                  <a:latin typeface="Tahoma" panose="020B0604030504040204" pitchFamily="34" charset="0"/>
                  <a:ea typeface="Tahoma" panose="020B0604030504040204" pitchFamily="34" charset="0"/>
                  <a:cs typeface="Tahoma" panose="020B0604030504040204" pitchFamily="34" charset="0"/>
                </a:rPr>
                <a:t>4AT</a:t>
              </a:r>
            </a:p>
          </p:txBody>
        </p:sp>
      </p:grpSp>
      <p:sp>
        <p:nvSpPr>
          <p:cNvPr id="15" name="Rounded Rectangle 14"/>
          <p:cNvSpPr/>
          <p:nvPr/>
        </p:nvSpPr>
        <p:spPr>
          <a:xfrm>
            <a:off x="2784913" y="408688"/>
            <a:ext cx="2042296"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Lucida Bright" panose="02040602050505020304" pitchFamily="18" charset="0"/>
              </a:rPr>
              <a:t>Alertness</a:t>
            </a:r>
          </a:p>
        </p:txBody>
      </p:sp>
      <p:sp>
        <p:nvSpPr>
          <p:cNvPr id="16" name="Rounded Rectangle 15"/>
          <p:cNvSpPr/>
          <p:nvPr/>
        </p:nvSpPr>
        <p:spPr>
          <a:xfrm>
            <a:off x="4975995" y="2009557"/>
            <a:ext cx="2042296"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Lucida Bright" panose="02040602050505020304" pitchFamily="18" charset="0"/>
              </a:rPr>
              <a:t>AMT4</a:t>
            </a:r>
          </a:p>
        </p:txBody>
      </p:sp>
      <p:sp>
        <p:nvSpPr>
          <p:cNvPr id="17" name="Rounded Rectangle 16"/>
          <p:cNvSpPr/>
          <p:nvPr/>
        </p:nvSpPr>
        <p:spPr>
          <a:xfrm>
            <a:off x="9055100" y="5237706"/>
            <a:ext cx="2527299"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FF00"/>
                </a:solidFill>
                <a:latin typeface="Lucida Bright" panose="02040602050505020304" pitchFamily="18" charset="0"/>
              </a:rPr>
              <a:t> </a:t>
            </a:r>
            <a:r>
              <a:rPr lang="en-GB" sz="2400" b="1" dirty="0">
                <a:latin typeface="Lucida Bright" panose="02040602050505020304" pitchFamily="18" charset="0"/>
              </a:rPr>
              <a:t>Acute change / fluctuation</a:t>
            </a:r>
          </a:p>
        </p:txBody>
      </p:sp>
      <p:sp>
        <p:nvSpPr>
          <p:cNvPr id="18" name="Rounded Rectangle 17"/>
          <p:cNvSpPr/>
          <p:nvPr/>
        </p:nvSpPr>
        <p:spPr>
          <a:xfrm>
            <a:off x="7154665" y="3623373"/>
            <a:ext cx="2155107" cy="11951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Lucida Bright" panose="02040602050505020304" pitchFamily="18" charset="0"/>
              </a:rPr>
              <a:t>Attention</a:t>
            </a:r>
          </a:p>
        </p:txBody>
      </p:sp>
    </p:spTree>
    <p:extLst>
      <p:ext uri="{BB962C8B-B14F-4D97-AF65-F5344CB8AC3E}">
        <p14:creationId xmlns:p14="http://schemas.microsoft.com/office/powerpoint/2010/main" val="397398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C432D3-ACD2-00EC-39F6-905037F44AEE}"/>
            </a:ext>
          </a:extLst>
        </p:cNvPr>
        <p:cNvGrpSpPr/>
        <p:nvPr/>
      </p:nvGrpSpPr>
      <p:grpSpPr>
        <a:xfrm>
          <a:off x="0" y="0"/>
          <a:ext cx="0" cy="0"/>
          <a:chOff x="0" y="0"/>
          <a:chExt cx="0" cy="0"/>
        </a:xfrm>
      </p:grpSpPr>
      <p:sp>
        <p:nvSpPr>
          <p:cNvPr id="131074" name="Text Box 2">
            <a:extLst>
              <a:ext uri="{FF2B5EF4-FFF2-40B4-BE49-F238E27FC236}">
                <a16:creationId xmlns:a16="http://schemas.microsoft.com/office/drawing/2014/main" id="{B0E2C4F8-A91B-77C2-A45F-48F8A2CE5C78}"/>
              </a:ext>
            </a:extLst>
          </p:cNvPr>
          <p:cNvSpPr txBox="1">
            <a:spLocks noChangeArrowheads="1"/>
          </p:cNvSpPr>
          <p:nvPr/>
        </p:nvSpPr>
        <p:spPr bwMode="auto">
          <a:xfrm>
            <a:off x="2147024" y="2771887"/>
            <a:ext cx="7669162" cy="1314226"/>
          </a:xfrm>
          <a:prstGeom prst="rect">
            <a:avLst/>
          </a:prstGeom>
          <a:solidFill>
            <a:srgbClr val="00003A"/>
          </a:solidFill>
          <a:ln w="38100" cmpd="dbl">
            <a:solidFill>
              <a:srgbClr val="FFFF00"/>
            </a:solidFill>
            <a:miter lim="800000"/>
            <a:headEnd/>
            <a:tailEnd/>
          </a:ln>
        </p:spPr>
        <p:txBody>
          <a:bodyPr wrap="square" lIns="378000" tIns="144000" rIns="378000" bIns="226800" anchor="ctr">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20000"/>
              </a:spcBef>
              <a:spcAft>
                <a:spcPts val="0"/>
              </a:spcAft>
              <a:buClr>
                <a:srgbClr val="5B9BD5"/>
              </a:buClr>
              <a:buSzTx/>
              <a:buFont typeface="Monotype Sorts" panose="020B0604020202020204" charset="2"/>
              <a:buNone/>
              <a:tabLst/>
              <a:defRPr/>
            </a:pPr>
            <a:r>
              <a:rPr lang="en-GB" sz="4000" dirty="0">
                <a:solidFill>
                  <a:srgbClr val="FFFF00"/>
                </a:solidFill>
                <a:latin typeface="Lucida Bright" panose="02040602050505020304" pitchFamily="18" charset="0"/>
              </a:rPr>
              <a:t>Background</a:t>
            </a:r>
            <a:endParaRPr kumimoji="0" lang="en-GB" sz="4000" b="1"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endParaRPr>
          </a:p>
        </p:txBody>
      </p:sp>
    </p:spTree>
    <p:extLst>
      <p:ext uri="{BB962C8B-B14F-4D97-AF65-F5344CB8AC3E}">
        <p14:creationId xmlns:p14="http://schemas.microsoft.com/office/powerpoint/2010/main" val="1896460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0224" y="447949"/>
            <a:ext cx="10353350" cy="2862322"/>
          </a:xfrm>
          <a:prstGeom prst="rect">
            <a:avLst/>
          </a:prstGeom>
          <a:noFill/>
        </p:spPr>
        <p:txBody>
          <a:bodyPr wrap="square" rtlCol="0">
            <a:spAutoFit/>
          </a:bodyPr>
          <a:lstStyle/>
          <a:p>
            <a:pPr algn="ctr"/>
            <a:r>
              <a:rPr lang="en-GB" sz="3600" b="1" dirty="0">
                <a:solidFill>
                  <a:srgbClr val="FFFF00"/>
                </a:solidFill>
                <a:latin typeface="Lucida Bright" panose="02040602050505020304" pitchFamily="18" charset="0"/>
              </a:rPr>
              <a:t>Item 1: Alertness</a:t>
            </a: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p:txBody>
      </p:sp>
      <p:pic>
        <p:nvPicPr>
          <p:cNvPr id="1026" name="Picture 2" descr="Item 1b.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18287" y="1879110"/>
            <a:ext cx="11297223" cy="236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529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0224" y="447949"/>
            <a:ext cx="10353350" cy="2862322"/>
          </a:xfrm>
          <a:prstGeom prst="rect">
            <a:avLst/>
          </a:prstGeom>
          <a:noFill/>
        </p:spPr>
        <p:txBody>
          <a:bodyPr wrap="square" rtlCol="0">
            <a:spAutoFit/>
          </a:bodyPr>
          <a:lstStyle/>
          <a:p>
            <a:pPr algn="ctr"/>
            <a:r>
              <a:rPr lang="en-GB" sz="3600" b="1" dirty="0">
                <a:solidFill>
                  <a:srgbClr val="FFFF00"/>
                </a:solidFill>
                <a:latin typeface="Lucida Bright" panose="02040602050505020304" pitchFamily="18" charset="0"/>
              </a:rPr>
              <a:t>Item 2: AMT4</a:t>
            </a: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p:txBody>
      </p:sp>
      <p:pic>
        <p:nvPicPr>
          <p:cNvPr id="2050" name="Picture 2" descr="Item 2b.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47168" y="1815436"/>
            <a:ext cx="11012486" cy="1791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513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0684" y="451281"/>
            <a:ext cx="10353350" cy="2862322"/>
          </a:xfrm>
          <a:prstGeom prst="rect">
            <a:avLst/>
          </a:prstGeom>
          <a:noFill/>
        </p:spPr>
        <p:txBody>
          <a:bodyPr wrap="square" rtlCol="0">
            <a:spAutoFit/>
          </a:bodyPr>
          <a:lstStyle/>
          <a:p>
            <a:pPr algn="ctr"/>
            <a:r>
              <a:rPr lang="en-GB" sz="3600" b="1" dirty="0">
                <a:solidFill>
                  <a:srgbClr val="FFFF00"/>
                </a:solidFill>
                <a:latin typeface="Lucida Bright" panose="02040602050505020304" pitchFamily="18" charset="0"/>
              </a:rPr>
              <a:t>Item 3: Months Backward</a:t>
            </a: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p:txBody>
      </p:sp>
      <p:pic>
        <p:nvPicPr>
          <p:cNvPr id="3074" name="Picture 2" descr="Item 3c.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43018" y="1939134"/>
            <a:ext cx="11341111" cy="2086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859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8453" y="1910455"/>
            <a:ext cx="10353350" cy="4093428"/>
          </a:xfrm>
          <a:prstGeom prst="rect">
            <a:avLst/>
          </a:prstGeom>
          <a:noFill/>
        </p:spPr>
        <p:txBody>
          <a:bodyPr wrap="square" rtlCol="0">
            <a:spAutoFit/>
          </a:bodyPr>
          <a:lstStyle/>
          <a:p>
            <a:pPr algn="ctr"/>
            <a:r>
              <a:rPr lang="en-GB" sz="2800" b="1" dirty="0">
                <a:solidFill>
                  <a:srgbClr val="FFFF00"/>
                </a:solidFill>
                <a:latin typeface="Lucida Bright" panose="02040602050505020304" pitchFamily="18" charset="0"/>
              </a:rPr>
              <a:t>All patients can be scored with the 4AT</a:t>
            </a:r>
          </a:p>
          <a:p>
            <a:pPr algn="ctr"/>
            <a:endParaRPr lang="en-GB" sz="2800" b="1" dirty="0">
              <a:solidFill>
                <a:srgbClr val="FFFF00"/>
              </a:solidFill>
              <a:latin typeface="Lucida Bright" panose="02040602050505020304" pitchFamily="18" charset="0"/>
            </a:endParaRPr>
          </a:p>
          <a:p>
            <a:pPr algn="ctr"/>
            <a:endParaRPr lang="en-GB" sz="2800" b="1" dirty="0">
              <a:solidFill>
                <a:srgbClr val="FFFF00"/>
              </a:solidFill>
              <a:latin typeface="Lucida Bright" panose="02040602050505020304" pitchFamily="18" charset="0"/>
            </a:endParaRPr>
          </a:p>
          <a:p>
            <a:pPr algn="ctr"/>
            <a:endParaRPr lang="en-GB" sz="2800" b="1" dirty="0">
              <a:solidFill>
                <a:srgbClr val="FFFF00"/>
              </a:solidFill>
              <a:latin typeface="Lucida Bright" panose="02040602050505020304" pitchFamily="18" charset="0"/>
            </a:endParaRPr>
          </a:p>
          <a:p>
            <a:pPr algn="ctr"/>
            <a:r>
              <a:rPr lang="en-GB" sz="2800" b="1" dirty="0">
                <a:solidFill>
                  <a:srgbClr val="FFFF00"/>
                </a:solidFill>
                <a:latin typeface="Lucida Bright" panose="02040602050505020304" pitchFamily="18" charset="0"/>
              </a:rPr>
              <a:t>No ‘unable to assess’ (UTA) results</a:t>
            </a:r>
          </a:p>
          <a:p>
            <a:endParaRPr lang="en-GB" sz="2400" b="1" dirty="0">
              <a:latin typeface="Lucida Bright" panose="02040602050505020304" pitchFamily="18" charset="0"/>
            </a:endParaRPr>
          </a:p>
          <a:p>
            <a:endParaRPr lang="en-GB" sz="2400" b="1" dirty="0">
              <a:latin typeface="Lucida Bright" panose="02040602050505020304" pitchFamily="18" charset="0"/>
            </a:endParaRPr>
          </a:p>
          <a:p>
            <a:endParaRPr lang="en-GB" sz="2400" b="1" dirty="0">
              <a:latin typeface="Lucida Bright" panose="02040602050505020304" pitchFamily="18" charset="0"/>
            </a:endParaRPr>
          </a:p>
          <a:p>
            <a:endParaRPr lang="en-GB" sz="2400" b="1" dirty="0">
              <a:solidFill>
                <a:srgbClr val="FFCCCC"/>
              </a:solidFill>
              <a:latin typeface="Lucida Bright" panose="02040602050505020304" pitchFamily="18" charset="0"/>
            </a:endParaRPr>
          </a:p>
          <a:p>
            <a:endParaRPr lang="en-GB" sz="2400" b="1" dirty="0">
              <a:solidFill>
                <a:srgbClr val="FFCCCC"/>
              </a:solidFill>
              <a:latin typeface="Lucida Bright" panose="02040602050505020304" pitchFamily="18" charset="0"/>
            </a:endParaRPr>
          </a:p>
        </p:txBody>
      </p:sp>
    </p:spTree>
    <p:extLst>
      <p:ext uri="{BB962C8B-B14F-4D97-AF65-F5344CB8AC3E}">
        <p14:creationId xmlns:p14="http://schemas.microsoft.com/office/powerpoint/2010/main" val="1525748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5588" y="287506"/>
            <a:ext cx="10353350" cy="2862322"/>
          </a:xfrm>
          <a:prstGeom prst="rect">
            <a:avLst/>
          </a:prstGeom>
          <a:noFill/>
        </p:spPr>
        <p:txBody>
          <a:bodyPr wrap="square" rtlCol="0">
            <a:spAutoFit/>
          </a:bodyPr>
          <a:lstStyle/>
          <a:p>
            <a:pPr algn="ctr"/>
            <a:r>
              <a:rPr lang="en-GB" sz="3600" b="1" dirty="0">
                <a:solidFill>
                  <a:srgbClr val="FFFF00"/>
                </a:solidFill>
                <a:latin typeface="Lucida Bright" panose="02040602050505020304" pitchFamily="18" charset="0"/>
              </a:rPr>
              <a:t>Item 4: Acute change or fluctuating course</a:t>
            </a: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a:p>
            <a:endParaRPr lang="en-GB" sz="3600" b="1" dirty="0">
              <a:solidFill>
                <a:srgbClr val="FFFF00"/>
              </a:solidFill>
              <a:latin typeface="Lucida Bright" panose="02040602050505020304" pitchFamily="18" charset="0"/>
            </a:endParaRPr>
          </a:p>
        </p:txBody>
      </p:sp>
      <p:pic>
        <p:nvPicPr>
          <p:cNvPr id="4098" name="Picture 2" descr="Item 4b.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76495" y="1338311"/>
            <a:ext cx="11256082" cy="177095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18185" y="3109268"/>
            <a:ext cx="5655319" cy="3539430"/>
          </a:xfrm>
          <a:prstGeom prst="rect">
            <a:avLst/>
          </a:prstGeom>
          <a:noFill/>
        </p:spPr>
        <p:txBody>
          <a:bodyPr wrap="square" rtlCol="0">
            <a:spAutoFit/>
          </a:bodyPr>
          <a:lstStyle/>
          <a:p>
            <a:endParaRPr lang="en-GB" sz="2400" b="1" dirty="0">
              <a:latin typeface="Lucida Bright" panose="02040602050505020304" pitchFamily="18" charset="0"/>
            </a:endParaRPr>
          </a:p>
          <a:p>
            <a:r>
              <a:rPr lang="en-GB" sz="3200" b="1" dirty="0">
                <a:solidFill>
                  <a:srgbClr val="00FFFF"/>
                </a:solidFill>
                <a:latin typeface="Lucida Bright" panose="02040602050505020304" pitchFamily="18" charset="0"/>
              </a:rPr>
              <a:t>Sources of info:</a:t>
            </a:r>
          </a:p>
          <a:p>
            <a:endParaRPr lang="en-GB" sz="2400" b="1" dirty="0">
              <a:latin typeface="Lucida Bright" panose="02040602050505020304" pitchFamily="18" charset="0"/>
            </a:endParaRPr>
          </a:p>
          <a:p>
            <a:pPr marL="342900" indent="-342900">
              <a:buFont typeface="Arial" panose="020B0604020202020204" pitchFamily="34" charset="0"/>
              <a:buChar char="•"/>
            </a:pPr>
            <a:r>
              <a:rPr lang="en-GB" sz="2400" b="1" dirty="0">
                <a:latin typeface="Lucida Bright" panose="02040602050505020304" pitchFamily="18" charset="0"/>
              </a:rPr>
              <a:t>You</a:t>
            </a:r>
          </a:p>
          <a:p>
            <a:pPr marL="342900" indent="-342900">
              <a:buFont typeface="Arial" panose="020B0604020202020204" pitchFamily="34" charset="0"/>
              <a:buChar char="•"/>
            </a:pPr>
            <a:r>
              <a:rPr lang="en-GB" sz="2400" b="1" dirty="0">
                <a:latin typeface="Lucida Bright" panose="02040602050505020304" pitchFamily="18" charset="0"/>
              </a:rPr>
              <a:t>Family</a:t>
            </a:r>
          </a:p>
          <a:p>
            <a:pPr marL="342900" indent="-342900">
              <a:buFont typeface="Arial" panose="020B0604020202020204" pitchFamily="34" charset="0"/>
              <a:buChar char="•"/>
            </a:pPr>
            <a:r>
              <a:rPr lang="en-GB" sz="2400" b="1" dirty="0">
                <a:latin typeface="Lucida Bright" panose="02040602050505020304" pitchFamily="18" charset="0"/>
              </a:rPr>
              <a:t>Casenotes</a:t>
            </a:r>
          </a:p>
          <a:p>
            <a:pPr marL="342900" indent="-342900">
              <a:buFont typeface="Arial" panose="020B0604020202020204" pitchFamily="34" charset="0"/>
              <a:buChar char="•"/>
            </a:pPr>
            <a:r>
              <a:rPr lang="en-GB" sz="2400" b="1" dirty="0">
                <a:latin typeface="Lucida Bright" panose="02040602050505020304" pitchFamily="18" charset="0"/>
              </a:rPr>
              <a:t>GP letter</a:t>
            </a:r>
          </a:p>
          <a:p>
            <a:pPr marL="342900" indent="-342900">
              <a:buFont typeface="Arial" panose="020B0604020202020204" pitchFamily="34" charset="0"/>
              <a:buChar char="•"/>
            </a:pPr>
            <a:r>
              <a:rPr lang="en-GB" sz="2400" b="1" dirty="0">
                <a:latin typeface="Lucida Bright" panose="02040602050505020304" pitchFamily="18" charset="0"/>
              </a:rPr>
              <a:t>The patient</a:t>
            </a:r>
          </a:p>
          <a:p>
            <a:endParaRPr lang="en-GB" sz="2400" b="1" dirty="0">
              <a:latin typeface="Lucida Bright" panose="02040602050505020304" pitchFamily="18" charset="0"/>
            </a:endParaRPr>
          </a:p>
        </p:txBody>
      </p:sp>
      <p:sp>
        <p:nvSpPr>
          <p:cNvPr id="3" name="TextBox 2"/>
          <p:cNvSpPr txBox="1"/>
          <p:nvPr/>
        </p:nvSpPr>
        <p:spPr>
          <a:xfrm>
            <a:off x="5547227" y="4200633"/>
            <a:ext cx="6185350" cy="2031325"/>
          </a:xfrm>
          <a:prstGeom prst="rect">
            <a:avLst/>
          </a:prstGeom>
          <a:noFill/>
        </p:spPr>
        <p:txBody>
          <a:bodyPr wrap="square" rtlCol="0">
            <a:spAutoFit/>
          </a:bodyPr>
          <a:lstStyle/>
          <a:p>
            <a:r>
              <a:rPr lang="en-GB" dirty="0">
                <a:latin typeface="Lucida Bright" panose="02040602050505020304" pitchFamily="18" charset="0"/>
              </a:rPr>
              <a:t>Example questions to patients: </a:t>
            </a:r>
          </a:p>
          <a:p>
            <a:endParaRPr lang="en-GB" dirty="0">
              <a:latin typeface="Lucida Bright" panose="02040602050505020304" pitchFamily="18" charset="0"/>
            </a:endParaRPr>
          </a:p>
          <a:p>
            <a:r>
              <a:rPr lang="en-GB" dirty="0">
                <a:latin typeface="Lucida Bright" panose="02040602050505020304" pitchFamily="18" charset="0"/>
              </a:rPr>
              <a:t>“Are you concerned about anything going on here?”</a:t>
            </a:r>
          </a:p>
          <a:p>
            <a:endParaRPr lang="en-GB" dirty="0">
              <a:latin typeface="Lucida Bright" panose="02040602050505020304" pitchFamily="18" charset="0"/>
            </a:endParaRPr>
          </a:p>
          <a:p>
            <a:r>
              <a:rPr lang="en-GB" dirty="0">
                <a:latin typeface="Lucida Bright" panose="02040602050505020304" pitchFamily="18" charset="0"/>
              </a:rPr>
              <a:t>“Do you feel frightened by anything or anyone?”</a:t>
            </a:r>
          </a:p>
          <a:p>
            <a:endParaRPr lang="en-GB" dirty="0">
              <a:latin typeface="Lucida Bright" panose="02040602050505020304" pitchFamily="18" charset="0"/>
            </a:endParaRPr>
          </a:p>
          <a:p>
            <a:r>
              <a:rPr lang="en-GB" dirty="0">
                <a:latin typeface="Lucida Bright" panose="02040602050505020304" pitchFamily="18" charset="0"/>
              </a:rPr>
              <a:t>“Have you been seeing or hearing anything unusual?”</a:t>
            </a:r>
          </a:p>
        </p:txBody>
      </p:sp>
    </p:spTree>
    <p:extLst>
      <p:ext uri="{BB962C8B-B14F-4D97-AF65-F5344CB8AC3E}">
        <p14:creationId xmlns:p14="http://schemas.microsoft.com/office/powerpoint/2010/main" val="735814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3CFBC608-66B8-4AE5-B704-390DA1C23573}"/>
              </a:ext>
            </a:extLst>
          </p:cNvPr>
          <p:cNvSpPr txBox="1">
            <a:spLocks noChangeArrowheads="1"/>
          </p:cNvSpPr>
          <p:nvPr/>
        </p:nvSpPr>
        <p:spPr bwMode="auto">
          <a:xfrm>
            <a:off x="868974" y="208203"/>
            <a:ext cx="10454052" cy="1093366"/>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600" b="1" dirty="0">
                <a:solidFill>
                  <a:srgbClr val="FFFF00"/>
                </a:solidFill>
                <a:latin typeface="Lucida Bright" panose="02040602050505020304" pitchFamily="18" charset="0"/>
              </a:rPr>
              <a:t>New 4AT app</a:t>
            </a:r>
          </a:p>
        </p:txBody>
      </p:sp>
      <p:sp>
        <p:nvSpPr>
          <p:cNvPr id="4" name="Rectangle 4">
            <a:extLst>
              <a:ext uri="{FF2B5EF4-FFF2-40B4-BE49-F238E27FC236}">
                <a16:creationId xmlns:a16="http://schemas.microsoft.com/office/drawing/2014/main" id="{8F7A69E8-A4BD-4611-8850-EBE58A38FCE7}"/>
              </a:ext>
            </a:extLst>
          </p:cNvPr>
          <p:cNvSpPr>
            <a:spLocks noChangeArrowheads="1"/>
          </p:cNvSpPr>
          <p:nvPr/>
        </p:nvSpPr>
        <p:spPr bwMode="auto">
          <a:xfrm rot="10800000">
            <a:off x="868974" y="1583283"/>
            <a:ext cx="11649409" cy="5756873"/>
          </a:xfrm>
          <a:prstGeom prst="rect">
            <a:avLst/>
          </a:prstGeom>
          <a:noFill/>
          <a:ln w="15875" cap="sq" algn="ctr">
            <a:noFill/>
            <a:round/>
            <a:headEnd/>
            <a:tailEnd/>
          </a:ln>
          <a:extLst>
            <a:ext uri="{909E8E84-426E-40DD-AFC4-6F175D3DCCD1}">
              <a14:hiddenFill xmlns:a14="http://schemas.microsoft.com/office/drawing/2010/main">
                <a:solidFill>
                  <a:srgbClr val="FFFFFF"/>
                </a:solidFill>
              </a14:hiddenFill>
            </a:ext>
          </a:extLst>
        </p:spPr>
        <p:txBody>
          <a:bodyPr rot="10800000" wrap="square" lIns="90000" tIns="46800" rIns="90000" bIns="46800">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250000"/>
              </a:lnSpc>
              <a:spcBef>
                <a:spcPct val="0"/>
              </a:spcBef>
              <a:buClrTx/>
              <a:buNone/>
            </a:pPr>
            <a:r>
              <a:rPr lang="en-GB" altLang="en-US" sz="2400" dirty="0">
                <a:latin typeface="Lucida Bright" panose="02040602050505020304" pitchFamily="18" charset="0"/>
              </a:rPr>
              <a:t>Standalone app (like CFS app)</a:t>
            </a:r>
          </a:p>
          <a:p>
            <a:pPr>
              <a:lnSpc>
                <a:spcPct val="250000"/>
              </a:lnSpc>
              <a:spcBef>
                <a:spcPct val="0"/>
              </a:spcBef>
              <a:buClrTx/>
              <a:buNone/>
            </a:pPr>
            <a:r>
              <a:rPr lang="en-GB" altLang="en-US" sz="2400" dirty="0">
                <a:latin typeface="Lucida Bright" panose="02040602050505020304" pitchFamily="18" charset="0"/>
              </a:rPr>
              <a:t>Free, no registration</a:t>
            </a:r>
          </a:p>
          <a:p>
            <a:pPr>
              <a:lnSpc>
                <a:spcPct val="250000"/>
              </a:lnSpc>
              <a:spcBef>
                <a:spcPct val="0"/>
              </a:spcBef>
              <a:buClrTx/>
              <a:buNone/>
            </a:pPr>
            <a:r>
              <a:rPr lang="en-GB" altLang="en-US" sz="2400" dirty="0">
                <a:latin typeface="Lucida Bright" panose="02040602050505020304" pitchFamily="18" charset="0"/>
              </a:rPr>
              <a:t>Android + iOS</a:t>
            </a:r>
          </a:p>
          <a:p>
            <a:pPr>
              <a:lnSpc>
                <a:spcPct val="250000"/>
              </a:lnSpc>
              <a:spcBef>
                <a:spcPct val="0"/>
              </a:spcBef>
              <a:buClrTx/>
              <a:buNone/>
            </a:pPr>
            <a:r>
              <a:rPr lang="en-GB" altLang="en-US" sz="2400" dirty="0">
                <a:latin typeface="Lucida Bright" panose="02040602050505020304" pitchFamily="18" charset="0"/>
              </a:rPr>
              <a:t>Search “4AT delirium”</a:t>
            </a:r>
          </a:p>
        </p:txBody>
      </p:sp>
      <p:pic>
        <p:nvPicPr>
          <p:cNvPr id="5" name="Picture 4" descr="A screenshot of a test&#10;&#10;Description automatically generated">
            <a:extLst>
              <a:ext uri="{FF2B5EF4-FFF2-40B4-BE49-F238E27FC236}">
                <a16:creationId xmlns:a16="http://schemas.microsoft.com/office/drawing/2014/main" id="{B453D294-1DE2-6503-62D8-8C2DC351B7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8553" y="1773142"/>
            <a:ext cx="2362738" cy="4409485"/>
          </a:xfrm>
          <a:prstGeom prst="rect">
            <a:avLst/>
          </a:prstGeom>
        </p:spPr>
      </p:pic>
    </p:spTree>
    <p:extLst>
      <p:ext uri="{BB962C8B-B14F-4D97-AF65-F5344CB8AC3E}">
        <p14:creationId xmlns:p14="http://schemas.microsoft.com/office/powerpoint/2010/main" val="4088367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7256" y="736369"/>
            <a:ext cx="10353350" cy="2677656"/>
          </a:xfrm>
          <a:prstGeom prst="rect">
            <a:avLst/>
          </a:prstGeom>
          <a:noFill/>
        </p:spPr>
        <p:txBody>
          <a:bodyPr wrap="square" rtlCol="0">
            <a:spAutoFit/>
          </a:bodyPr>
          <a:lstStyle/>
          <a:p>
            <a:pPr algn="ctr"/>
            <a:r>
              <a:rPr lang="en-GB" sz="3600" b="1" dirty="0">
                <a:solidFill>
                  <a:srgbClr val="FFFF00"/>
                </a:solidFill>
                <a:latin typeface="Lucida Bright" panose="02040602050505020304" pitchFamily="18" charset="0"/>
              </a:rPr>
              <a:t>Single Question in Delirium (SQiD)</a:t>
            </a:r>
          </a:p>
          <a:p>
            <a:pPr algn="ctr"/>
            <a:endParaRPr lang="en-GB" sz="3600" b="1" dirty="0">
              <a:solidFill>
                <a:srgbClr val="FFFF00"/>
              </a:solidFill>
              <a:latin typeface="Lucida Bright" panose="02040602050505020304" pitchFamily="18" charset="0"/>
            </a:endParaRPr>
          </a:p>
          <a:p>
            <a:endParaRPr lang="en-GB" sz="2400" b="1" dirty="0">
              <a:latin typeface="Lucida Bright" panose="02040602050505020304" pitchFamily="18" charset="0"/>
            </a:endParaRPr>
          </a:p>
          <a:p>
            <a:pPr algn="ctr"/>
            <a:r>
              <a:rPr lang="en-GB" sz="2400" b="1" dirty="0">
                <a:latin typeface="Lucida Bright" panose="02040602050505020304" pitchFamily="18" charset="0"/>
              </a:rPr>
              <a:t>“Is your patient more confused or drowsy than normal?”</a:t>
            </a:r>
          </a:p>
          <a:p>
            <a:endParaRPr lang="en-GB" sz="2400" b="1" dirty="0">
              <a:latin typeface="Lucida Bright" panose="02040602050505020304" pitchFamily="18" charset="0"/>
            </a:endParaRPr>
          </a:p>
          <a:p>
            <a:endParaRPr lang="en-GB" sz="2400" b="1" dirty="0">
              <a:latin typeface="Lucida Bright" panose="02040602050505020304" pitchFamily="18" charset="0"/>
            </a:endParaRPr>
          </a:p>
        </p:txBody>
      </p:sp>
      <p:cxnSp>
        <p:nvCxnSpPr>
          <p:cNvPr id="3" name="Straight Connector 2">
            <a:extLst>
              <a:ext uri="{FF2B5EF4-FFF2-40B4-BE49-F238E27FC236}">
                <a16:creationId xmlns:a16="http://schemas.microsoft.com/office/drawing/2014/main" id="{7530AD64-951A-D15A-9581-DD6DE629B2C8}"/>
              </a:ext>
            </a:extLst>
          </p:cNvPr>
          <p:cNvCxnSpPr/>
          <p:nvPr/>
        </p:nvCxnSpPr>
        <p:spPr>
          <a:xfrm>
            <a:off x="-22120" y="3414025"/>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xtBox 4099">
            <a:extLst>
              <a:ext uri="{FF2B5EF4-FFF2-40B4-BE49-F238E27FC236}">
                <a16:creationId xmlns:a16="http://schemas.microsoft.com/office/drawing/2014/main" id="{EB713211-BA14-653B-8F57-C6082806E4D6}"/>
              </a:ext>
            </a:extLst>
          </p:cNvPr>
          <p:cNvSpPr txBox="1">
            <a:spLocks noChangeArrowheads="1"/>
          </p:cNvSpPr>
          <p:nvPr/>
        </p:nvSpPr>
        <p:spPr bwMode="auto">
          <a:xfrm>
            <a:off x="348525" y="4000705"/>
            <a:ext cx="11590812" cy="2617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Monotype Sorts" charset="2"/>
              <a:buChar char="è"/>
              <a:defRPr b="1">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50000"/>
              </a:lnSpc>
              <a:spcBef>
                <a:spcPct val="0"/>
              </a:spcBef>
              <a:buClrTx/>
              <a:buFontTx/>
              <a:buNone/>
              <a:defRPr/>
            </a:pPr>
            <a:r>
              <a:rPr lang="en-GB" altLang="en-US" sz="2400" dirty="0">
                <a:solidFill>
                  <a:srgbClr val="00FFFF"/>
                </a:solidFill>
                <a:latin typeface="Lucida Bright" panose="02040602050505020304" pitchFamily="18" charset="0"/>
              </a:rPr>
              <a:t>SQiD e.g. daily is useful</a:t>
            </a:r>
          </a:p>
          <a:p>
            <a:pPr>
              <a:lnSpc>
                <a:spcPct val="150000"/>
              </a:lnSpc>
              <a:spcBef>
                <a:spcPct val="0"/>
              </a:spcBef>
              <a:buClrTx/>
              <a:buFontTx/>
              <a:buNone/>
              <a:defRPr/>
            </a:pPr>
            <a:endParaRPr lang="en-GB" altLang="en-US" sz="2400" dirty="0">
              <a:solidFill>
                <a:srgbClr val="00FFFF"/>
              </a:solidFill>
              <a:latin typeface="Lucida Bright" panose="02040602050505020304" pitchFamily="18" charset="0"/>
            </a:endParaRPr>
          </a:p>
          <a:p>
            <a:pPr>
              <a:lnSpc>
                <a:spcPct val="150000"/>
              </a:lnSpc>
              <a:spcBef>
                <a:spcPct val="0"/>
              </a:spcBef>
              <a:buClrTx/>
              <a:buFontTx/>
              <a:buNone/>
              <a:defRPr/>
            </a:pPr>
            <a:r>
              <a:rPr lang="en-GB" altLang="en-US" sz="2400" dirty="0">
                <a:solidFill>
                  <a:srgbClr val="00FFFF"/>
                </a:solidFill>
                <a:latin typeface="Lucida Bright" panose="02040602050505020304" pitchFamily="18" charset="0"/>
              </a:rPr>
              <a:t>But main point is that rapid CHANGE in mental function often = delirium </a:t>
            </a:r>
          </a:p>
          <a:p>
            <a:pPr>
              <a:lnSpc>
                <a:spcPct val="150000"/>
              </a:lnSpc>
              <a:spcBef>
                <a:spcPct val="0"/>
              </a:spcBef>
              <a:buClrTx/>
              <a:buFontTx/>
              <a:buNone/>
              <a:defRPr/>
            </a:pPr>
            <a:endParaRPr lang="en-GB" altLang="en-US" sz="2000" dirty="0">
              <a:solidFill>
                <a:srgbClr val="FFFFFF"/>
              </a:solidFill>
              <a:latin typeface="Lucida Bright" panose="02040602050505020304" pitchFamily="18" charset="0"/>
            </a:endParaRPr>
          </a:p>
          <a:p>
            <a:pPr>
              <a:lnSpc>
                <a:spcPct val="150000"/>
              </a:lnSpc>
              <a:spcBef>
                <a:spcPct val="0"/>
              </a:spcBef>
              <a:buClrTx/>
              <a:buFontTx/>
              <a:buNone/>
              <a:defRPr/>
            </a:pPr>
            <a:endParaRPr lang="en-GB" altLang="en-US" sz="2000" dirty="0">
              <a:solidFill>
                <a:srgbClr val="FFFFFF"/>
              </a:solidFill>
              <a:latin typeface="Lucida Bright" panose="02040602050505020304" pitchFamily="18" charset="0"/>
            </a:endParaRPr>
          </a:p>
        </p:txBody>
      </p:sp>
    </p:spTree>
    <p:extLst>
      <p:ext uri="{BB962C8B-B14F-4D97-AF65-F5344CB8AC3E}">
        <p14:creationId xmlns:p14="http://schemas.microsoft.com/office/powerpoint/2010/main" val="1590334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1411711" y="2547123"/>
            <a:ext cx="9534832" cy="1314226"/>
          </a:xfrm>
          <a:prstGeom prst="rect">
            <a:avLst/>
          </a:prstGeom>
          <a:solidFill>
            <a:srgbClr val="00003A"/>
          </a:solidFill>
          <a:ln w="38100" cmpd="dbl">
            <a:noFill/>
            <a:miter lim="800000"/>
            <a:headEnd/>
            <a:tailEnd/>
          </a:ln>
        </p:spPr>
        <p:txBody>
          <a:bodyPr wrap="square" lIns="378000" tIns="144000" rIns="378000" bIns="226800" anchor="ctr">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20000"/>
              </a:spcBef>
              <a:spcAft>
                <a:spcPts val="0"/>
              </a:spcAft>
              <a:buClr>
                <a:srgbClr val="5B9BD5"/>
              </a:buClr>
              <a:buSzTx/>
              <a:buFont typeface="Monotype Sorts" panose="020B0604020202020204" charset="2"/>
              <a:buNone/>
              <a:tabLst/>
              <a:defRPr/>
            </a:pPr>
            <a:r>
              <a:rPr lang="en-GB" sz="4000">
                <a:solidFill>
                  <a:srgbClr val="FFFF00"/>
                </a:solidFill>
                <a:latin typeface="Lucida Bright" panose="02040602050505020304" pitchFamily="18" charset="0"/>
              </a:rPr>
              <a:t>How can we assess for recovery?</a:t>
            </a:r>
            <a:endParaRPr kumimoji="0" lang="en-GB" sz="4000" b="1"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endParaRPr>
          </a:p>
        </p:txBody>
      </p:sp>
    </p:spTree>
    <p:extLst>
      <p:ext uri="{BB962C8B-B14F-4D97-AF65-F5344CB8AC3E}">
        <p14:creationId xmlns:p14="http://schemas.microsoft.com/office/powerpoint/2010/main" val="10379110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3CFBC608-66B8-4AE5-B704-390DA1C23573}"/>
              </a:ext>
            </a:extLst>
          </p:cNvPr>
          <p:cNvSpPr txBox="1">
            <a:spLocks noChangeArrowheads="1"/>
          </p:cNvSpPr>
          <p:nvPr/>
        </p:nvSpPr>
        <p:spPr bwMode="auto">
          <a:xfrm>
            <a:off x="1970618" y="193554"/>
            <a:ext cx="8250237" cy="961699"/>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200" b="1">
                <a:solidFill>
                  <a:srgbClr val="FFFF00"/>
                </a:solidFill>
                <a:latin typeface="Lucida Bright" panose="02040602050505020304" pitchFamily="18" charset="0"/>
              </a:rPr>
              <a:t>Delirium recovery: practice </a:t>
            </a:r>
            <a:r>
              <a:rPr lang="en-GB" sz="3200" b="1" dirty="0">
                <a:solidFill>
                  <a:srgbClr val="FFFF00"/>
                </a:solidFill>
                <a:latin typeface="Lucida Bright" panose="02040602050505020304" pitchFamily="18" charset="0"/>
              </a:rPr>
              <a:t>points</a:t>
            </a:r>
          </a:p>
        </p:txBody>
      </p:sp>
      <p:sp>
        <p:nvSpPr>
          <p:cNvPr id="2" name="Rectangle 4">
            <a:extLst>
              <a:ext uri="{FF2B5EF4-FFF2-40B4-BE49-F238E27FC236}">
                <a16:creationId xmlns:a16="http://schemas.microsoft.com/office/drawing/2014/main" id="{8ACA041D-A0A0-D351-4806-7758CD7038F2}"/>
              </a:ext>
            </a:extLst>
          </p:cNvPr>
          <p:cNvSpPr>
            <a:spLocks noChangeArrowheads="1"/>
          </p:cNvSpPr>
          <p:nvPr/>
        </p:nvSpPr>
        <p:spPr bwMode="auto">
          <a:xfrm rot="10800000">
            <a:off x="679542" y="1158362"/>
            <a:ext cx="11666609" cy="5498470"/>
          </a:xfrm>
          <a:prstGeom prst="rect">
            <a:avLst/>
          </a:prstGeom>
          <a:noFill/>
          <a:ln w="15875" cap="sq" algn="ctr">
            <a:noFill/>
            <a:round/>
            <a:headEnd/>
            <a:tailEnd/>
          </a:ln>
          <a:extLst>
            <a:ext uri="{909E8E84-426E-40DD-AFC4-6F175D3DCCD1}">
              <a14:hiddenFill xmlns:a14="http://schemas.microsoft.com/office/drawing/2010/main">
                <a:solidFill>
                  <a:srgbClr val="FFFFFF"/>
                </a:solidFill>
              </a14:hiddenFill>
            </a:ext>
          </a:extLst>
        </p:spPr>
        <p:txBody>
          <a:bodyPr rot="10800000" wrap="square" lIns="90000" tIns="46800" rIns="90000" bIns="46800">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250000"/>
              </a:lnSpc>
              <a:spcBef>
                <a:spcPct val="0"/>
              </a:spcBef>
              <a:buClrTx/>
              <a:buFontTx/>
              <a:buNone/>
            </a:pPr>
            <a:r>
              <a:rPr lang="en-GB" altLang="en-US" sz="2000" dirty="0">
                <a:latin typeface="Lucida Bright" panose="02040602050505020304" pitchFamily="18" charset="0"/>
              </a:rPr>
              <a:t>First step is detection, using the word ‘delirium’</a:t>
            </a:r>
          </a:p>
          <a:p>
            <a:pPr>
              <a:lnSpc>
                <a:spcPct val="250000"/>
              </a:lnSpc>
              <a:spcBef>
                <a:spcPct val="0"/>
              </a:spcBef>
              <a:buClrTx/>
              <a:buFontTx/>
              <a:buNone/>
            </a:pPr>
            <a:r>
              <a:rPr lang="en-GB" altLang="en-US" sz="2000">
                <a:latin typeface="Lucida Bright" panose="02040602050505020304" pitchFamily="18" charset="0"/>
              </a:rPr>
              <a:t>Then include </a:t>
            </a:r>
            <a:r>
              <a:rPr lang="en-GB" altLang="en-US" sz="2000" dirty="0">
                <a:latin typeface="Lucida Bright" panose="02040602050505020304" pitchFamily="18" charset="0"/>
              </a:rPr>
              <a:t>plan for reassessments</a:t>
            </a:r>
          </a:p>
          <a:p>
            <a:pPr>
              <a:lnSpc>
                <a:spcPct val="250000"/>
              </a:lnSpc>
              <a:spcBef>
                <a:spcPct val="0"/>
              </a:spcBef>
              <a:buClrTx/>
              <a:buFontTx/>
              <a:buNone/>
            </a:pPr>
            <a:r>
              <a:rPr lang="en-GB" altLang="en-US" sz="2000">
                <a:latin typeface="Lucida Bright" panose="02040602050505020304" pitchFamily="18" charset="0"/>
              </a:rPr>
              <a:t>Monitor specific features, e.g. </a:t>
            </a:r>
            <a:endParaRPr lang="en-GB" altLang="en-US" sz="2000" dirty="0">
              <a:latin typeface="Lucida Bright" panose="02040602050505020304" pitchFamily="18" charset="0"/>
            </a:endParaRPr>
          </a:p>
          <a:p>
            <a:pPr marL="1085850" lvl="1" indent="-342900">
              <a:lnSpc>
                <a:spcPct val="250000"/>
              </a:lnSpc>
              <a:spcBef>
                <a:spcPct val="0"/>
              </a:spcBef>
              <a:buFont typeface="Arial" panose="020B0604020202020204" pitchFamily="34" charset="0"/>
              <a:buChar char="•"/>
            </a:pPr>
            <a:r>
              <a:rPr lang="en-GB" altLang="en-US" sz="1600">
                <a:solidFill>
                  <a:srgbClr val="00FFFF"/>
                </a:solidFill>
                <a:latin typeface="Lucida Bright" panose="02040602050505020304" pitchFamily="18" charset="0"/>
              </a:rPr>
              <a:t>‘patient </a:t>
            </a:r>
            <a:r>
              <a:rPr lang="en-GB" altLang="en-US" sz="1600" dirty="0">
                <a:solidFill>
                  <a:srgbClr val="00FFFF"/>
                </a:solidFill>
                <a:latin typeface="Lucida Bright" panose="02040602050505020304" pitchFamily="18" charset="0"/>
              </a:rPr>
              <a:t>still drowsy’ / ‘patient now more awake’</a:t>
            </a:r>
          </a:p>
          <a:p>
            <a:pPr marL="1085850" lvl="1" indent="-342900">
              <a:lnSpc>
                <a:spcPct val="250000"/>
              </a:lnSpc>
              <a:spcBef>
                <a:spcPct val="0"/>
              </a:spcBef>
              <a:buFont typeface="Arial" panose="020B0604020202020204" pitchFamily="34" charset="0"/>
              <a:buChar char="•"/>
            </a:pPr>
            <a:r>
              <a:rPr lang="en-GB" altLang="en-US" sz="1800">
                <a:solidFill>
                  <a:srgbClr val="00FFFF"/>
                </a:solidFill>
                <a:latin typeface="Lucida Bright" panose="02040602050505020304" pitchFamily="18" charset="0"/>
              </a:rPr>
              <a:t>‘patient </a:t>
            </a:r>
            <a:r>
              <a:rPr lang="en-GB" altLang="en-US" sz="1800" dirty="0">
                <a:solidFill>
                  <a:srgbClr val="00FFFF"/>
                </a:solidFill>
                <a:latin typeface="Lucida Bright" panose="02040602050505020304" pitchFamily="18" charset="0"/>
              </a:rPr>
              <a:t>still distressed &amp; hallucinating’ / ‘less distressed. Denies hallucinations’</a:t>
            </a:r>
          </a:p>
          <a:p>
            <a:pPr>
              <a:lnSpc>
                <a:spcPct val="250000"/>
              </a:lnSpc>
              <a:spcBef>
                <a:spcPct val="0"/>
              </a:spcBef>
              <a:buClrTx/>
              <a:buFontTx/>
              <a:buNone/>
            </a:pPr>
            <a:r>
              <a:rPr lang="en-GB" altLang="en-US" sz="2000" dirty="0">
                <a:latin typeface="Lucida Bright" panose="02040602050505020304" pitchFamily="18" charset="0"/>
              </a:rPr>
              <a:t>Document resolution or persistence in transfers </a:t>
            </a:r>
            <a:r>
              <a:rPr lang="en-GB" altLang="en-US" sz="2000">
                <a:latin typeface="Lucida Bright" panose="02040602050505020304" pitchFamily="18" charset="0"/>
              </a:rPr>
              <a:t>of care</a:t>
            </a:r>
          </a:p>
          <a:p>
            <a:pPr>
              <a:lnSpc>
                <a:spcPct val="250000"/>
              </a:lnSpc>
              <a:spcBef>
                <a:spcPct val="0"/>
              </a:spcBef>
              <a:buClrTx/>
              <a:buFontTx/>
              <a:buNone/>
            </a:pPr>
            <a:r>
              <a:rPr lang="en-GB" altLang="en-US" sz="2000">
                <a:latin typeface="Lucida Bright" panose="02040602050505020304" pitchFamily="18" charset="0"/>
              </a:rPr>
              <a:t>4AT provides a useful tool to assist in tracking recovery</a:t>
            </a:r>
            <a:endParaRPr lang="en-GB" altLang="en-US" sz="2000" dirty="0">
              <a:latin typeface="Lucida Bright" panose="02040602050505020304" pitchFamily="18" charset="0"/>
            </a:endParaRPr>
          </a:p>
        </p:txBody>
      </p:sp>
    </p:spTree>
    <p:extLst>
      <p:ext uri="{BB962C8B-B14F-4D97-AF65-F5344CB8AC3E}">
        <p14:creationId xmlns:p14="http://schemas.microsoft.com/office/powerpoint/2010/main" val="4060454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2322870" y="2558846"/>
            <a:ext cx="7669162" cy="1314226"/>
          </a:xfrm>
          <a:prstGeom prst="rect">
            <a:avLst/>
          </a:prstGeom>
          <a:solidFill>
            <a:srgbClr val="00003A"/>
          </a:solidFill>
          <a:ln w="38100" cmpd="dbl">
            <a:solidFill>
              <a:srgbClr val="FFFF00"/>
            </a:solidFill>
            <a:miter lim="800000"/>
            <a:headEnd/>
            <a:tailEnd/>
          </a:ln>
        </p:spPr>
        <p:txBody>
          <a:bodyPr wrap="square" lIns="378000" tIns="144000" rIns="378000" bIns="226800" anchor="ctr">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20000"/>
              </a:spcBef>
              <a:spcAft>
                <a:spcPts val="0"/>
              </a:spcAft>
              <a:buClr>
                <a:srgbClr val="5B9BD5"/>
              </a:buClr>
              <a:buSzTx/>
              <a:buFont typeface="Monotype Sorts" panose="020B0604020202020204" charset="2"/>
              <a:buNone/>
              <a:tabLst/>
              <a:defRPr/>
            </a:pPr>
            <a:r>
              <a:rPr lang="en-GB" sz="4000" dirty="0">
                <a:solidFill>
                  <a:srgbClr val="FFFF00"/>
                </a:solidFill>
                <a:latin typeface="Lucida Bright" panose="02040602050505020304" pitchFamily="18" charset="0"/>
              </a:rPr>
              <a:t>Treatment</a:t>
            </a:r>
            <a:endParaRPr kumimoji="0" lang="en-GB" sz="4000" b="1"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endParaRPr>
          </a:p>
        </p:txBody>
      </p:sp>
    </p:spTree>
    <p:extLst>
      <p:ext uri="{BB962C8B-B14F-4D97-AF65-F5344CB8AC3E}">
        <p14:creationId xmlns:p14="http://schemas.microsoft.com/office/powerpoint/2010/main" val="15160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3CFBC608-66B8-4AE5-B704-390DA1C23573}"/>
              </a:ext>
            </a:extLst>
          </p:cNvPr>
          <p:cNvSpPr txBox="1">
            <a:spLocks noChangeArrowheads="1"/>
          </p:cNvSpPr>
          <p:nvPr/>
        </p:nvSpPr>
        <p:spPr bwMode="auto">
          <a:xfrm>
            <a:off x="1899115" y="224631"/>
            <a:ext cx="8250237" cy="6408737"/>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600" b="1" dirty="0">
                <a:solidFill>
                  <a:srgbClr val="FFFF00"/>
                </a:solidFill>
                <a:latin typeface="Lucida Bright" panose="02040602050505020304" pitchFamily="18" charset="0"/>
              </a:rPr>
              <a:t>A brief history of delirium 1</a:t>
            </a: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r>
              <a:rPr lang="en-GB" sz="2000" dirty="0">
                <a:solidFill>
                  <a:srgbClr val="FFFFFF"/>
                </a:solidFill>
                <a:latin typeface="Lucida Bright" panose="02040602050505020304" pitchFamily="18" charset="0"/>
              </a:rPr>
              <a:t>		</a:t>
            </a:r>
          </a:p>
          <a:p>
            <a:pPr>
              <a:lnSpc>
                <a:spcPct val="150000"/>
              </a:lnSpc>
              <a:buClr>
                <a:srgbClr val="FFFFFF"/>
              </a:buClr>
              <a:buFontTx/>
              <a:buNone/>
              <a:defRPr/>
            </a:pPr>
            <a:r>
              <a:rPr lang="en-GB" sz="2000" dirty="0">
                <a:solidFill>
                  <a:srgbClr val="FFFFFF"/>
                </a:solidFill>
                <a:latin typeface="Lucida Bright" panose="02040602050505020304" pitchFamily="18" charset="0"/>
              </a:rPr>
              <a:t>	</a:t>
            </a:r>
            <a:r>
              <a:rPr lang="en-GB" sz="2000" dirty="0">
                <a:latin typeface="Lucida Bright" panose="02040602050505020304" pitchFamily="18" charset="0"/>
              </a:rPr>
              <a:t>		</a:t>
            </a:r>
          </a:p>
          <a:p>
            <a:pPr>
              <a:lnSpc>
                <a:spcPct val="150000"/>
              </a:lnSpc>
              <a:buClr>
                <a:srgbClr val="FFFFFF"/>
              </a:buClr>
              <a:buFontTx/>
              <a:buNone/>
              <a:defRPr/>
            </a:pPr>
            <a:r>
              <a:rPr lang="en-GB" sz="2400" dirty="0">
                <a:latin typeface="Lucida Bright" panose="02040602050505020304" pitchFamily="18" charset="0"/>
                <a:sym typeface="Wingdings 3" pitchFamily="18" charset="2"/>
              </a:rPr>
              <a:t>	</a:t>
            </a:r>
          </a:p>
        </p:txBody>
      </p:sp>
      <p:sp>
        <p:nvSpPr>
          <p:cNvPr id="12291" name="Rectangle 4">
            <a:extLst>
              <a:ext uri="{FF2B5EF4-FFF2-40B4-BE49-F238E27FC236}">
                <a16:creationId xmlns:a16="http://schemas.microsoft.com/office/drawing/2014/main" id="{51BB749D-8B3A-4A38-A86E-981ACB998EC6}"/>
              </a:ext>
            </a:extLst>
          </p:cNvPr>
          <p:cNvSpPr>
            <a:spLocks noChangeArrowheads="1"/>
          </p:cNvSpPr>
          <p:nvPr/>
        </p:nvSpPr>
        <p:spPr bwMode="auto">
          <a:xfrm rot="10800000">
            <a:off x="566823" y="1468898"/>
            <a:ext cx="11296892" cy="4574523"/>
          </a:xfrm>
          <a:prstGeom prst="rect">
            <a:avLst/>
          </a:prstGeom>
          <a:noFill/>
          <a:ln w="15875" cap="sq" algn="ctr">
            <a:noFill/>
            <a:round/>
            <a:headEnd/>
            <a:tailEnd/>
          </a:ln>
          <a:extLst>
            <a:ext uri="{909E8E84-426E-40DD-AFC4-6F175D3DCCD1}">
              <a14:hiddenFill xmlns:a14="http://schemas.microsoft.com/office/drawing/2010/main">
                <a:solidFill>
                  <a:srgbClr val="FFFFFF"/>
                </a:solidFill>
              </a14:hiddenFill>
            </a:ext>
          </a:extLst>
        </p:spPr>
        <p:txBody>
          <a:bodyPr rot="10800000"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250000"/>
              </a:lnSpc>
              <a:spcBef>
                <a:spcPct val="0"/>
              </a:spcBef>
              <a:buClrTx/>
              <a:buFontTx/>
              <a:buNone/>
            </a:pPr>
            <a:r>
              <a:rPr lang="en-GB" altLang="en-US" sz="2000" dirty="0">
                <a:latin typeface="Lucida Bright" panose="02040602050505020304" pitchFamily="18" charset="0"/>
              </a:rPr>
              <a:t>Documented in ancient medical texts (e.g. Hippocrates)</a:t>
            </a:r>
          </a:p>
          <a:p>
            <a:pPr>
              <a:lnSpc>
                <a:spcPct val="250000"/>
              </a:lnSpc>
              <a:spcBef>
                <a:spcPct val="0"/>
              </a:spcBef>
              <a:buClrTx/>
              <a:buFontTx/>
              <a:buNone/>
            </a:pPr>
            <a:r>
              <a:rPr lang="en-GB" altLang="en-US" sz="2000" dirty="0">
                <a:latin typeface="Lucida Bright" panose="02040602050505020304" pitchFamily="18" charset="0"/>
              </a:rPr>
              <a:t>Term “delirium” used in 1</a:t>
            </a:r>
            <a:r>
              <a:rPr lang="en-GB" altLang="en-US" sz="2000" baseline="30000" dirty="0">
                <a:latin typeface="Lucida Bright" panose="02040602050505020304" pitchFamily="18" charset="0"/>
              </a:rPr>
              <a:t>st</a:t>
            </a:r>
            <a:r>
              <a:rPr lang="en-GB" altLang="en-US" sz="2000" dirty="0">
                <a:latin typeface="Lucida Bright" panose="02040602050505020304" pitchFamily="18" charset="0"/>
              </a:rPr>
              <a:t> century by Celsus</a:t>
            </a:r>
          </a:p>
          <a:p>
            <a:pPr>
              <a:lnSpc>
                <a:spcPct val="250000"/>
              </a:lnSpc>
              <a:spcBef>
                <a:spcPct val="0"/>
              </a:spcBef>
              <a:buClrTx/>
              <a:buFontTx/>
              <a:buNone/>
            </a:pPr>
            <a:r>
              <a:rPr lang="en-US" altLang="en-US" sz="2000" dirty="0">
                <a:latin typeface="Lucida Bright" panose="02040602050505020304" pitchFamily="18" charset="0"/>
              </a:rPr>
              <a:t>(Latin: de-lira, </a:t>
            </a:r>
            <a:r>
              <a:rPr lang="en-US" altLang="en-US" sz="2000" i="1" dirty="0">
                <a:latin typeface="Lucida Bright" panose="02040602050505020304" pitchFamily="18" charset="0"/>
              </a:rPr>
              <a:t>to go out of the furrow</a:t>
            </a:r>
            <a:r>
              <a:rPr lang="en-US" altLang="en-US" sz="2000" dirty="0">
                <a:latin typeface="Lucida Bright" panose="02040602050505020304" pitchFamily="18" charset="0"/>
              </a:rPr>
              <a:t>)</a:t>
            </a:r>
          </a:p>
          <a:p>
            <a:pPr>
              <a:lnSpc>
                <a:spcPct val="250000"/>
              </a:lnSpc>
              <a:spcBef>
                <a:spcPct val="0"/>
              </a:spcBef>
              <a:buClrTx/>
              <a:buFontTx/>
              <a:buNone/>
            </a:pPr>
            <a:r>
              <a:rPr lang="en-US" altLang="en-US" sz="2000" dirty="0">
                <a:latin typeface="Lucida Bright" panose="02040602050505020304" pitchFamily="18" charset="0"/>
              </a:rPr>
              <a:t>16</a:t>
            </a:r>
            <a:r>
              <a:rPr lang="en-US" altLang="en-US" sz="2000" baseline="30000" dirty="0">
                <a:latin typeface="Lucida Bright" panose="02040602050505020304" pitchFamily="18" charset="0"/>
              </a:rPr>
              <a:t>th</a:t>
            </a:r>
            <a:r>
              <a:rPr lang="en-US" altLang="en-US" sz="2000" dirty="0">
                <a:latin typeface="Lucida Bright" panose="02040602050505020304" pitchFamily="18" charset="0"/>
              </a:rPr>
              <a:t> – 18</a:t>
            </a:r>
            <a:r>
              <a:rPr lang="en-US" altLang="en-US" sz="2000" baseline="30000" dirty="0">
                <a:latin typeface="Lucida Bright" panose="02040602050505020304" pitchFamily="18" charset="0"/>
              </a:rPr>
              <a:t>th</a:t>
            </a:r>
            <a:r>
              <a:rPr lang="en-US" altLang="en-US" sz="2000" dirty="0">
                <a:latin typeface="Lucida Bright" panose="02040602050505020304" pitchFamily="18" charset="0"/>
              </a:rPr>
              <a:t> centuries: various names; linked with fever &amp; bad prognosis</a:t>
            </a:r>
          </a:p>
          <a:p>
            <a:pPr>
              <a:lnSpc>
                <a:spcPct val="250000"/>
              </a:lnSpc>
              <a:spcBef>
                <a:spcPct val="0"/>
              </a:spcBef>
              <a:buClrTx/>
              <a:buFontTx/>
              <a:buNone/>
            </a:pPr>
            <a:r>
              <a:rPr lang="en-US" altLang="en-US" sz="2000" dirty="0">
                <a:latin typeface="Lucida Bright" panose="02040602050505020304" pitchFamily="18" charset="0"/>
              </a:rPr>
              <a:t>E.g. </a:t>
            </a:r>
            <a:r>
              <a:rPr lang="en-US" altLang="en-US" sz="2000" dirty="0" err="1">
                <a:latin typeface="Lucida Bright" panose="02040602050505020304" pitchFamily="18" charset="0"/>
              </a:rPr>
              <a:t>Barrough</a:t>
            </a:r>
            <a:r>
              <a:rPr lang="en-US" altLang="en-US" sz="2000" dirty="0">
                <a:latin typeface="Lucida Bright" panose="02040602050505020304" pitchFamily="18" charset="0"/>
              </a:rPr>
              <a:t>: mostly deadly, &amp; linked with loss of memory in survivors</a:t>
            </a:r>
          </a:p>
          <a:p>
            <a:pPr>
              <a:lnSpc>
                <a:spcPct val="250000"/>
              </a:lnSpc>
              <a:spcBef>
                <a:spcPct val="0"/>
              </a:spcBef>
              <a:buClrTx/>
              <a:buFontTx/>
              <a:buNone/>
            </a:pPr>
            <a:r>
              <a:rPr lang="en-US" altLang="en-US" sz="2000" dirty="0">
                <a:latin typeface="Lucida Bright" panose="02040602050505020304" pitchFamily="18" charset="0"/>
              </a:rPr>
              <a:t>19</a:t>
            </a:r>
            <a:r>
              <a:rPr lang="en-US" altLang="en-US" sz="2000" baseline="30000" dirty="0">
                <a:latin typeface="Lucida Bright" panose="02040602050505020304" pitchFamily="18" charset="0"/>
              </a:rPr>
              <a:t>th</a:t>
            </a:r>
            <a:r>
              <a:rPr lang="en-US" altLang="en-US" sz="2000" dirty="0">
                <a:latin typeface="Lucida Bright" panose="02040602050505020304" pitchFamily="18" charset="0"/>
              </a:rPr>
              <a:t> century: ongoing problems with multiple names</a:t>
            </a:r>
            <a:endParaRPr lang="en-GB" altLang="en-US" sz="2000" dirty="0">
              <a:latin typeface="Lucida Bright" panose="02040602050505020304" pitchFamily="18" charset="0"/>
            </a:endParaRPr>
          </a:p>
        </p:txBody>
      </p:sp>
      <p:pic>
        <p:nvPicPr>
          <p:cNvPr id="4" name="Picture 3" descr="A statue of a person with a beard&#10;&#10;Description automatically generated">
            <a:extLst>
              <a:ext uri="{FF2B5EF4-FFF2-40B4-BE49-F238E27FC236}">
                <a16:creationId xmlns:a16="http://schemas.microsoft.com/office/drawing/2014/main" id="{B3328DE5-BB29-9246-9035-0FB1E2C2F2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2955" y="1526650"/>
            <a:ext cx="2038689" cy="2037415"/>
          </a:xfrm>
          <a:prstGeom prst="rect">
            <a:avLst/>
          </a:prstGeom>
        </p:spPr>
      </p:pic>
    </p:spTree>
    <p:extLst>
      <p:ext uri="{BB962C8B-B14F-4D97-AF65-F5344CB8AC3E}">
        <p14:creationId xmlns:p14="http://schemas.microsoft.com/office/powerpoint/2010/main" val="1563160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61AC75B6-69B8-4803-A8B3-65F3E2EEB21B}"/>
              </a:ext>
            </a:extLst>
          </p:cNvPr>
          <p:cNvSpPr/>
          <p:nvPr/>
        </p:nvSpPr>
        <p:spPr>
          <a:xfrm>
            <a:off x="4590437" y="2924944"/>
            <a:ext cx="2847975" cy="1123950"/>
          </a:xfrm>
          <a:custGeom>
            <a:avLst/>
            <a:gdLst>
              <a:gd name="connsiteX0" fmla="*/ 0 w 3318971"/>
              <a:gd name="connsiteY0" fmla="*/ 334681 h 2008043"/>
              <a:gd name="connsiteX1" fmla="*/ 334681 w 3318971"/>
              <a:gd name="connsiteY1" fmla="*/ 0 h 2008043"/>
              <a:gd name="connsiteX2" fmla="*/ 2984290 w 3318971"/>
              <a:gd name="connsiteY2" fmla="*/ 0 h 2008043"/>
              <a:gd name="connsiteX3" fmla="*/ 3318971 w 3318971"/>
              <a:gd name="connsiteY3" fmla="*/ 334681 h 2008043"/>
              <a:gd name="connsiteX4" fmla="*/ 3318971 w 3318971"/>
              <a:gd name="connsiteY4" fmla="*/ 1673362 h 2008043"/>
              <a:gd name="connsiteX5" fmla="*/ 2984290 w 3318971"/>
              <a:gd name="connsiteY5" fmla="*/ 2008043 h 2008043"/>
              <a:gd name="connsiteX6" fmla="*/ 334681 w 3318971"/>
              <a:gd name="connsiteY6" fmla="*/ 2008043 h 2008043"/>
              <a:gd name="connsiteX7" fmla="*/ 0 w 3318971"/>
              <a:gd name="connsiteY7" fmla="*/ 1673362 h 2008043"/>
              <a:gd name="connsiteX8" fmla="*/ 0 w 3318971"/>
              <a:gd name="connsiteY8" fmla="*/ 334681 h 2008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8971" h="2008043">
                <a:moveTo>
                  <a:pt x="0" y="334681"/>
                </a:moveTo>
                <a:cubicBezTo>
                  <a:pt x="0" y="149842"/>
                  <a:pt x="149842" y="0"/>
                  <a:pt x="334681" y="0"/>
                </a:cubicBezTo>
                <a:lnTo>
                  <a:pt x="2984290" y="0"/>
                </a:lnTo>
                <a:cubicBezTo>
                  <a:pt x="3169129" y="0"/>
                  <a:pt x="3318971" y="149842"/>
                  <a:pt x="3318971" y="334681"/>
                </a:cubicBezTo>
                <a:lnTo>
                  <a:pt x="3318971" y="1673362"/>
                </a:lnTo>
                <a:cubicBezTo>
                  <a:pt x="3318971" y="1858201"/>
                  <a:pt x="3169129" y="2008043"/>
                  <a:pt x="2984290" y="2008043"/>
                </a:cubicBezTo>
                <a:lnTo>
                  <a:pt x="334681" y="2008043"/>
                </a:lnTo>
                <a:cubicBezTo>
                  <a:pt x="149842" y="2008043"/>
                  <a:pt x="0" y="1858201"/>
                  <a:pt x="0" y="1673362"/>
                </a:cubicBezTo>
                <a:lnTo>
                  <a:pt x="0" y="334681"/>
                </a:lnTo>
                <a:close/>
              </a:path>
            </a:pathLst>
          </a:custGeom>
          <a:solidFill>
            <a:schemeClr val="bg1"/>
          </a:solidFill>
          <a:ln w="114300">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169145" tIns="169145" rIns="169145" bIns="169145" spcCol="1270" anchor="ctr"/>
          <a:lstStyle/>
          <a:p>
            <a:pPr marL="0" marR="0" lvl="0" indent="0" algn="ctr" defTabSz="1244600" rtl="0" eaLnBrk="0" fontAlgn="base" latinLnBrk="0" hangingPunct="0">
              <a:lnSpc>
                <a:spcPct val="90000"/>
              </a:lnSpc>
              <a:spcBef>
                <a:spcPct val="0"/>
              </a:spcBef>
              <a:spcAft>
                <a:spcPct val="35000"/>
              </a:spcAft>
              <a:buClrTx/>
              <a:buSzTx/>
              <a:buFontTx/>
              <a:buNone/>
              <a:tabLst/>
              <a:defRPr/>
            </a:pPr>
            <a:r>
              <a:rPr kumimoji="0" lang="en-GB" sz="3600" b="1" i="0" u="none" strike="noStrike" kern="1200" cap="none" spc="0" normalizeH="0" baseline="0" noProof="0" dirty="0">
                <a:ln>
                  <a:noFill/>
                </a:ln>
                <a:solidFill>
                  <a:srgbClr val="FFFFFF"/>
                </a:solidFill>
                <a:effectLst/>
                <a:uLnTx/>
                <a:uFillTx/>
                <a:latin typeface="Tahoma"/>
                <a:ea typeface="+mn-ea"/>
                <a:cs typeface="+mn-cs"/>
              </a:rPr>
              <a:t>Delirium 8</a:t>
            </a:r>
          </a:p>
        </p:txBody>
      </p:sp>
      <p:sp>
        <p:nvSpPr>
          <p:cNvPr id="6" name="Freeform 5">
            <a:extLst>
              <a:ext uri="{FF2B5EF4-FFF2-40B4-BE49-F238E27FC236}">
                <a16:creationId xmlns:a16="http://schemas.microsoft.com/office/drawing/2014/main" id="{5B4FCA25-6EBA-479B-A2BB-0B786C0BF578}"/>
              </a:ext>
            </a:extLst>
          </p:cNvPr>
          <p:cNvSpPr/>
          <p:nvPr/>
        </p:nvSpPr>
        <p:spPr>
          <a:xfrm rot="12541455">
            <a:off x="3727450" y="2384425"/>
            <a:ext cx="565150" cy="0"/>
          </a:xfrm>
          <a:custGeom>
            <a:avLst/>
            <a:gdLst/>
            <a:ahLst/>
            <a:cxnLst/>
            <a:rect l="0" t="0" r="0" b="0"/>
            <a:pathLst>
              <a:path>
                <a:moveTo>
                  <a:pt x="0" y="0"/>
                </a:moveTo>
                <a:lnTo>
                  <a:pt x="565269" y="0"/>
                </a:lnTo>
              </a:path>
            </a:pathLst>
          </a:custGeom>
          <a:noFill/>
          <a:ln w="50800">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7" name="Freeform 6">
            <a:extLst>
              <a:ext uri="{FF2B5EF4-FFF2-40B4-BE49-F238E27FC236}">
                <a16:creationId xmlns:a16="http://schemas.microsoft.com/office/drawing/2014/main" id="{4C08E2E9-BB3B-459D-992D-55AC7D57A829}"/>
              </a:ext>
            </a:extLst>
          </p:cNvPr>
          <p:cNvSpPr/>
          <p:nvPr/>
        </p:nvSpPr>
        <p:spPr>
          <a:xfrm>
            <a:off x="2028769" y="1077913"/>
            <a:ext cx="2106612" cy="1306512"/>
          </a:xfrm>
          <a:custGeom>
            <a:avLst/>
            <a:gdLst>
              <a:gd name="connsiteX0" fmla="*/ 0 w 1933375"/>
              <a:gd name="connsiteY0" fmla="*/ 169508 h 1017027"/>
              <a:gd name="connsiteX1" fmla="*/ 169508 w 1933375"/>
              <a:gd name="connsiteY1" fmla="*/ 0 h 1017027"/>
              <a:gd name="connsiteX2" fmla="*/ 1763867 w 1933375"/>
              <a:gd name="connsiteY2" fmla="*/ 0 h 1017027"/>
              <a:gd name="connsiteX3" fmla="*/ 1933375 w 1933375"/>
              <a:gd name="connsiteY3" fmla="*/ 169508 h 1017027"/>
              <a:gd name="connsiteX4" fmla="*/ 1933375 w 1933375"/>
              <a:gd name="connsiteY4" fmla="*/ 847519 h 1017027"/>
              <a:gd name="connsiteX5" fmla="*/ 1763867 w 1933375"/>
              <a:gd name="connsiteY5" fmla="*/ 1017027 h 1017027"/>
              <a:gd name="connsiteX6" fmla="*/ 169508 w 1933375"/>
              <a:gd name="connsiteY6" fmla="*/ 1017027 h 1017027"/>
              <a:gd name="connsiteX7" fmla="*/ 0 w 1933375"/>
              <a:gd name="connsiteY7" fmla="*/ 847519 h 1017027"/>
              <a:gd name="connsiteX8" fmla="*/ 0 w 1933375"/>
              <a:gd name="connsiteY8" fmla="*/ 169508 h 101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375" h="1017027">
                <a:moveTo>
                  <a:pt x="0" y="169508"/>
                </a:moveTo>
                <a:cubicBezTo>
                  <a:pt x="0" y="75891"/>
                  <a:pt x="75891" y="0"/>
                  <a:pt x="169508" y="0"/>
                </a:cubicBezTo>
                <a:lnTo>
                  <a:pt x="1763867" y="0"/>
                </a:lnTo>
                <a:cubicBezTo>
                  <a:pt x="1857484" y="0"/>
                  <a:pt x="1933375" y="75891"/>
                  <a:pt x="1933375" y="169508"/>
                </a:cubicBezTo>
                <a:lnTo>
                  <a:pt x="1933375" y="847519"/>
                </a:lnTo>
                <a:cubicBezTo>
                  <a:pt x="1933375" y="941136"/>
                  <a:pt x="1857484" y="1017027"/>
                  <a:pt x="1763867" y="1017027"/>
                </a:cubicBezTo>
                <a:lnTo>
                  <a:pt x="169508" y="1017027"/>
                </a:lnTo>
                <a:cubicBezTo>
                  <a:pt x="75891" y="1017027"/>
                  <a:pt x="0" y="941136"/>
                  <a:pt x="0" y="847519"/>
                </a:cubicBezTo>
                <a:lnTo>
                  <a:pt x="0" y="169508"/>
                </a:lnTo>
                <a:close/>
              </a:path>
            </a:pathLst>
          </a:custGeom>
          <a:solidFill>
            <a:schemeClr val="bg1"/>
          </a:solidFill>
          <a:ln w="63500">
            <a:solidFill>
              <a:srgbClr val="FF00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90287" tIns="90287" rIns="90287" bIns="90287" spcCol="1270" anchor="ctr"/>
          <a:lstStyle/>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FF0000"/>
                </a:solidFill>
                <a:effectLst/>
                <a:uLnTx/>
                <a:uFillTx/>
                <a:latin typeface="Tahoma"/>
                <a:ea typeface="+mn-ea"/>
                <a:cs typeface="+mn-cs"/>
              </a:rPr>
              <a:t>Initial check for acute, life-threatening causes</a:t>
            </a:r>
          </a:p>
        </p:txBody>
      </p:sp>
      <p:sp>
        <p:nvSpPr>
          <p:cNvPr id="8" name="Freeform 7">
            <a:extLst>
              <a:ext uri="{FF2B5EF4-FFF2-40B4-BE49-F238E27FC236}">
                <a16:creationId xmlns:a16="http://schemas.microsoft.com/office/drawing/2014/main" id="{3E4153C5-2EA2-4A21-851A-FA8C240488FC}"/>
              </a:ext>
            </a:extLst>
          </p:cNvPr>
          <p:cNvSpPr/>
          <p:nvPr/>
        </p:nvSpPr>
        <p:spPr>
          <a:xfrm rot="15904531">
            <a:off x="5437188" y="2078038"/>
            <a:ext cx="723900" cy="0"/>
          </a:xfrm>
          <a:custGeom>
            <a:avLst/>
            <a:gdLst/>
            <a:ahLst/>
            <a:cxnLst/>
            <a:rect l="0" t="0" r="0" b="0"/>
            <a:pathLst>
              <a:path>
                <a:moveTo>
                  <a:pt x="0" y="0"/>
                </a:moveTo>
                <a:lnTo>
                  <a:pt x="723254" y="0"/>
                </a:lnTo>
              </a:path>
            </a:pathLst>
          </a:custGeom>
          <a:noFill/>
          <a:ln w="50800">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9" name="Freeform 8">
            <a:extLst>
              <a:ext uri="{FF2B5EF4-FFF2-40B4-BE49-F238E27FC236}">
                <a16:creationId xmlns:a16="http://schemas.microsoft.com/office/drawing/2014/main" id="{3E738DBB-F986-4FFB-AFBA-BD2D5CCDDA64}"/>
              </a:ext>
            </a:extLst>
          </p:cNvPr>
          <p:cNvSpPr/>
          <p:nvPr/>
        </p:nvSpPr>
        <p:spPr>
          <a:xfrm>
            <a:off x="4796458" y="563836"/>
            <a:ext cx="2379663" cy="1497012"/>
          </a:xfrm>
          <a:custGeom>
            <a:avLst/>
            <a:gdLst>
              <a:gd name="connsiteX0" fmla="*/ 0 w 2379216"/>
              <a:gd name="connsiteY0" fmla="*/ 173148 h 1038870"/>
              <a:gd name="connsiteX1" fmla="*/ 173148 w 2379216"/>
              <a:gd name="connsiteY1" fmla="*/ 0 h 1038870"/>
              <a:gd name="connsiteX2" fmla="*/ 2206068 w 2379216"/>
              <a:gd name="connsiteY2" fmla="*/ 0 h 1038870"/>
              <a:gd name="connsiteX3" fmla="*/ 2379216 w 2379216"/>
              <a:gd name="connsiteY3" fmla="*/ 173148 h 1038870"/>
              <a:gd name="connsiteX4" fmla="*/ 2379216 w 2379216"/>
              <a:gd name="connsiteY4" fmla="*/ 865722 h 1038870"/>
              <a:gd name="connsiteX5" fmla="*/ 2206068 w 2379216"/>
              <a:gd name="connsiteY5" fmla="*/ 1038870 h 1038870"/>
              <a:gd name="connsiteX6" fmla="*/ 173148 w 2379216"/>
              <a:gd name="connsiteY6" fmla="*/ 1038870 h 1038870"/>
              <a:gd name="connsiteX7" fmla="*/ 0 w 2379216"/>
              <a:gd name="connsiteY7" fmla="*/ 865722 h 1038870"/>
              <a:gd name="connsiteX8" fmla="*/ 0 w 2379216"/>
              <a:gd name="connsiteY8" fmla="*/ 173148 h 1038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9216" h="1038870">
                <a:moveTo>
                  <a:pt x="0" y="173148"/>
                </a:moveTo>
                <a:cubicBezTo>
                  <a:pt x="0" y="77521"/>
                  <a:pt x="77521" y="0"/>
                  <a:pt x="173148" y="0"/>
                </a:cubicBezTo>
                <a:lnTo>
                  <a:pt x="2206068" y="0"/>
                </a:lnTo>
                <a:cubicBezTo>
                  <a:pt x="2301695" y="0"/>
                  <a:pt x="2379216" y="77521"/>
                  <a:pt x="2379216" y="173148"/>
                </a:cubicBezTo>
                <a:lnTo>
                  <a:pt x="2379216" y="865722"/>
                </a:lnTo>
                <a:cubicBezTo>
                  <a:pt x="2379216" y="961349"/>
                  <a:pt x="2301695" y="1038870"/>
                  <a:pt x="2206068" y="1038870"/>
                </a:cubicBezTo>
                <a:lnTo>
                  <a:pt x="173148" y="1038870"/>
                </a:lnTo>
                <a:cubicBezTo>
                  <a:pt x="77521" y="1038870"/>
                  <a:pt x="0" y="961349"/>
                  <a:pt x="0" y="865722"/>
                </a:cubicBezTo>
                <a:lnTo>
                  <a:pt x="0" y="173148"/>
                </a:lnTo>
                <a:close/>
              </a:path>
            </a:pathLst>
          </a:custGeom>
          <a:solidFill>
            <a:schemeClr val="bg1"/>
          </a:solidFill>
          <a:ln w="63500">
            <a:solidFill>
              <a:srgbClr val="FFC0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91353" tIns="91353" rIns="91353" bIns="91353" spcCol="1270" anchor="ctr"/>
          <a:lstStyle/>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FFC000"/>
                </a:solidFill>
                <a:effectLst/>
                <a:uLnTx/>
                <a:uFillTx/>
                <a:latin typeface="Tahoma"/>
                <a:ea typeface="+mn-ea"/>
                <a:cs typeface="+mn-cs"/>
              </a:rPr>
              <a:t>Identify &amp; treat causes </a:t>
            </a:r>
          </a:p>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FFC000"/>
                </a:solidFill>
                <a:effectLst/>
                <a:uLnTx/>
                <a:uFillTx/>
                <a:latin typeface="Tahoma"/>
                <a:ea typeface="+mn-ea"/>
                <a:cs typeface="+mn-cs"/>
              </a:rPr>
              <a:t>Optimise conditions for brain recovery</a:t>
            </a:r>
          </a:p>
        </p:txBody>
      </p:sp>
      <p:sp>
        <p:nvSpPr>
          <p:cNvPr id="10" name="Freeform 9">
            <a:extLst>
              <a:ext uri="{FF2B5EF4-FFF2-40B4-BE49-F238E27FC236}">
                <a16:creationId xmlns:a16="http://schemas.microsoft.com/office/drawing/2014/main" id="{66E115AB-A849-40FC-9BB4-492F5EBC8F40}"/>
              </a:ext>
            </a:extLst>
          </p:cNvPr>
          <p:cNvSpPr/>
          <p:nvPr/>
        </p:nvSpPr>
        <p:spPr>
          <a:xfrm rot="2368140">
            <a:off x="7013576" y="4789488"/>
            <a:ext cx="1077913" cy="0"/>
          </a:xfrm>
          <a:custGeom>
            <a:avLst/>
            <a:gdLst/>
            <a:ahLst/>
            <a:cxnLst/>
            <a:rect l="0" t="0" r="0" b="0"/>
            <a:pathLst>
              <a:path>
                <a:moveTo>
                  <a:pt x="0" y="0"/>
                </a:moveTo>
                <a:lnTo>
                  <a:pt x="1077643" y="0"/>
                </a:lnTo>
              </a:path>
            </a:pathLst>
          </a:custGeom>
          <a:noFill/>
          <a:ln>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1" name="Freeform 10">
            <a:extLst>
              <a:ext uri="{FF2B5EF4-FFF2-40B4-BE49-F238E27FC236}">
                <a16:creationId xmlns:a16="http://schemas.microsoft.com/office/drawing/2014/main" id="{8184E518-D8D5-44E4-AC64-1BE814C1F540}"/>
              </a:ext>
            </a:extLst>
          </p:cNvPr>
          <p:cNvSpPr/>
          <p:nvPr/>
        </p:nvSpPr>
        <p:spPr>
          <a:xfrm>
            <a:off x="8151541" y="3019908"/>
            <a:ext cx="1955800" cy="1001712"/>
          </a:xfrm>
          <a:custGeom>
            <a:avLst/>
            <a:gdLst>
              <a:gd name="connsiteX0" fmla="*/ 0 w 1954794"/>
              <a:gd name="connsiteY0" fmla="*/ 166903 h 1001396"/>
              <a:gd name="connsiteX1" fmla="*/ 166903 w 1954794"/>
              <a:gd name="connsiteY1" fmla="*/ 0 h 1001396"/>
              <a:gd name="connsiteX2" fmla="*/ 1787891 w 1954794"/>
              <a:gd name="connsiteY2" fmla="*/ 0 h 1001396"/>
              <a:gd name="connsiteX3" fmla="*/ 1954794 w 1954794"/>
              <a:gd name="connsiteY3" fmla="*/ 166903 h 1001396"/>
              <a:gd name="connsiteX4" fmla="*/ 1954794 w 1954794"/>
              <a:gd name="connsiteY4" fmla="*/ 834493 h 1001396"/>
              <a:gd name="connsiteX5" fmla="*/ 1787891 w 1954794"/>
              <a:gd name="connsiteY5" fmla="*/ 1001396 h 1001396"/>
              <a:gd name="connsiteX6" fmla="*/ 166903 w 1954794"/>
              <a:gd name="connsiteY6" fmla="*/ 1001396 h 1001396"/>
              <a:gd name="connsiteX7" fmla="*/ 0 w 1954794"/>
              <a:gd name="connsiteY7" fmla="*/ 834493 h 1001396"/>
              <a:gd name="connsiteX8" fmla="*/ 0 w 1954794"/>
              <a:gd name="connsiteY8" fmla="*/ 166903 h 1001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4794" h="1001396">
                <a:moveTo>
                  <a:pt x="0" y="166903"/>
                </a:moveTo>
                <a:cubicBezTo>
                  <a:pt x="0" y="74725"/>
                  <a:pt x="74725" y="0"/>
                  <a:pt x="166903" y="0"/>
                </a:cubicBezTo>
                <a:lnTo>
                  <a:pt x="1787891" y="0"/>
                </a:lnTo>
                <a:cubicBezTo>
                  <a:pt x="1880069" y="0"/>
                  <a:pt x="1954794" y="74725"/>
                  <a:pt x="1954794" y="166903"/>
                </a:cubicBezTo>
                <a:lnTo>
                  <a:pt x="1954794" y="834493"/>
                </a:lnTo>
                <a:cubicBezTo>
                  <a:pt x="1954794" y="926671"/>
                  <a:pt x="1880069" y="1001396"/>
                  <a:pt x="1787891" y="1001396"/>
                </a:cubicBezTo>
                <a:lnTo>
                  <a:pt x="166903" y="1001396"/>
                </a:lnTo>
                <a:cubicBezTo>
                  <a:pt x="74725" y="1001396"/>
                  <a:pt x="0" y="926671"/>
                  <a:pt x="0" y="834493"/>
                </a:cubicBezTo>
                <a:lnTo>
                  <a:pt x="0" y="166903"/>
                </a:lnTo>
                <a:close/>
              </a:path>
            </a:pathLst>
          </a:custGeom>
          <a:solidFill>
            <a:schemeClr val="bg1"/>
          </a:solidFill>
          <a:ln w="63500">
            <a:solidFill>
              <a:srgbClr val="00B0F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89524" tIns="89524" rIns="89524" bIns="89524" spcCol="1270" anchor="ctr"/>
          <a:lstStyle/>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00B0F0"/>
                </a:solidFill>
                <a:effectLst/>
                <a:uLnTx/>
                <a:uFillTx/>
                <a:latin typeface="Tahoma"/>
                <a:ea typeface="+mn-ea"/>
                <a:cs typeface="+mn-cs"/>
              </a:rPr>
              <a:t>Prevent complications</a:t>
            </a:r>
          </a:p>
        </p:txBody>
      </p:sp>
      <p:sp>
        <p:nvSpPr>
          <p:cNvPr id="12" name="Freeform 11">
            <a:extLst>
              <a:ext uri="{FF2B5EF4-FFF2-40B4-BE49-F238E27FC236}">
                <a16:creationId xmlns:a16="http://schemas.microsoft.com/office/drawing/2014/main" id="{251D0302-DDB5-4B8A-A390-A50BD429E2F8}"/>
              </a:ext>
            </a:extLst>
          </p:cNvPr>
          <p:cNvSpPr/>
          <p:nvPr/>
        </p:nvSpPr>
        <p:spPr>
          <a:xfrm rot="163440">
            <a:off x="7577138" y="3535363"/>
            <a:ext cx="614362" cy="0"/>
          </a:xfrm>
          <a:custGeom>
            <a:avLst/>
            <a:gdLst/>
            <a:ahLst/>
            <a:cxnLst/>
            <a:rect l="0" t="0" r="0" b="0"/>
            <a:pathLst>
              <a:path>
                <a:moveTo>
                  <a:pt x="0" y="0"/>
                </a:moveTo>
                <a:lnTo>
                  <a:pt x="615480" y="0"/>
                </a:lnTo>
              </a:path>
            </a:pathLst>
          </a:custGeom>
          <a:noFill/>
          <a:ln>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3" name="Freeform 12">
            <a:extLst>
              <a:ext uri="{FF2B5EF4-FFF2-40B4-BE49-F238E27FC236}">
                <a16:creationId xmlns:a16="http://schemas.microsoft.com/office/drawing/2014/main" id="{E2139A9A-9852-4112-BF83-859854EE0B5A}"/>
              </a:ext>
            </a:extLst>
          </p:cNvPr>
          <p:cNvSpPr/>
          <p:nvPr/>
        </p:nvSpPr>
        <p:spPr>
          <a:xfrm>
            <a:off x="7783577" y="1309274"/>
            <a:ext cx="2201333" cy="998899"/>
          </a:xfrm>
          <a:custGeom>
            <a:avLst/>
            <a:gdLst>
              <a:gd name="connsiteX0" fmla="*/ 0 w 2125148"/>
              <a:gd name="connsiteY0" fmla="*/ 213898 h 1283364"/>
              <a:gd name="connsiteX1" fmla="*/ 213898 w 2125148"/>
              <a:gd name="connsiteY1" fmla="*/ 0 h 1283364"/>
              <a:gd name="connsiteX2" fmla="*/ 1911250 w 2125148"/>
              <a:gd name="connsiteY2" fmla="*/ 0 h 1283364"/>
              <a:gd name="connsiteX3" fmla="*/ 2125148 w 2125148"/>
              <a:gd name="connsiteY3" fmla="*/ 213898 h 1283364"/>
              <a:gd name="connsiteX4" fmla="*/ 2125148 w 2125148"/>
              <a:gd name="connsiteY4" fmla="*/ 1069466 h 1283364"/>
              <a:gd name="connsiteX5" fmla="*/ 1911250 w 2125148"/>
              <a:gd name="connsiteY5" fmla="*/ 1283364 h 1283364"/>
              <a:gd name="connsiteX6" fmla="*/ 213898 w 2125148"/>
              <a:gd name="connsiteY6" fmla="*/ 1283364 h 1283364"/>
              <a:gd name="connsiteX7" fmla="*/ 0 w 2125148"/>
              <a:gd name="connsiteY7" fmla="*/ 1069466 h 1283364"/>
              <a:gd name="connsiteX8" fmla="*/ 0 w 2125148"/>
              <a:gd name="connsiteY8" fmla="*/ 213898 h 1283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5148" h="1283364">
                <a:moveTo>
                  <a:pt x="0" y="213898"/>
                </a:moveTo>
                <a:cubicBezTo>
                  <a:pt x="0" y="95765"/>
                  <a:pt x="95765" y="0"/>
                  <a:pt x="213898" y="0"/>
                </a:cubicBezTo>
                <a:lnTo>
                  <a:pt x="1911250" y="0"/>
                </a:lnTo>
                <a:cubicBezTo>
                  <a:pt x="2029383" y="0"/>
                  <a:pt x="2125148" y="95765"/>
                  <a:pt x="2125148" y="213898"/>
                </a:cubicBezTo>
                <a:lnTo>
                  <a:pt x="2125148" y="1069466"/>
                </a:lnTo>
                <a:cubicBezTo>
                  <a:pt x="2125148" y="1187599"/>
                  <a:pt x="2029383" y="1283364"/>
                  <a:pt x="1911250" y="1283364"/>
                </a:cubicBezTo>
                <a:lnTo>
                  <a:pt x="213898" y="1283364"/>
                </a:lnTo>
                <a:cubicBezTo>
                  <a:pt x="95765" y="1283364"/>
                  <a:pt x="0" y="1187599"/>
                  <a:pt x="0" y="1069466"/>
                </a:cubicBezTo>
                <a:lnTo>
                  <a:pt x="0" y="213898"/>
                </a:lnTo>
                <a:close/>
              </a:path>
            </a:pathLst>
          </a:custGeom>
          <a:solidFill>
            <a:schemeClr val="bg1"/>
          </a:solidFill>
          <a:ln w="63500">
            <a:solidFill>
              <a:srgbClr val="66FF33"/>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103289" tIns="103289" rIns="103289" bIns="103289" spcCol="1270" anchor="ctr"/>
          <a:lstStyle/>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66FF33"/>
                </a:solidFill>
                <a:effectLst/>
                <a:uLnTx/>
                <a:uFillTx/>
                <a:latin typeface="Tahoma"/>
                <a:ea typeface="+mn-ea"/>
                <a:cs typeface="+mn-cs"/>
              </a:rPr>
              <a:t>Detect &amp; treat distress</a:t>
            </a:r>
          </a:p>
        </p:txBody>
      </p:sp>
      <p:sp>
        <p:nvSpPr>
          <p:cNvPr id="14" name="Freeform 13">
            <a:extLst>
              <a:ext uri="{FF2B5EF4-FFF2-40B4-BE49-F238E27FC236}">
                <a16:creationId xmlns:a16="http://schemas.microsoft.com/office/drawing/2014/main" id="{85860489-D81C-4DB6-A8A5-75318E4092B8}"/>
              </a:ext>
            </a:extLst>
          </p:cNvPr>
          <p:cNvSpPr/>
          <p:nvPr/>
        </p:nvSpPr>
        <p:spPr>
          <a:xfrm rot="9112582">
            <a:off x="3633789" y="4486275"/>
            <a:ext cx="663575" cy="0"/>
          </a:xfrm>
          <a:custGeom>
            <a:avLst/>
            <a:gdLst/>
            <a:ahLst/>
            <a:cxnLst/>
            <a:rect l="0" t="0" r="0" b="0"/>
            <a:pathLst>
              <a:path>
                <a:moveTo>
                  <a:pt x="0" y="0"/>
                </a:moveTo>
                <a:lnTo>
                  <a:pt x="662854" y="0"/>
                </a:lnTo>
              </a:path>
            </a:pathLst>
          </a:custGeom>
          <a:noFill/>
          <a:ln>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5" name="Freeform 14">
            <a:extLst>
              <a:ext uri="{FF2B5EF4-FFF2-40B4-BE49-F238E27FC236}">
                <a16:creationId xmlns:a16="http://schemas.microsoft.com/office/drawing/2014/main" id="{0A04CBF6-314A-4C4C-9A21-EB2238A33A2F}"/>
              </a:ext>
            </a:extLst>
          </p:cNvPr>
          <p:cNvSpPr/>
          <p:nvPr/>
        </p:nvSpPr>
        <p:spPr>
          <a:xfrm>
            <a:off x="5180192" y="5013176"/>
            <a:ext cx="1668463" cy="1090638"/>
          </a:xfrm>
          <a:custGeom>
            <a:avLst/>
            <a:gdLst>
              <a:gd name="connsiteX0" fmla="*/ 0 w 1668142"/>
              <a:gd name="connsiteY0" fmla="*/ 171024 h 1026126"/>
              <a:gd name="connsiteX1" fmla="*/ 171024 w 1668142"/>
              <a:gd name="connsiteY1" fmla="*/ 0 h 1026126"/>
              <a:gd name="connsiteX2" fmla="*/ 1497118 w 1668142"/>
              <a:gd name="connsiteY2" fmla="*/ 0 h 1026126"/>
              <a:gd name="connsiteX3" fmla="*/ 1668142 w 1668142"/>
              <a:gd name="connsiteY3" fmla="*/ 171024 h 1026126"/>
              <a:gd name="connsiteX4" fmla="*/ 1668142 w 1668142"/>
              <a:gd name="connsiteY4" fmla="*/ 855102 h 1026126"/>
              <a:gd name="connsiteX5" fmla="*/ 1497118 w 1668142"/>
              <a:gd name="connsiteY5" fmla="*/ 1026126 h 1026126"/>
              <a:gd name="connsiteX6" fmla="*/ 171024 w 1668142"/>
              <a:gd name="connsiteY6" fmla="*/ 1026126 h 1026126"/>
              <a:gd name="connsiteX7" fmla="*/ 0 w 1668142"/>
              <a:gd name="connsiteY7" fmla="*/ 855102 h 1026126"/>
              <a:gd name="connsiteX8" fmla="*/ 0 w 1668142"/>
              <a:gd name="connsiteY8" fmla="*/ 171024 h 102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8142" h="1026126">
                <a:moveTo>
                  <a:pt x="0" y="171024"/>
                </a:moveTo>
                <a:cubicBezTo>
                  <a:pt x="0" y="76570"/>
                  <a:pt x="76570" y="0"/>
                  <a:pt x="171024" y="0"/>
                </a:cubicBezTo>
                <a:lnTo>
                  <a:pt x="1497118" y="0"/>
                </a:lnTo>
                <a:cubicBezTo>
                  <a:pt x="1591572" y="0"/>
                  <a:pt x="1668142" y="76570"/>
                  <a:pt x="1668142" y="171024"/>
                </a:cubicBezTo>
                <a:lnTo>
                  <a:pt x="1668142" y="855102"/>
                </a:lnTo>
                <a:cubicBezTo>
                  <a:pt x="1668142" y="949556"/>
                  <a:pt x="1591572" y="1026126"/>
                  <a:pt x="1497118" y="1026126"/>
                </a:cubicBezTo>
                <a:lnTo>
                  <a:pt x="171024" y="1026126"/>
                </a:lnTo>
                <a:cubicBezTo>
                  <a:pt x="76570" y="1026126"/>
                  <a:pt x="0" y="949556"/>
                  <a:pt x="0" y="855102"/>
                </a:cubicBezTo>
                <a:lnTo>
                  <a:pt x="0" y="171024"/>
                </a:lnTo>
                <a:close/>
              </a:path>
            </a:pathLst>
          </a:custGeom>
          <a:solidFill>
            <a:schemeClr val="bg1"/>
          </a:solidFill>
          <a:ln w="63500">
            <a:solidFill>
              <a:srgbClr val="CC00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90731" tIns="90731" rIns="90731" bIns="90731" spcCol="1270" anchor="ctr"/>
          <a:lstStyle/>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a:ln>
                  <a:noFill/>
                </a:ln>
                <a:solidFill>
                  <a:srgbClr val="CC00FF"/>
                </a:solidFill>
                <a:effectLst/>
                <a:uLnTx/>
                <a:uFillTx/>
                <a:latin typeface="Tahoma"/>
                <a:ea typeface="+mn-ea"/>
                <a:cs typeface="+mn-cs"/>
              </a:rPr>
              <a:t>Monitor </a:t>
            </a:r>
          </a:p>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a:ln>
                  <a:noFill/>
                </a:ln>
                <a:solidFill>
                  <a:srgbClr val="CC00FF"/>
                </a:solidFill>
                <a:effectLst/>
                <a:uLnTx/>
                <a:uFillTx/>
                <a:latin typeface="Tahoma"/>
                <a:ea typeface="+mn-ea"/>
                <a:cs typeface="+mn-cs"/>
              </a:rPr>
              <a:t>for recovery</a:t>
            </a:r>
            <a:endParaRPr kumimoji="0" lang="en-GB" sz="1600" b="1" i="0" u="none" strike="noStrike" kern="1200" cap="none" spc="0" normalizeH="0" baseline="0" noProof="0" dirty="0">
              <a:ln>
                <a:noFill/>
              </a:ln>
              <a:solidFill>
                <a:srgbClr val="CC00FF"/>
              </a:solidFill>
              <a:effectLst/>
              <a:uLnTx/>
              <a:uFillTx/>
              <a:latin typeface="Tahoma"/>
              <a:ea typeface="+mn-ea"/>
              <a:cs typeface="+mn-cs"/>
            </a:endParaRPr>
          </a:p>
        </p:txBody>
      </p:sp>
      <p:sp>
        <p:nvSpPr>
          <p:cNvPr id="16" name="Freeform 15">
            <a:extLst>
              <a:ext uri="{FF2B5EF4-FFF2-40B4-BE49-F238E27FC236}">
                <a16:creationId xmlns:a16="http://schemas.microsoft.com/office/drawing/2014/main" id="{056D0D41-C92A-4B8B-B17D-2E69190EADD9}"/>
              </a:ext>
            </a:extLst>
          </p:cNvPr>
          <p:cNvSpPr/>
          <p:nvPr/>
        </p:nvSpPr>
        <p:spPr>
          <a:xfrm rot="5980061">
            <a:off x="5321301" y="4805363"/>
            <a:ext cx="727075" cy="0"/>
          </a:xfrm>
          <a:custGeom>
            <a:avLst/>
            <a:gdLst/>
            <a:ahLst/>
            <a:cxnLst/>
            <a:rect l="0" t="0" r="0" b="0"/>
            <a:pathLst>
              <a:path>
                <a:moveTo>
                  <a:pt x="0" y="0"/>
                </a:moveTo>
                <a:lnTo>
                  <a:pt x="728273" y="0"/>
                </a:lnTo>
              </a:path>
            </a:pathLst>
          </a:custGeom>
          <a:noFill/>
          <a:ln>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7" name="Freeform 16">
            <a:extLst>
              <a:ext uri="{FF2B5EF4-FFF2-40B4-BE49-F238E27FC236}">
                <a16:creationId xmlns:a16="http://schemas.microsoft.com/office/drawing/2014/main" id="{A2E0967C-5C5E-4C22-90B3-3AE6A35C890B}"/>
              </a:ext>
            </a:extLst>
          </p:cNvPr>
          <p:cNvSpPr/>
          <p:nvPr/>
        </p:nvSpPr>
        <p:spPr>
          <a:xfrm>
            <a:off x="2616210" y="4919659"/>
            <a:ext cx="1835150" cy="1008063"/>
          </a:xfrm>
          <a:custGeom>
            <a:avLst/>
            <a:gdLst>
              <a:gd name="connsiteX0" fmla="*/ 0 w 1835993"/>
              <a:gd name="connsiteY0" fmla="*/ 168051 h 1008287"/>
              <a:gd name="connsiteX1" fmla="*/ 168051 w 1835993"/>
              <a:gd name="connsiteY1" fmla="*/ 0 h 1008287"/>
              <a:gd name="connsiteX2" fmla="*/ 1667942 w 1835993"/>
              <a:gd name="connsiteY2" fmla="*/ 0 h 1008287"/>
              <a:gd name="connsiteX3" fmla="*/ 1835993 w 1835993"/>
              <a:gd name="connsiteY3" fmla="*/ 168051 h 1008287"/>
              <a:gd name="connsiteX4" fmla="*/ 1835993 w 1835993"/>
              <a:gd name="connsiteY4" fmla="*/ 840236 h 1008287"/>
              <a:gd name="connsiteX5" fmla="*/ 1667942 w 1835993"/>
              <a:gd name="connsiteY5" fmla="*/ 1008287 h 1008287"/>
              <a:gd name="connsiteX6" fmla="*/ 168051 w 1835993"/>
              <a:gd name="connsiteY6" fmla="*/ 1008287 h 1008287"/>
              <a:gd name="connsiteX7" fmla="*/ 0 w 1835993"/>
              <a:gd name="connsiteY7" fmla="*/ 840236 h 1008287"/>
              <a:gd name="connsiteX8" fmla="*/ 0 w 1835993"/>
              <a:gd name="connsiteY8" fmla="*/ 168051 h 100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5993" h="1008287">
                <a:moveTo>
                  <a:pt x="0" y="168051"/>
                </a:moveTo>
                <a:cubicBezTo>
                  <a:pt x="0" y="75239"/>
                  <a:pt x="75239" y="0"/>
                  <a:pt x="168051" y="0"/>
                </a:cubicBezTo>
                <a:lnTo>
                  <a:pt x="1667942" y="0"/>
                </a:lnTo>
                <a:cubicBezTo>
                  <a:pt x="1760754" y="0"/>
                  <a:pt x="1835993" y="75239"/>
                  <a:pt x="1835993" y="168051"/>
                </a:cubicBezTo>
                <a:lnTo>
                  <a:pt x="1835993" y="840236"/>
                </a:lnTo>
                <a:cubicBezTo>
                  <a:pt x="1835993" y="933048"/>
                  <a:pt x="1760754" y="1008287"/>
                  <a:pt x="1667942" y="1008287"/>
                </a:cubicBezTo>
                <a:lnTo>
                  <a:pt x="168051" y="1008287"/>
                </a:lnTo>
                <a:cubicBezTo>
                  <a:pt x="75239" y="1008287"/>
                  <a:pt x="0" y="933048"/>
                  <a:pt x="0" y="840236"/>
                </a:cubicBezTo>
                <a:lnTo>
                  <a:pt x="0" y="168051"/>
                </a:lnTo>
                <a:close/>
              </a:path>
            </a:pathLst>
          </a:custGeom>
          <a:solidFill>
            <a:schemeClr val="bg1"/>
          </a:solidFill>
          <a:ln w="63500">
            <a:solidFill>
              <a:srgbClr val="66FF33"/>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89861" tIns="89861" rIns="89861" bIns="89861" spcCol="1270" anchor="ctr"/>
          <a:lstStyle/>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92D050"/>
                </a:solidFill>
                <a:effectLst/>
                <a:uLnTx/>
                <a:uFillTx/>
                <a:latin typeface="Tahoma"/>
                <a:ea typeface="+mn-ea"/>
                <a:cs typeface="+mn-cs"/>
              </a:rPr>
              <a:t>Rehabilitation during delirium</a:t>
            </a:r>
          </a:p>
        </p:txBody>
      </p:sp>
      <p:sp>
        <p:nvSpPr>
          <p:cNvPr id="18" name="Freeform 17">
            <a:extLst>
              <a:ext uri="{FF2B5EF4-FFF2-40B4-BE49-F238E27FC236}">
                <a16:creationId xmlns:a16="http://schemas.microsoft.com/office/drawing/2014/main" id="{B37B660E-87E9-43EF-B006-F3DAFC898C07}"/>
              </a:ext>
            </a:extLst>
          </p:cNvPr>
          <p:cNvSpPr/>
          <p:nvPr/>
        </p:nvSpPr>
        <p:spPr>
          <a:xfrm rot="19653118">
            <a:off x="7435850" y="2230438"/>
            <a:ext cx="776288" cy="0"/>
          </a:xfrm>
          <a:custGeom>
            <a:avLst/>
            <a:gdLst/>
            <a:ahLst/>
            <a:cxnLst/>
            <a:rect l="0" t="0" r="0" b="0"/>
            <a:pathLst>
              <a:path>
                <a:moveTo>
                  <a:pt x="0" y="0"/>
                </a:moveTo>
                <a:lnTo>
                  <a:pt x="776280" y="0"/>
                </a:lnTo>
              </a:path>
            </a:pathLst>
          </a:custGeom>
          <a:noFill/>
          <a:ln>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9" name="Freeform 18">
            <a:extLst>
              <a:ext uri="{FF2B5EF4-FFF2-40B4-BE49-F238E27FC236}">
                <a16:creationId xmlns:a16="http://schemas.microsoft.com/office/drawing/2014/main" id="{51E9E963-389B-4416-90C7-62A5E6851054}"/>
              </a:ext>
            </a:extLst>
          </p:cNvPr>
          <p:cNvSpPr/>
          <p:nvPr/>
        </p:nvSpPr>
        <p:spPr>
          <a:xfrm>
            <a:off x="7577485" y="4815574"/>
            <a:ext cx="2389870" cy="1003300"/>
          </a:xfrm>
          <a:custGeom>
            <a:avLst/>
            <a:gdLst>
              <a:gd name="connsiteX0" fmla="*/ 0 w 2241947"/>
              <a:gd name="connsiteY0" fmla="*/ 167375 h 1004232"/>
              <a:gd name="connsiteX1" fmla="*/ 167375 w 2241947"/>
              <a:gd name="connsiteY1" fmla="*/ 0 h 1004232"/>
              <a:gd name="connsiteX2" fmla="*/ 2074572 w 2241947"/>
              <a:gd name="connsiteY2" fmla="*/ 0 h 1004232"/>
              <a:gd name="connsiteX3" fmla="*/ 2241947 w 2241947"/>
              <a:gd name="connsiteY3" fmla="*/ 167375 h 1004232"/>
              <a:gd name="connsiteX4" fmla="*/ 2241947 w 2241947"/>
              <a:gd name="connsiteY4" fmla="*/ 836857 h 1004232"/>
              <a:gd name="connsiteX5" fmla="*/ 2074572 w 2241947"/>
              <a:gd name="connsiteY5" fmla="*/ 1004232 h 1004232"/>
              <a:gd name="connsiteX6" fmla="*/ 167375 w 2241947"/>
              <a:gd name="connsiteY6" fmla="*/ 1004232 h 1004232"/>
              <a:gd name="connsiteX7" fmla="*/ 0 w 2241947"/>
              <a:gd name="connsiteY7" fmla="*/ 836857 h 1004232"/>
              <a:gd name="connsiteX8" fmla="*/ 0 w 2241947"/>
              <a:gd name="connsiteY8" fmla="*/ 167375 h 100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1947" h="1004232">
                <a:moveTo>
                  <a:pt x="0" y="167375"/>
                </a:moveTo>
                <a:cubicBezTo>
                  <a:pt x="0" y="74936"/>
                  <a:pt x="74936" y="0"/>
                  <a:pt x="167375" y="0"/>
                </a:cubicBezTo>
                <a:lnTo>
                  <a:pt x="2074572" y="0"/>
                </a:lnTo>
                <a:cubicBezTo>
                  <a:pt x="2167011" y="0"/>
                  <a:pt x="2241947" y="74936"/>
                  <a:pt x="2241947" y="167375"/>
                </a:cubicBezTo>
                <a:lnTo>
                  <a:pt x="2241947" y="836857"/>
                </a:lnTo>
                <a:cubicBezTo>
                  <a:pt x="2241947" y="929296"/>
                  <a:pt x="2167011" y="1004232"/>
                  <a:pt x="2074572" y="1004232"/>
                </a:cubicBezTo>
                <a:lnTo>
                  <a:pt x="167375" y="1004232"/>
                </a:lnTo>
                <a:cubicBezTo>
                  <a:pt x="74936" y="1004232"/>
                  <a:pt x="0" y="929296"/>
                  <a:pt x="0" y="836857"/>
                </a:cubicBezTo>
                <a:lnTo>
                  <a:pt x="0" y="167375"/>
                </a:lnTo>
                <a:close/>
              </a:path>
            </a:pathLst>
          </a:custGeom>
          <a:solidFill>
            <a:schemeClr val="bg1"/>
          </a:solidFill>
          <a:ln w="63500">
            <a:solidFill>
              <a:srgbClr val="FFFF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89663" tIns="89663" rIns="89663" bIns="89663" spcCol="1270" anchor="ctr"/>
          <a:lstStyle/>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FFFF00"/>
                </a:solidFill>
                <a:effectLst/>
                <a:uLnTx/>
                <a:uFillTx/>
                <a:latin typeface="Tahoma"/>
                <a:ea typeface="+mn-ea"/>
                <a:cs typeface="+mn-cs"/>
              </a:rPr>
              <a:t>Communicate with patient &amp; carers</a:t>
            </a:r>
          </a:p>
        </p:txBody>
      </p:sp>
      <p:sp>
        <p:nvSpPr>
          <p:cNvPr id="20" name="Freeform 19">
            <a:extLst>
              <a:ext uri="{FF2B5EF4-FFF2-40B4-BE49-F238E27FC236}">
                <a16:creationId xmlns:a16="http://schemas.microsoft.com/office/drawing/2014/main" id="{1D004CBB-B5E8-4196-AB1F-206D66F757B2}"/>
              </a:ext>
            </a:extLst>
          </p:cNvPr>
          <p:cNvSpPr/>
          <p:nvPr/>
        </p:nvSpPr>
        <p:spPr>
          <a:xfrm>
            <a:off x="2028769" y="2909602"/>
            <a:ext cx="1722638" cy="1416473"/>
          </a:xfrm>
          <a:custGeom>
            <a:avLst/>
            <a:gdLst>
              <a:gd name="connsiteX0" fmla="*/ 0 w 1954794"/>
              <a:gd name="connsiteY0" fmla="*/ 166903 h 1001396"/>
              <a:gd name="connsiteX1" fmla="*/ 166903 w 1954794"/>
              <a:gd name="connsiteY1" fmla="*/ 0 h 1001396"/>
              <a:gd name="connsiteX2" fmla="*/ 1787891 w 1954794"/>
              <a:gd name="connsiteY2" fmla="*/ 0 h 1001396"/>
              <a:gd name="connsiteX3" fmla="*/ 1954794 w 1954794"/>
              <a:gd name="connsiteY3" fmla="*/ 166903 h 1001396"/>
              <a:gd name="connsiteX4" fmla="*/ 1954794 w 1954794"/>
              <a:gd name="connsiteY4" fmla="*/ 834493 h 1001396"/>
              <a:gd name="connsiteX5" fmla="*/ 1787891 w 1954794"/>
              <a:gd name="connsiteY5" fmla="*/ 1001396 h 1001396"/>
              <a:gd name="connsiteX6" fmla="*/ 166903 w 1954794"/>
              <a:gd name="connsiteY6" fmla="*/ 1001396 h 1001396"/>
              <a:gd name="connsiteX7" fmla="*/ 0 w 1954794"/>
              <a:gd name="connsiteY7" fmla="*/ 834493 h 1001396"/>
              <a:gd name="connsiteX8" fmla="*/ 0 w 1954794"/>
              <a:gd name="connsiteY8" fmla="*/ 166903 h 1001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4794" h="1001396">
                <a:moveTo>
                  <a:pt x="0" y="166903"/>
                </a:moveTo>
                <a:cubicBezTo>
                  <a:pt x="0" y="74725"/>
                  <a:pt x="74725" y="0"/>
                  <a:pt x="166903" y="0"/>
                </a:cubicBezTo>
                <a:lnTo>
                  <a:pt x="1787891" y="0"/>
                </a:lnTo>
                <a:cubicBezTo>
                  <a:pt x="1880069" y="0"/>
                  <a:pt x="1954794" y="74725"/>
                  <a:pt x="1954794" y="166903"/>
                </a:cubicBezTo>
                <a:lnTo>
                  <a:pt x="1954794" y="834493"/>
                </a:lnTo>
                <a:cubicBezTo>
                  <a:pt x="1954794" y="926671"/>
                  <a:pt x="1880069" y="1001396"/>
                  <a:pt x="1787891" y="1001396"/>
                </a:cubicBezTo>
                <a:lnTo>
                  <a:pt x="166903" y="1001396"/>
                </a:lnTo>
                <a:cubicBezTo>
                  <a:pt x="74725" y="1001396"/>
                  <a:pt x="0" y="926671"/>
                  <a:pt x="0" y="834493"/>
                </a:cubicBezTo>
                <a:lnTo>
                  <a:pt x="0" y="166903"/>
                </a:lnTo>
                <a:close/>
              </a:path>
            </a:pathLst>
          </a:custGeom>
          <a:solidFill>
            <a:schemeClr val="bg1"/>
          </a:solidFill>
          <a:ln w="63500">
            <a:solidFill>
              <a:srgbClr val="FFCCCC"/>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89524" tIns="89524" rIns="89524" bIns="89524" spcCol="1270" anchor="ctr"/>
          <a:lstStyle/>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730000">
                    <a:lumMod val="20000"/>
                    <a:lumOff val="80000"/>
                  </a:srgbClr>
                </a:solidFill>
                <a:effectLst/>
                <a:uLnTx/>
                <a:uFillTx/>
                <a:latin typeface="Tahoma"/>
                <a:ea typeface="+mn-ea"/>
                <a:cs typeface="+mn-cs"/>
              </a:rPr>
              <a:t>Consider dementia</a:t>
            </a:r>
          </a:p>
          <a:p>
            <a:pPr marL="0" marR="0" lvl="0" indent="0" algn="ctr" defTabSz="711200" rtl="0" eaLnBrk="0" fontAlgn="base" latinLnBrk="0" hangingPunct="0">
              <a:lnSpc>
                <a:spcPct val="90000"/>
              </a:lnSpc>
              <a:spcBef>
                <a:spcPct val="0"/>
              </a:spcBef>
              <a:spcAft>
                <a:spcPct val="35000"/>
              </a:spcAft>
              <a:buClrTx/>
              <a:buSzTx/>
              <a:buFontTx/>
              <a:buNone/>
              <a:tabLst/>
              <a:defRPr/>
            </a:pPr>
            <a:r>
              <a:rPr kumimoji="0" lang="en-GB" sz="1600" b="1" i="0" u="none" strike="noStrike" kern="1200" cap="none" spc="0" normalizeH="0" baseline="0" noProof="0" dirty="0">
                <a:ln>
                  <a:noFill/>
                </a:ln>
                <a:solidFill>
                  <a:srgbClr val="730000">
                    <a:lumMod val="20000"/>
                    <a:lumOff val="80000"/>
                  </a:srgbClr>
                </a:solidFill>
                <a:effectLst/>
                <a:uLnTx/>
                <a:uFillTx/>
                <a:latin typeface="Tahoma"/>
                <a:ea typeface="+mn-ea"/>
                <a:cs typeface="+mn-cs"/>
              </a:rPr>
              <a:t>Consider follow-up</a:t>
            </a:r>
          </a:p>
        </p:txBody>
      </p:sp>
    </p:spTree>
    <p:extLst>
      <p:ext uri="{BB962C8B-B14F-4D97-AF65-F5344CB8AC3E}">
        <p14:creationId xmlns:p14="http://schemas.microsoft.com/office/powerpoint/2010/main" val="42570948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042CCEC-0F09-4384-B0A2-3DC0B3A8B7AB}"/>
              </a:ext>
            </a:extLst>
          </p:cNvPr>
          <p:cNvSpPr>
            <a:spLocks noGrp="1" noChangeArrowheads="1"/>
          </p:cNvSpPr>
          <p:nvPr>
            <p:ph type="title" idx="4294967295"/>
          </p:nvPr>
        </p:nvSpPr>
        <p:spPr>
          <a:xfrm>
            <a:off x="378069" y="486175"/>
            <a:ext cx="11210193" cy="417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r>
              <a:rPr lang="en-GB" altLang="en-US" dirty="0">
                <a:effectLst/>
              </a:rPr>
              <a:t>Common causes of delirium in hip fracture</a:t>
            </a:r>
          </a:p>
        </p:txBody>
      </p:sp>
      <p:sp>
        <p:nvSpPr>
          <p:cNvPr id="19459" name="TextBox 1">
            <a:extLst>
              <a:ext uri="{FF2B5EF4-FFF2-40B4-BE49-F238E27FC236}">
                <a16:creationId xmlns:a16="http://schemas.microsoft.com/office/drawing/2014/main" id="{46A54F6C-36F9-4987-9C22-93B58804D176}"/>
              </a:ext>
            </a:extLst>
          </p:cNvPr>
          <p:cNvSpPr txBox="1">
            <a:spLocks noChangeArrowheads="1"/>
          </p:cNvSpPr>
          <p:nvPr/>
        </p:nvSpPr>
        <p:spPr bwMode="auto">
          <a:xfrm>
            <a:off x="732337" y="1762249"/>
            <a:ext cx="8484085" cy="511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50000"/>
              </a:lnSpc>
              <a:spcBef>
                <a:spcPct val="0"/>
              </a:spcBef>
              <a:buClrTx/>
              <a:buFontTx/>
              <a:buNone/>
            </a:pPr>
            <a:r>
              <a:rPr lang="en-GB" altLang="en-US" sz="2000" dirty="0">
                <a:solidFill>
                  <a:srgbClr val="FFFFFF"/>
                </a:solidFill>
                <a:latin typeface="Lucida Bright" panose="02040602050505020304" pitchFamily="18" charset="0"/>
              </a:rPr>
              <a:t>Fracture, operation</a:t>
            </a:r>
          </a:p>
          <a:p>
            <a:pPr>
              <a:lnSpc>
                <a:spcPct val="150000"/>
              </a:lnSpc>
              <a:spcBef>
                <a:spcPct val="0"/>
              </a:spcBef>
              <a:buClrTx/>
              <a:buFontTx/>
              <a:buNone/>
            </a:pPr>
            <a:r>
              <a:rPr lang="en-GB" altLang="en-US" sz="2000" dirty="0">
                <a:solidFill>
                  <a:srgbClr val="FFFFFF"/>
                </a:solidFill>
                <a:latin typeface="Lucida Bright" panose="02040602050505020304" pitchFamily="18" charset="0"/>
              </a:rPr>
              <a:t>Infection (UTI, chest, skin, wound, etc.)</a:t>
            </a:r>
          </a:p>
          <a:p>
            <a:pPr>
              <a:lnSpc>
                <a:spcPct val="150000"/>
              </a:lnSpc>
              <a:spcBef>
                <a:spcPct val="0"/>
              </a:spcBef>
              <a:buClrTx/>
              <a:buFontTx/>
              <a:buNone/>
            </a:pPr>
            <a:r>
              <a:rPr lang="en-GB" altLang="en-US" sz="2000" dirty="0">
                <a:solidFill>
                  <a:srgbClr val="FFFFFF"/>
                </a:solidFill>
                <a:latin typeface="Lucida Bright" panose="02040602050505020304" pitchFamily="18" charset="0"/>
              </a:rPr>
              <a:t>Dehydration / acute kidney injury</a:t>
            </a:r>
          </a:p>
          <a:p>
            <a:pPr>
              <a:lnSpc>
                <a:spcPct val="150000"/>
              </a:lnSpc>
              <a:spcBef>
                <a:spcPct val="0"/>
              </a:spcBef>
              <a:buClrTx/>
              <a:buFontTx/>
              <a:buNone/>
            </a:pPr>
            <a:r>
              <a:rPr lang="en-GB" altLang="en-US" sz="2000" dirty="0">
                <a:solidFill>
                  <a:srgbClr val="FFFFFF"/>
                </a:solidFill>
                <a:latin typeface="Lucida Bright" panose="02040602050505020304" pitchFamily="18" charset="0"/>
              </a:rPr>
              <a:t>Constipation</a:t>
            </a:r>
          </a:p>
          <a:p>
            <a:pPr>
              <a:lnSpc>
                <a:spcPct val="150000"/>
              </a:lnSpc>
              <a:spcBef>
                <a:spcPct val="0"/>
              </a:spcBef>
              <a:buClrTx/>
              <a:buFontTx/>
              <a:buNone/>
            </a:pPr>
            <a:r>
              <a:rPr lang="en-GB" altLang="en-US" sz="2000" dirty="0">
                <a:solidFill>
                  <a:srgbClr val="FFFFFF"/>
                </a:solidFill>
                <a:latin typeface="Lucida Bright" panose="02040602050505020304" pitchFamily="18" charset="0"/>
              </a:rPr>
              <a:t>Anaemia</a:t>
            </a:r>
          </a:p>
          <a:p>
            <a:pPr>
              <a:lnSpc>
                <a:spcPct val="150000"/>
              </a:lnSpc>
              <a:spcBef>
                <a:spcPct val="0"/>
              </a:spcBef>
              <a:buClrTx/>
              <a:buFontTx/>
              <a:buNone/>
            </a:pPr>
            <a:r>
              <a:rPr lang="en-GB" altLang="en-US" sz="2000" dirty="0">
                <a:solidFill>
                  <a:srgbClr val="FFFFFF"/>
                </a:solidFill>
                <a:latin typeface="Lucida Bright" panose="02040602050505020304" pitchFamily="18" charset="0"/>
              </a:rPr>
              <a:t>Drug changes (starting or stopping)</a:t>
            </a:r>
          </a:p>
          <a:p>
            <a:pPr>
              <a:lnSpc>
                <a:spcPct val="150000"/>
              </a:lnSpc>
              <a:spcBef>
                <a:spcPct val="0"/>
              </a:spcBef>
              <a:buClrTx/>
              <a:buFontTx/>
              <a:buNone/>
            </a:pPr>
            <a:r>
              <a:rPr lang="en-GB" altLang="en-US" sz="2000" dirty="0">
                <a:solidFill>
                  <a:srgbClr val="FFFFFF"/>
                </a:solidFill>
                <a:latin typeface="Lucida Bright" panose="02040602050505020304" pitchFamily="18" charset="0"/>
              </a:rPr>
              <a:t>Injuries </a:t>
            </a:r>
          </a:p>
          <a:p>
            <a:pPr>
              <a:lnSpc>
                <a:spcPct val="150000"/>
              </a:lnSpc>
              <a:spcBef>
                <a:spcPct val="0"/>
              </a:spcBef>
              <a:buClrTx/>
              <a:buFontTx/>
              <a:buNone/>
            </a:pPr>
            <a:r>
              <a:rPr lang="en-GB" altLang="en-US" sz="2000" dirty="0">
                <a:solidFill>
                  <a:srgbClr val="FFFFFF"/>
                </a:solidFill>
                <a:latin typeface="Lucida Bright" panose="02040602050505020304" pitchFamily="18" charset="0"/>
              </a:rPr>
              <a:t>Psychological stress (isolation, immobility, uncertainty)</a:t>
            </a:r>
          </a:p>
          <a:p>
            <a:pPr>
              <a:lnSpc>
                <a:spcPct val="150000"/>
              </a:lnSpc>
              <a:spcBef>
                <a:spcPct val="0"/>
              </a:spcBef>
              <a:buClrTx/>
              <a:buFontTx/>
              <a:buNone/>
            </a:pPr>
            <a:endParaRPr lang="en-GB" altLang="en-US" sz="2000" dirty="0">
              <a:solidFill>
                <a:srgbClr val="FFFFFF"/>
              </a:solidFill>
              <a:latin typeface="Lucida Bright" panose="02040602050505020304" pitchFamily="18" charset="0"/>
            </a:endParaRPr>
          </a:p>
          <a:p>
            <a:pPr>
              <a:lnSpc>
                <a:spcPct val="150000"/>
              </a:lnSpc>
              <a:spcBef>
                <a:spcPct val="0"/>
              </a:spcBef>
              <a:buClrTx/>
              <a:buFontTx/>
              <a:buNone/>
            </a:pPr>
            <a:r>
              <a:rPr lang="en-GB" altLang="en-US" sz="2000" dirty="0">
                <a:solidFill>
                  <a:srgbClr val="FFFFFF"/>
                </a:solidFill>
                <a:latin typeface="Lucida Bright" panose="02040602050505020304" pitchFamily="18" charset="0"/>
              </a:rPr>
              <a:t>? </a:t>
            </a:r>
            <a:r>
              <a:rPr lang="en-GB" altLang="en-US" sz="2000" dirty="0" err="1">
                <a:solidFill>
                  <a:srgbClr val="FFFFFF"/>
                </a:solidFill>
                <a:latin typeface="Lucida Bright" panose="02040602050505020304" pitchFamily="18" charset="0"/>
              </a:rPr>
              <a:t>Intraop</a:t>
            </a:r>
            <a:r>
              <a:rPr lang="en-GB" altLang="en-US" sz="2000" dirty="0">
                <a:solidFill>
                  <a:srgbClr val="FFFFFF"/>
                </a:solidFill>
                <a:latin typeface="Lucida Bright" panose="02040602050505020304" pitchFamily="18" charset="0"/>
              </a:rPr>
              <a:t> factors (depth of anaesthesia, hypotension)</a:t>
            </a:r>
          </a:p>
          <a:p>
            <a:pPr>
              <a:lnSpc>
                <a:spcPct val="150000"/>
              </a:lnSpc>
              <a:spcBef>
                <a:spcPct val="0"/>
              </a:spcBef>
              <a:buClrTx/>
              <a:buFontTx/>
              <a:buNone/>
            </a:pPr>
            <a:endParaRPr lang="en-GB" altLang="en-US" sz="2000" dirty="0">
              <a:solidFill>
                <a:srgbClr val="FFFFFF"/>
              </a:solidFill>
              <a:latin typeface="Lucida Bright" panose="02040602050505020304" pitchFamily="18" charset="0"/>
            </a:endParaRPr>
          </a:p>
        </p:txBody>
      </p:sp>
      <p:cxnSp>
        <p:nvCxnSpPr>
          <p:cNvPr id="2" name="Straight Connector 1">
            <a:extLst>
              <a:ext uri="{FF2B5EF4-FFF2-40B4-BE49-F238E27FC236}">
                <a16:creationId xmlns:a16="http://schemas.microsoft.com/office/drawing/2014/main" id="{E835EF91-124A-E685-4AFF-1308954D261C}"/>
              </a:ext>
            </a:extLst>
          </p:cNvPr>
          <p:cNvCxnSpPr/>
          <p:nvPr/>
        </p:nvCxnSpPr>
        <p:spPr>
          <a:xfrm>
            <a:off x="-22120" y="1318680"/>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0659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Box 4099">
            <a:extLst>
              <a:ext uri="{FF2B5EF4-FFF2-40B4-BE49-F238E27FC236}">
                <a16:creationId xmlns:a16="http://schemas.microsoft.com/office/drawing/2014/main" id="{B0286150-B6C0-4868-A779-35D63403E314}"/>
              </a:ext>
            </a:extLst>
          </p:cNvPr>
          <p:cNvSpPr txBox="1">
            <a:spLocks noChangeArrowheads="1"/>
          </p:cNvSpPr>
          <p:nvPr/>
        </p:nvSpPr>
        <p:spPr bwMode="auto">
          <a:xfrm>
            <a:off x="280219" y="291880"/>
            <a:ext cx="113857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Monotype Sorts" charset="2"/>
              <a:buChar char="è"/>
              <a:defRPr b="1">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marR="0" lvl="0" indent="-457200" algn="ctr" defTabSz="914400" rtl="0" eaLnBrk="1" fontAlgn="auto" latinLnBrk="0" hangingPunct="1">
              <a:lnSpc>
                <a:spcPct val="100000"/>
              </a:lnSpc>
              <a:spcBef>
                <a:spcPct val="0"/>
              </a:spcBef>
              <a:spcAft>
                <a:spcPts val="0"/>
              </a:spcAft>
              <a:buClrTx/>
              <a:buSzTx/>
              <a:buFont typeface="Monotype Sorts" charset="2"/>
              <a:buNone/>
              <a:tabLst/>
              <a:defRPr/>
            </a:pPr>
            <a:r>
              <a:rPr kumimoji="0" lang="en-GB" altLang="en-US" sz="3600" b="1"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rPr>
              <a:t>Detect &amp; treat distress</a:t>
            </a:r>
          </a:p>
        </p:txBody>
      </p:sp>
      <p:cxnSp>
        <p:nvCxnSpPr>
          <p:cNvPr id="10" name="Straight Connector 9"/>
          <p:cNvCxnSpPr/>
          <p:nvPr/>
        </p:nvCxnSpPr>
        <p:spPr>
          <a:xfrm>
            <a:off x="-22120" y="1318680"/>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ext Box 2"/>
          <p:cNvSpPr txBox="1">
            <a:spLocks noChangeArrowheads="1"/>
          </p:cNvSpPr>
          <p:nvPr/>
        </p:nvSpPr>
        <p:spPr bwMode="auto">
          <a:xfrm>
            <a:off x="-73740" y="1598995"/>
            <a:ext cx="5294722" cy="596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2400" b="1"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rPr>
              <a:t>Find out why:</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20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a:t>
            </a:r>
            <a:r>
              <a:rPr kumimoji="0" lang="en-GB" altLang="en-US" sz="1800" b="0" i="0" u="sng"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Pain (very common)</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Urinary retention (very common)</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Constipation	</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Dehydration</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Fear, anxiety</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Psychosis</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endParaRPr kumimoji="0" lang="en-GB" altLang="en-US" sz="2000" b="0"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endParaRP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endParaRPr kumimoji="0" lang="en-GB" altLang="en-US" sz="2000" b="0"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endParaRP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endParaRPr kumimoji="0" lang="en-GB" altLang="en-US" sz="2000" b="0"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endParaRPr>
          </a:p>
        </p:txBody>
      </p:sp>
      <p:sp>
        <p:nvSpPr>
          <p:cNvPr id="6" name="Text Box 2"/>
          <p:cNvSpPr txBox="1">
            <a:spLocks noChangeArrowheads="1"/>
          </p:cNvSpPr>
          <p:nvPr/>
        </p:nvSpPr>
        <p:spPr bwMode="auto">
          <a:xfrm>
            <a:off x="5220982" y="1597694"/>
            <a:ext cx="6290238" cy="4464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2400" b="1"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rPr>
              <a:t>Then address remediable causes</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endParaRPr kumimoji="0" lang="en-GB" altLang="en-US" sz="2000" b="0"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endParaRP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2400" b="1"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rPr>
              <a:t>Also specifically treat distress: </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2000" b="0"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rPr>
              <a:t>	</a:t>
            </a: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Reassurance</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Family involvement</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One-to-one nursing</a:t>
            </a:r>
          </a:p>
          <a:p>
            <a:pPr marL="1143000" marR="0" lvl="2" indent="-228600" algn="l" defTabSz="914400" rtl="0" eaLnBrk="1" fontAlgn="auto" latinLnBrk="0" hangingPunct="1">
              <a:lnSpc>
                <a:spcPct val="200000"/>
              </a:lnSpc>
              <a:spcBef>
                <a:spcPct val="0"/>
              </a:spcBef>
              <a:spcAft>
                <a:spcPts val="0"/>
              </a:spcAft>
              <a:buClr>
                <a:srgbClr val="00FFFF"/>
              </a:buClr>
              <a:buSzTx/>
              <a:buFontTx/>
              <a:buNone/>
              <a:tabLst/>
              <a:defRPr/>
            </a:pPr>
            <a:r>
              <a:rPr kumimoji="0" lang="en-GB" altLang="en-US" sz="1800" b="0" i="0" u="none" strike="noStrike" kern="1200" cap="none" spc="0" normalizeH="0" baseline="0" noProof="0" dirty="0">
                <a:ln>
                  <a:noFill/>
                </a:ln>
                <a:solidFill>
                  <a:srgbClr val="00FFFF"/>
                </a:solidFill>
                <a:effectLst/>
                <a:uLnTx/>
                <a:uFillTx/>
                <a:latin typeface="Lucida Bright" panose="02040602050505020304" pitchFamily="18" charset="0"/>
                <a:ea typeface="+mn-ea"/>
                <a:cs typeface="+mn-cs"/>
              </a:rPr>
              <a:t>	Drugs only if necessary</a:t>
            </a:r>
            <a:endParaRPr kumimoji="0" lang="en-GB" altLang="en-US" sz="2000" b="0" i="0" u="none" strike="noStrike" kern="1200" cap="none" spc="0" normalizeH="0" baseline="0" noProof="0" dirty="0">
              <a:ln>
                <a:noFill/>
              </a:ln>
              <a:solidFill>
                <a:srgbClr val="FFFFFF"/>
              </a:solidFill>
              <a:effectLst/>
              <a:uLnTx/>
              <a:uFillTx/>
              <a:latin typeface="Lucida Bright" panose="02040602050505020304" pitchFamily="18" charset="0"/>
              <a:ea typeface="+mn-ea"/>
              <a:cs typeface="+mn-cs"/>
            </a:endParaRPr>
          </a:p>
        </p:txBody>
      </p:sp>
    </p:spTree>
    <p:extLst>
      <p:ext uri="{BB962C8B-B14F-4D97-AF65-F5344CB8AC3E}">
        <p14:creationId xmlns:p14="http://schemas.microsoft.com/office/powerpoint/2010/main" val="128873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Box 4099">
            <a:extLst>
              <a:ext uri="{FF2B5EF4-FFF2-40B4-BE49-F238E27FC236}">
                <a16:creationId xmlns:a16="http://schemas.microsoft.com/office/drawing/2014/main" id="{B0286150-B6C0-4868-A779-35D63403E314}"/>
              </a:ext>
            </a:extLst>
          </p:cNvPr>
          <p:cNvSpPr txBox="1">
            <a:spLocks noChangeArrowheads="1"/>
          </p:cNvSpPr>
          <p:nvPr/>
        </p:nvSpPr>
        <p:spPr bwMode="auto">
          <a:xfrm>
            <a:off x="86308" y="328825"/>
            <a:ext cx="11997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Monotype Sorts" charset="2"/>
              <a:buChar char="è"/>
              <a:defRPr b="1">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None/>
            </a:pPr>
            <a:r>
              <a:rPr lang="en-GB" altLang="en-US" sz="3600" dirty="0">
                <a:solidFill>
                  <a:srgbClr val="FFFF00"/>
                </a:solidFill>
                <a:latin typeface="Lucida Bright" panose="02040602050505020304" pitchFamily="18" charset="0"/>
              </a:rPr>
              <a:t>Speaking therapeutically to a person with delirium</a:t>
            </a:r>
          </a:p>
        </p:txBody>
      </p:sp>
      <p:cxnSp>
        <p:nvCxnSpPr>
          <p:cNvPr id="10" name="Straight Connector 9"/>
          <p:cNvCxnSpPr/>
          <p:nvPr/>
        </p:nvCxnSpPr>
        <p:spPr>
          <a:xfrm>
            <a:off x="-22120" y="1318680"/>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ext Box 2"/>
          <p:cNvSpPr txBox="1">
            <a:spLocks noChangeArrowheads="1"/>
          </p:cNvSpPr>
          <p:nvPr/>
        </p:nvSpPr>
        <p:spPr bwMode="auto">
          <a:xfrm>
            <a:off x="-331289" y="1780498"/>
            <a:ext cx="12278573" cy="5388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2">
              <a:spcBef>
                <a:spcPct val="0"/>
              </a:spcBef>
              <a:spcAft>
                <a:spcPts val="600"/>
              </a:spcAft>
              <a:buClr>
                <a:srgbClr val="00FFFF"/>
              </a:buClr>
              <a:buFontTx/>
              <a:buNone/>
            </a:pPr>
            <a:r>
              <a:rPr lang="en-GB" altLang="en-US" b="1" dirty="0">
                <a:solidFill>
                  <a:srgbClr val="FFFFFF"/>
                </a:solidFill>
                <a:latin typeface="Lucida Bright" panose="02040602050505020304" pitchFamily="18" charset="0"/>
              </a:rPr>
              <a:t>Multiple accounts from people with delirium: </a:t>
            </a:r>
          </a:p>
          <a:p>
            <a:pPr lvl="2">
              <a:spcBef>
                <a:spcPct val="0"/>
              </a:spcBef>
              <a:spcAft>
                <a:spcPts val="600"/>
              </a:spcAft>
              <a:buClr>
                <a:srgbClr val="00FFFF"/>
              </a:buClr>
              <a:buFontTx/>
              <a:buNone/>
            </a:pPr>
            <a:r>
              <a:rPr lang="en-GB" altLang="en-US" sz="2000" dirty="0">
                <a:solidFill>
                  <a:srgbClr val="FFFFFF"/>
                </a:solidFill>
                <a:latin typeface="Lucida Bright" panose="02040602050505020304" pitchFamily="18" charset="0"/>
              </a:rPr>
              <a:t>	</a:t>
            </a:r>
          </a:p>
          <a:p>
            <a:pPr lvl="2">
              <a:spcBef>
                <a:spcPct val="0"/>
              </a:spcBef>
              <a:spcAft>
                <a:spcPts val="600"/>
              </a:spcAft>
              <a:buClr>
                <a:srgbClr val="00FFFF"/>
              </a:buClr>
              <a:buFontTx/>
              <a:buNone/>
            </a:pPr>
            <a:r>
              <a:rPr lang="en-GB" altLang="en-US" sz="1800" dirty="0">
                <a:solidFill>
                  <a:srgbClr val="00FFFF"/>
                </a:solidFill>
                <a:latin typeface="Lucida Bright" panose="02040602050505020304" pitchFamily="18" charset="0"/>
              </a:rPr>
              <a:t>	Wide range in the way staff speak to them</a:t>
            </a:r>
          </a:p>
          <a:p>
            <a:pPr lvl="2">
              <a:spcBef>
                <a:spcPct val="0"/>
              </a:spcBef>
              <a:spcAft>
                <a:spcPts val="600"/>
              </a:spcAft>
              <a:buClr>
                <a:srgbClr val="00FFFF"/>
              </a:buClr>
              <a:buFontTx/>
              <a:buNone/>
            </a:pPr>
            <a:endParaRPr lang="en-GB" altLang="en-US" sz="1800" dirty="0">
              <a:solidFill>
                <a:srgbClr val="00FFFF"/>
              </a:solidFill>
              <a:latin typeface="Lucida Bright" panose="02040602050505020304" pitchFamily="18" charset="0"/>
            </a:endParaRPr>
          </a:p>
          <a:p>
            <a:pPr lvl="2">
              <a:spcBef>
                <a:spcPct val="0"/>
              </a:spcBef>
              <a:spcAft>
                <a:spcPts val="600"/>
              </a:spcAft>
              <a:buClr>
                <a:srgbClr val="00FFFF"/>
              </a:buClr>
              <a:buFontTx/>
              <a:buNone/>
            </a:pPr>
            <a:r>
              <a:rPr lang="en-GB" altLang="en-US" sz="1800" dirty="0">
                <a:solidFill>
                  <a:srgbClr val="00FFFF"/>
                </a:solidFill>
                <a:latin typeface="Lucida Bright" panose="02040602050505020304" pitchFamily="18" charset="0"/>
              </a:rPr>
              <a:t>	Unhelpful: silence, no info, speaking about them with others, no introduction, doing things like taking blood without explaining</a:t>
            </a:r>
          </a:p>
          <a:p>
            <a:pPr lvl="2">
              <a:spcBef>
                <a:spcPct val="0"/>
              </a:spcBef>
              <a:spcAft>
                <a:spcPts val="600"/>
              </a:spcAft>
              <a:buClr>
                <a:srgbClr val="00FFFF"/>
              </a:buClr>
              <a:buFontTx/>
              <a:buNone/>
            </a:pPr>
            <a:endParaRPr lang="en-GB" altLang="en-US" sz="1800" dirty="0">
              <a:solidFill>
                <a:srgbClr val="00FFFF"/>
              </a:solidFill>
              <a:latin typeface="Lucida Bright" panose="02040602050505020304" pitchFamily="18" charset="0"/>
            </a:endParaRPr>
          </a:p>
          <a:p>
            <a:pPr lvl="2">
              <a:spcBef>
                <a:spcPct val="0"/>
              </a:spcBef>
              <a:spcAft>
                <a:spcPts val="600"/>
              </a:spcAft>
              <a:buClr>
                <a:srgbClr val="00FFFF"/>
              </a:buClr>
              <a:buFontTx/>
              <a:buNone/>
            </a:pPr>
            <a:r>
              <a:rPr lang="en-GB" altLang="en-US" sz="1800" dirty="0">
                <a:solidFill>
                  <a:srgbClr val="00FFFF"/>
                </a:solidFill>
                <a:latin typeface="Lucida Bright" panose="02040602050505020304" pitchFamily="18" charset="0"/>
              </a:rPr>
              <a:t>	Helpful: friendly, warm, encouraging, reassuring, introducing self, providing clear explanations, explaining what is going on</a:t>
            </a:r>
          </a:p>
          <a:p>
            <a:pPr lvl="2">
              <a:spcBef>
                <a:spcPct val="0"/>
              </a:spcBef>
              <a:spcAft>
                <a:spcPts val="600"/>
              </a:spcAft>
              <a:buClr>
                <a:srgbClr val="00FFFF"/>
              </a:buClr>
              <a:buFontTx/>
              <a:buNone/>
            </a:pPr>
            <a:endParaRPr lang="en-GB" altLang="en-US" sz="1800" dirty="0">
              <a:solidFill>
                <a:srgbClr val="00FFFF"/>
              </a:solidFill>
              <a:latin typeface="Lucida Bright" panose="02040602050505020304" pitchFamily="18" charset="0"/>
            </a:endParaRPr>
          </a:p>
          <a:p>
            <a:pPr lvl="2">
              <a:spcBef>
                <a:spcPct val="0"/>
              </a:spcBef>
              <a:spcAft>
                <a:spcPts val="600"/>
              </a:spcAft>
              <a:buClr>
                <a:srgbClr val="00FFFF"/>
              </a:buClr>
              <a:buFontTx/>
              <a:buNone/>
            </a:pPr>
            <a:r>
              <a:rPr lang="en-GB" altLang="en-US" sz="1800" i="1" dirty="0">
                <a:solidFill>
                  <a:srgbClr val="66FF33"/>
                </a:solidFill>
                <a:latin typeface="Lucida Bright" panose="02040602050505020304" pitchFamily="18" charset="0"/>
              </a:rPr>
              <a:t>	“You can’t be too orientated.”</a:t>
            </a:r>
          </a:p>
          <a:p>
            <a:pPr lvl="2">
              <a:spcBef>
                <a:spcPct val="0"/>
              </a:spcBef>
              <a:spcAft>
                <a:spcPts val="600"/>
              </a:spcAft>
              <a:buClr>
                <a:srgbClr val="00FFFF"/>
              </a:buClr>
              <a:buFontTx/>
              <a:buNone/>
            </a:pPr>
            <a:endParaRPr lang="en-GB" altLang="en-US" sz="1800" dirty="0">
              <a:solidFill>
                <a:srgbClr val="00FFFF"/>
              </a:solidFill>
              <a:latin typeface="Lucida Bright" panose="02040602050505020304" pitchFamily="18" charset="0"/>
            </a:endParaRPr>
          </a:p>
          <a:p>
            <a:pPr lvl="2">
              <a:spcBef>
                <a:spcPct val="0"/>
              </a:spcBef>
              <a:spcAft>
                <a:spcPts val="600"/>
              </a:spcAft>
              <a:buClr>
                <a:srgbClr val="00FFFF"/>
              </a:buClr>
              <a:buFontTx/>
              <a:buNone/>
            </a:pPr>
            <a:r>
              <a:rPr lang="en-GB" altLang="en-US" sz="1800" dirty="0">
                <a:solidFill>
                  <a:srgbClr val="00FFFF"/>
                </a:solidFill>
                <a:latin typeface="Lucida Bright" panose="02040602050505020304" pitchFamily="18" charset="0"/>
              </a:rPr>
              <a:t>	</a:t>
            </a:r>
            <a:r>
              <a:rPr lang="en-GB" altLang="en-US" sz="1800" i="1" dirty="0">
                <a:solidFill>
                  <a:srgbClr val="66FF33"/>
                </a:solidFill>
                <a:latin typeface="Lucida Bright" panose="02040602050505020304" pitchFamily="18" charset="0"/>
              </a:rPr>
              <a:t>“That porter was so kind that if I won the lottery I would give him my winnings.”</a:t>
            </a:r>
            <a:endParaRPr lang="en-GB" altLang="en-US" sz="2000" i="1" dirty="0">
              <a:solidFill>
                <a:srgbClr val="66FF33"/>
              </a:solidFill>
              <a:latin typeface="Lucida Bright" panose="02040602050505020304" pitchFamily="18" charset="0"/>
            </a:endParaRPr>
          </a:p>
          <a:p>
            <a:pPr lvl="2">
              <a:spcBef>
                <a:spcPct val="0"/>
              </a:spcBef>
              <a:spcAft>
                <a:spcPts val="600"/>
              </a:spcAft>
              <a:buClr>
                <a:srgbClr val="00FFFF"/>
              </a:buClr>
              <a:buFontTx/>
              <a:buNone/>
            </a:pPr>
            <a:endParaRPr lang="en-GB" altLang="en-US" sz="2000" dirty="0">
              <a:solidFill>
                <a:srgbClr val="FFFFFF"/>
              </a:solidFill>
              <a:latin typeface="Lucida Bright" panose="02040602050505020304" pitchFamily="18" charset="0"/>
            </a:endParaRPr>
          </a:p>
          <a:p>
            <a:pPr lvl="2">
              <a:spcBef>
                <a:spcPct val="0"/>
              </a:spcBef>
              <a:spcAft>
                <a:spcPts val="600"/>
              </a:spcAft>
              <a:buClr>
                <a:srgbClr val="00FFFF"/>
              </a:buClr>
              <a:buFontTx/>
              <a:buNone/>
            </a:pPr>
            <a:endParaRPr lang="en-GB" altLang="en-US" sz="2000" dirty="0">
              <a:solidFill>
                <a:srgbClr val="FFFFFF"/>
              </a:solidFill>
              <a:latin typeface="Lucida Bright" panose="02040602050505020304" pitchFamily="18" charset="0"/>
            </a:endParaRPr>
          </a:p>
        </p:txBody>
      </p:sp>
    </p:spTree>
    <p:extLst>
      <p:ext uri="{BB962C8B-B14F-4D97-AF65-F5344CB8AC3E}">
        <p14:creationId xmlns:p14="http://schemas.microsoft.com/office/powerpoint/2010/main" val="4013369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Box 4099">
            <a:extLst>
              <a:ext uri="{FF2B5EF4-FFF2-40B4-BE49-F238E27FC236}">
                <a16:creationId xmlns:a16="http://schemas.microsoft.com/office/drawing/2014/main" id="{B0286150-B6C0-4868-A779-35D63403E314}"/>
              </a:ext>
            </a:extLst>
          </p:cNvPr>
          <p:cNvSpPr txBox="1">
            <a:spLocks noChangeArrowheads="1"/>
          </p:cNvSpPr>
          <p:nvPr/>
        </p:nvSpPr>
        <p:spPr bwMode="auto">
          <a:xfrm>
            <a:off x="453318" y="200672"/>
            <a:ext cx="11385755" cy="81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Monotype Sorts" charset="2"/>
              <a:buChar char="è"/>
              <a:defRPr b="1">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150000"/>
              </a:lnSpc>
              <a:spcBef>
                <a:spcPct val="0"/>
              </a:spcBef>
              <a:buClrTx/>
              <a:buFontTx/>
              <a:buNone/>
              <a:defRPr/>
            </a:pPr>
            <a:r>
              <a:rPr lang="en-GB" altLang="en-US" sz="3600" dirty="0">
                <a:solidFill>
                  <a:srgbClr val="FFFF00"/>
                </a:solidFill>
                <a:latin typeface="Lucida Bright" panose="02040602050505020304" pitchFamily="18" charset="0"/>
              </a:rPr>
              <a:t>What is the role of drugs in delirium treatment?</a:t>
            </a:r>
          </a:p>
        </p:txBody>
      </p:sp>
      <p:sp>
        <p:nvSpPr>
          <p:cNvPr id="6" name="TextBox 5"/>
          <p:cNvSpPr txBox="1"/>
          <p:nvPr/>
        </p:nvSpPr>
        <p:spPr>
          <a:xfrm>
            <a:off x="557775" y="1748250"/>
            <a:ext cx="11260392" cy="4308872"/>
          </a:xfrm>
          <a:prstGeom prst="rect">
            <a:avLst/>
          </a:prstGeom>
          <a:noFill/>
        </p:spPr>
        <p:txBody>
          <a:bodyPr wrap="square" rtlCol="0">
            <a:spAutoFit/>
          </a:bodyPr>
          <a:lstStyle/>
          <a:p>
            <a:pPr lvl="0">
              <a:lnSpc>
                <a:spcPct val="200000"/>
              </a:lnSpc>
              <a:spcBef>
                <a:spcPct val="0"/>
              </a:spcBef>
              <a:defRPr/>
            </a:pPr>
            <a:r>
              <a:rPr lang="en-GB" altLang="en-US" sz="2400" b="1" dirty="0">
                <a:solidFill>
                  <a:srgbClr val="00FFFF"/>
                </a:solidFill>
                <a:latin typeface="Lucida Bright" panose="02040602050505020304" pitchFamily="18" charset="0"/>
              </a:rPr>
              <a:t>No evidence of overall delirium treatment effect, so … </a:t>
            </a:r>
          </a:p>
          <a:p>
            <a:pPr lvl="0">
              <a:lnSpc>
                <a:spcPct val="200000"/>
              </a:lnSpc>
              <a:spcBef>
                <a:spcPct val="0"/>
              </a:spcBef>
              <a:defRPr/>
            </a:pPr>
            <a:r>
              <a:rPr lang="en-GB" altLang="en-US" sz="2400" b="1" dirty="0">
                <a:solidFill>
                  <a:srgbClr val="FBA3FD"/>
                </a:solidFill>
                <a:latin typeface="Lucida Bright" panose="02040602050505020304" pitchFamily="18" charset="0"/>
              </a:rPr>
              <a:t>No prescription just for delirium diagnosis</a:t>
            </a:r>
          </a:p>
          <a:p>
            <a:pPr lvl="0">
              <a:lnSpc>
                <a:spcPct val="200000"/>
              </a:lnSpc>
              <a:spcBef>
                <a:spcPct val="0"/>
              </a:spcBef>
              <a:defRPr/>
            </a:pPr>
            <a:endParaRPr lang="en-GB" altLang="en-US" sz="2400" b="1" dirty="0">
              <a:solidFill>
                <a:srgbClr val="FBA3FD"/>
              </a:solidFill>
              <a:latin typeface="Lucida Bright" panose="02040602050505020304" pitchFamily="18" charset="0"/>
            </a:endParaRPr>
          </a:p>
          <a:p>
            <a:pPr lvl="0">
              <a:lnSpc>
                <a:spcPct val="200000"/>
              </a:lnSpc>
              <a:spcBef>
                <a:spcPct val="0"/>
              </a:spcBef>
              <a:defRPr/>
            </a:pPr>
            <a:r>
              <a:rPr lang="en-GB" altLang="en-US" sz="2400" b="1" dirty="0">
                <a:solidFill>
                  <a:srgbClr val="00FFFF"/>
                </a:solidFill>
                <a:latin typeface="Lucida Bright" panose="02040602050505020304" pitchFamily="18" charset="0"/>
              </a:rPr>
              <a:t>If severe distress/danger - no evidence, but expert consensus:</a:t>
            </a:r>
            <a:endParaRPr lang="en-GB" altLang="en-US" dirty="0">
              <a:solidFill>
                <a:srgbClr val="00FFFF"/>
              </a:solidFill>
              <a:latin typeface="Tahoma" panose="020B0604030504040204" pitchFamily="34" charset="0"/>
            </a:endParaRPr>
          </a:p>
          <a:p>
            <a:pPr marL="285750" indent="-285750">
              <a:lnSpc>
                <a:spcPct val="200000"/>
              </a:lnSpc>
              <a:spcBef>
                <a:spcPct val="0"/>
              </a:spcBef>
              <a:spcAft>
                <a:spcPts val="1200"/>
              </a:spcAft>
              <a:buClrTx/>
              <a:buFont typeface="Arial" panose="020B0604020202020204" pitchFamily="34" charset="0"/>
              <a:buChar char="•"/>
              <a:defRPr/>
            </a:pPr>
            <a:r>
              <a:rPr lang="en-GB" altLang="en-US" dirty="0">
                <a:solidFill>
                  <a:srgbClr val="FFFFFF"/>
                </a:solidFill>
                <a:latin typeface="Lucida Bright" panose="02040602050505020304" pitchFamily="18" charset="0"/>
              </a:rPr>
              <a:t>Consider single doses or 1-2 days of risperidone, haloperidol, etc. Low doses!</a:t>
            </a:r>
          </a:p>
          <a:p>
            <a:pPr marL="285750" indent="-285750">
              <a:lnSpc>
                <a:spcPct val="200000"/>
              </a:lnSpc>
              <a:spcBef>
                <a:spcPct val="0"/>
              </a:spcBef>
              <a:spcAft>
                <a:spcPts val="1200"/>
              </a:spcAft>
              <a:buClrTx/>
              <a:buFont typeface="Arial" panose="020B0604020202020204" pitchFamily="34" charset="0"/>
              <a:buChar char="•"/>
              <a:defRPr/>
            </a:pPr>
            <a:r>
              <a:rPr lang="en-GB" altLang="en-US" dirty="0">
                <a:solidFill>
                  <a:srgbClr val="FFFFFF"/>
                </a:solidFill>
                <a:latin typeface="Lucida Bright" panose="02040602050505020304" pitchFamily="18" charset="0"/>
                <a:sym typeface="Wingdings 3" panose="05040102010807070707" pitchFamily="18" charset="2"/>
              </a:rPr>
              <a:t>Benzos 2</a:t>
            </a:r>
            <a:r>
              <a:rPr lang="en-GB" altLang="en-US" baseline="30000" dirty="0">
                <a:solidFill>
                  <a:srgbClr val="FFFFFF"/>
                </a:solidFill>
                <a:latin typeface="Lucida Bright" panose="02040602050505020304" pitchFamily="18" charset="0"/>
                <a:sym typeface="Wingdings 3" panose="05040102010807070707" pitchFamily="18" charset="2"/>
              </a:rPr>
              <a:t>nd</a:t>
            </a:r>
            <a:r>
              <a:rPr lang="en-GB" altLang="en-US" dirty="0">
                <a:solidFill>
                  <a:srgbClr val="FFFFFF"/>
                </a:solidFill>
                <a:latin typeface="Lucida Bright" panose="02040602050505020304" pitchFamily="18" charset="0"/>
                <a:sym typeface="Wingdings 3" panose="05040102010807070707" pitchFamily="18" charset="2"/>
              </a:rPr>
              <a:t> line or alcohol etc., if antipsychotics contraindicated</a:t>
            </a:r>
          </a:p>
        </p:txBody>
      </p:sp>
      <p:cxnSp>
        <p:nvCxnSpPr>
          <p:cNvPr id="10" name="Straight Connector 9"/>
          <p:cNvCxnSpPr/>
          <p:nvPr/>
        </p:nvCxnSpPr>
        <p:spPr>
          <a:xfrm>
            <a:off x="-22120" y="1447470"/>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1582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1901763" y="2370220"/>
            <a:ext cx="8409299" cy="1767546"/>
          </a:xfrm>
          <a:prstGeom prst="rect">
            <a:avLst/>
          </a:prstGeom>
          <a:solidFill>
            <a:srgbClr val="00003A"/>
          </a:solidFill>
          <a:ln w="38100" cmpd="dbl">
            <a:solidFill>
              <a:srgbClr val="FFFF00"/>
            </a:solidFill>
            <a:miter lim="800000"/>
            <a:headEnd/>
            <a:tailEnd/>
          </a:ln>
        </p:spPr>
        <p:txBody>
          <a:bodyPr wrap="square" lIns="378000" tIns="144000" rIns="378000" bIns="226800" anchor="ctr">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20000"/>
              </a:spcBef>
              <a:spcAft>
                <a:spcPts val="0"/>
              </a:spcAft>
              <a:buClr>
                <a:srgbClr val="5B9BD5"/>
              </a:buClr>
              <a:buSzTx/>
              <a:buFont typeface="Monotype Sorts" panose="020B0604020202020204" charset="2"/>
              <a:buNone/>
              <a:tabLst/>
              <a:defRPr/>
            </a:pPr>
            <a:r>
              <a:rPr lang="en-GB" sz="4000" noProof="0" dirty="0">
                <a:solidFill>
                  <a:srgbClr val="FFFF00"/>
                </a:solidFill>
                <a:latin typeface="Lucida Bright" panose="02040602050505020304" pitchFamily="18" charset="0"/>
              </a:rPr>
              <a:t>Conclusions and resources</a:t>
            </a:r>
          </a:p>
        </p:txBody>
      </p:sp>
    </p:spTree>
    <p:extLst>
      <p:ext uri="{BB962C8B-B14F-4D97-AF65-F5344CB8AC3E}">
        <p14:creationId xmlns:p14="http://schemas.microsoft.com/office/powerpoint/2010/main" val="1799485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Box 4099">
            <a:extLst>
              <a:ext uri="{FF2B5EF4-FFF2-40B4-BE49-F238E27FC236}">
                <a16:creationId xmlns:a16="http://schemas.microsoft.com/office/drawing/2014/main" id="{B0286150-B6C0-4868-A779-35D63403E314}"/>
              </a:ext>
            </a:extLst>
          </p:cNvPr>
          <p:cNvSpPr txBox="1">
            <a:spLocks noChangeArrowheads="1"/>
          </p:cNvSpPr>
          <p:nvPr/>
        </p:nvSpPr>
        <p:spPr bwMode="auto">
          <a:xfrm>
            <a:off x="280219" y="291880"/>
            <a:ext cx="113857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accent1"/>
              </a:buClr>
              <a:buFont typeface="Monotype Sorts" charset="2"/>
              <a:buChar char="è"/>
              <a:defRPr b="1">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None/>
            </a:pPr>
            <a:r>
              <a:rPr lang="en-GB" altLang="en-US" sz="3600" dirty="0">
                <a:solidFill>
                  <a:srgbClr val="FFFF00"/>
                </a:solidFill>
                <a:latin typeface="Lucida Bright" panose="02040602050505020304" pitchFamily="18" charset="0"/>
              </a:rPr>
              <a:t>Conclusions</a:t>
            </a:r>
          </a:p>
        </p:txBody>
      </p:sp>
      <p:cxnSp>
        <p:nvCxnSpPr>
          <p:cNvPr id="10" name="Straight Connector 9"/>
          <p:cNvCxnSpPr/>
          <p:nvPr/>
        </p:nvCxnSpPr>
        <p:spPr>
          <a:xfrm>
            <a:off x="-22120" y="1318680"/>
            <a:ext cx="1221412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Text Box 2"/>
          <p:cNvSpPr txBox="1">
            <a:spLocks noChangeArrowheads="1"/>
          </p:cNvSpPr>
          <p:nvPr/>
        </p:nvSpPr>
        <p:spPr bwMode="auto">
          <a:xfrm>
            <a:off x="806245" y="1477941"/>
            <a:ext cx="11385755" cy="4728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250000"/>
              </a:lnSpc>
              <a:spcBef>
                <a:spcPct val="0"/>
              </a:spcBef>
              <a:buClrTx/>
              <a:buFontTx/>
              <a:buNone/>
            </a:pPr>
            <a:r>
              <a:rPr lang="en-GB" altLang="en-US" sz="2000" dirty="0">
                <a:latin typeface="Lucida Bright" panose="02040602050505020304" pitchFamily="18" charset="0"/>
              </a:rPr>
              <a:t>Delirium = a </a:t>
            </a:r>
            <a:r>
              <a:rPr lang="en-GB" altLang="en-US" sz="2400" dirty="0">
                <a:latin typeface="Lucida Bright" panose="02040602050505020304" pitchFamily="18" charset="0"/>
              </a:rPr>
              <a:t>c</a:t>
            </a:r>
            <a:r>
              <a:rPr lang="en-GB" altLang="en-US" sz="2000" dirty="0">
                <a:latin typeface="Lucida Bright" panose="02040602050505020304" pitchFamily="18" charset="0"/>
              </a:rPr>
              <a:t>omplex challenge</a:t>
            </a:r>
          </a:p>
          <a:p>
            <a:pPr eaLnBrk="1" hangingPunct="1">
              <a:lnSpc>
                <a:spcPct val="250000"/>
              </a:lnSpc>
              <a:spcBef>
                <a:spcPct val="0"/>
              </a:spcBef>
              <a:buClrTx/>
              <a:buFontTx/>
              <a:buNone/>
            </a:pPr>
            <a:r>
              <a:rPr lang="en-GB" altLang="en-US" sz="2000" dirty="0">
                <a:latin typeface="Lucida Bright" panose="02040602050505020304" pitchFamily="18" charset="0"/>
              </a:rPr>
              <a:t>Good care starts with detection</a:t>
            </a:r>
          </a:p>
          <a:p>
            <a:pPr eaLnBrk="1" hangingPunct="1">
              <a:lnSpc>
                <a:spcPct val="250000"/>
              </a:lnSpc>
              <a:spcBef>
                <a:spcPct val="0"/>
              </a:spcBef>
              <a:buClrTx/>
              <a:buFontTx/>
              <a:buNone/>
            </a:pPr>
            <a:r>
              <a:rPr lang="en-GB" altLang="en-US" sz="2000" dirty="0">
                <a:latin typeface="Lucida Bright" panose="02040602050505020304" pitchFamily="18" charset="0"/>
              </a:rPr>
              <a:t>4AT on admission (pre-op) &amp; post-op will detect most delirium</a:t>
            </a:r>
          </a:p>
          <a:p>
            <a:pPr eaLnBrk="1" hangingPunct="1">
              <a:lnSpc>
                <a:spcPct val="250000"/>
              </a:lnSpc>
              <a:spcBef>
                <a:spcPct val="0"/>
              </a:spcBef>
              <a:buClrTx/>
              <a:buFontTx/>
              <a:buNone/>
            </a:pPr>
            <a:r>
              <a:rPr lang="en-GB" altLang="en-US" sz="2000" dirty="0">
                <a:latin typeface="Lucida Bright" panose="02040602050505020304" pitchFamily="18" charset="0"/>
              </a:rPr>
              <a:t>Be vigilant re delirium arising later in the patient stay</a:t>
            </a:r>
          </a:p>
          <a:p>
            <a:pPr eaLnBrk="1" hangingPunct="1">
              <a:lnSpc>
                <a:spcPct val="250000"/>
              </a:lnSpc>
              <a:spcBef>
                <a:spcPct val="0"/>
              </a:spcBef>
              <a:buClrTx/>
              <a:buFontTx/>
              <a:buNone/>
            </a:pPr>
            <a:r>
              <a:rPr lang="en-GB" altLang="en-US" sz="2000" dirty="0">
                <a:latin typeface="Lucida Bright" panose="02040602050505020304" pitchFamily="18" charset="0"/>
              </a:rPr>
              <a:t>Treatment involves multiple areas: causes, Rx of distress, etc.</a:t>
            </a:r>
          </a:p>
          <a:p>
            <a:pPr eaLnBrk="1" hangingPunct="1">
              <a:lnSpc>
                <a:spcPct val="250000"/>
              </a:lnSpc>
              <a:spcBef>
                <a:spcPct val="0"/>
              </a:spcBef>
              <a:buClrTx/>
              <a:buFontTx/>
              <a:buNone/>
            </a:pPr>
            <a:endParaRPr lang="en-GB" altLang="en-US" sz="2000" dirty="0">
              <a:latin typeface="Lucida Bright" panose="02040602050505020304" pitchFamily="18" charset="0"/>
            </a:endParaRPr>
          </a:p>
        </p:txBody>
      </p:sp>
    </p:spTree>
    <p:extLst>
      <p:ext uri="{BB962C8B-B14F-4D97-AF65-F5344CB8AC3E}">
        <p14:creationId xmlns:p14="http://schemas.microsoft.com/office/powerpoint/2010/main" val="26765122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Text Box 2"/>
          <p:cNvSpPr txBox="1">
            <a:spLocks noChangeArrowheads="1"/>
          </p:cNvSpPr>
          <p:nvPr/>
        </p:nvSpPr>
        <p:spPr bwMode="auto">
          <a:xfrm>
            <a:off x="4699950" y="239031"/>
            <a:ext cx="8785225" cy="40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US" altLang="en-US" sz="2000" dirty="0">
                <a:solidFill>
                  <a:srgbClr val="FFFF00"/>
                </a:solidFill>
                <a:latin typeface="Lucida Bright" panose="02040602050505020304" pitchFamily="18" charset="0"/>
              </a:rPr>
              <a:t>Delirium societies: conferences</a:t>
            </a:r>
          </a:p>
        </p:txBody>
      </p:sp>
      <p:cxnSp>
        <p:nvCxnSpPr>
          <p:cNvPr id="4" name="Straight Connector 3"/>
          <p:cNvCxnSpPr/>
          <p:nvPr/>
        </p:nvCxnSpPr>
        <p:spPr>
          <a:xfrm>
            <a:off x="6017751" y="-228600"/>
            <a:ext cx="0" cy="7315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 Box 2"/>
          <p:cNvSpPr txBox="1">
            <a:spLocks noChangeArrowheads="1"/>
          </p:cNvSpPr>
          <p:nvPr/>
        </p:nvSpPr>
        <p:spPr bwMode="auto">
          <a:xfrm>
            <a:off x="4699950" y="702877"/>
            <a:ext cx="8785225" cy="329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endParaRPr lang="en-US" altLang="en-US" dirty="0">
              <a:solidFill>
                <a:srgbClr val="00FFFF"/>
              </a:solidFill>
              <a:latin typeface="Lucida Bright" panose="02040602050505020304" pitchFamily="18" charset="0"/>
            </a:endParaRPr>
          </a:p>
          <a:p>
            <a:pPr algn="ctr">
              <a:spcBef>
                <a:spcPct val="0"/>
              </a:spcBef>
              <a:buClrTx/>
              <a:buFontTx/>
              <a:buNone/>
            </a:pPr>
            <a:r>
              <a:rPr lang="en-US" altLang="en-US" dirty="0">
                <a:solidFill>
                  <a:srgbClr val="00FFFF"/>
                </a:solidFill>
                <a:latin typeface="Lucida Bright" panose="02040602050505020304" pitchFamily="18" charset="0"/>
              </a:rPr>
              <a:t>American Delirium Society</a:t>
            </a:r>
          </a:p>
          <a:p>
            <a:pPr algn="ctr">
              <a:spcBef>
                <a:spcPct val="0"/>
              </a:spcBef>
              <a:buClrTx/>
              <a:buFontTx/>
              <a:buNone/>
            </a:pPr>
            <a:r>
              <a:rPr lang="en-US" altLang="en-US" dirty="0">
                <a:latin typeface="Lucida Bright" panose="02040602050505020304" pitchFamily="18" charset="0"/>
              </a:rPr>
              <a:t>Sacramento, June 2024</a:t>
            </a:r>
          </a:p>
          <a:p>
            <a:pPr algn="ctr">
              <a:spcBef>
                <a:spcPct val="0"/>
              </a:spcBef>
              <a:buClrTx/>
              <a:buFontTx/>
              <a:buNone/>
            </a:pPr>
            <a:endParaRPr lang="en-US" altLang="en-US" dirty="0">
              <a:latin typeface="Lucida Bright" panose="02040602050505020304" pitchFamily="18" charset="0"/>
            </a:endParaRPr>
          </a:p>
          <a:p>
            <a:pPr algn="ctr">
              <a:spcBef>
                <a:spcPct val="0"/>
              </a:spcBef>
              <a:buClrTx/>
              <a:buFontTx/>
              <a:buNone/>
            </a:pPr>
            <a:r>
              <a:rPr lang="en-US" altLang="en-US" dirty="0">
                <a:solidFill>
                  <a:srgbClr val="00FFFF"/>
                </a:solidFill>
                <a:latin typeface="Lucida Bright" panose="02040602050505020304" pitchFamily="18" charset="0"/>
              </a:rPr>
              <a:t>European Delirium Association </a:t>
            </a:r>
          </a:p>
          <a:p>
            <a:pPr algn="ctr">
              <a:spcBef>
                <a:spcPct val="0"/>
              </a:spcBef>
              <a:buClrTx/>
              <a:buFontTx/>
              <a:buNone/>
            </a:pPr>
            <a:r>
              <a:rPr lang="en-US" altLang="en-US" dirty="0">
                <a:latin typeface="Lucida Bright" panose="02040602050505020304" pitchFamily="18" charset="0"/>
              </a:rPr>
              <a:t>The Hague, November 2024</a:t>
            </a:r>
          </a:p>
          <a:p>
            <a:pPr algn="ctr">
              <a:spcBef>
                <a:spcPct val="0"/>
              </a:spcBef>
              <a:buClrTx/>
              <a:buFontTx/>
              <a:buNone/>
            </a:pPr>
            <a:endParaRPr lang="en-US" altLang="en-US" sz="2000" dirty="0">
              <a:latin typeface="Lucida Bright" panose="02040602050505020304" pitchFamily="18" charset="0"/>
            </a:endParaRPr>
          </a:p>
          <a:p>
            <a:pPr algn="ctr">
              <a:spcBef>
                <a:spcPct val="0"/>
              </a:spcBef>
              <a:buClrTx/>
              <a:buFontTx/>
              <a:buNone/>
            </a:pPr>
            <a:r>
              <a:rPr lang="en-US" altLang="en-US" sz="2000" dirty="0">
                <a:solidFill>
                  <a:srgbClr val="00FFFF"/>
                </a:solidFill>
                <a:latin typeface="Lucida Bright" panose="02040602050505020304" pitchFamily="18" charset="0"/>
              </a:rPr>
              <a:t>Australasian Delirium Association</a:t>
            </a:r>
          </a:p>
          <a:p>
            <a:pPr algn="ctr">
              <a:spcBef>
                <a:spcPct val="0"/>
              </a:spcBef>
              <a:buClrTx/>
              <a:buFontTx/>
              <a:buNone/>
            </a:pPr>
            <a:r>
              <a:rPr lang="en-US" altLang="en-US" sz="2000" dirty="0">
                <a:latin typeface="Lucida Bright" panose="02040602050505020304" pitchFamily="18" charset="0"/>
              </a:rPr>
              <a:t>Cairns, July 2025</a:t>
            </a:r>
          </a:p>
          <a:p>
            <a:pPr algn="ctr">
              <a:spcBef>
                <a:spcPct val="0"/>
              </a:spcBef>
              <a:buClrTx/>
              <a:buFontTx/>
              <a:buNone/>
            </a:pPr>
            <a:endParaRPr lang="en-US" altLang="en-US" sz="2000" dirty="0">
              <a:latin typeface="Lucida Bright" panose="02040602050505020304" pitchFamily="18" charset="0"/>
            </a:endParaRPr>
          </a:p>
          <a:p>
            <a:pPr algn="ctr">
              <a:spcBef>
                <a:spcPct val="0"/>
              </a:spcBef>
              <a:buClrTx/>
              <a:buFontTx/>
              <a:buNone/>
            </a:pPr>
            <a:endParaRPr lang="en-US" altLang="en-US" sz="2000" dirty="0">
              <a:latin typeface="Lucida Bright" panose="02040602050505020304" pitchFamily="18" charset="0"/>
            </a:endParaRPr>
          </a:p>
        </p:txBody>
      </p:sp>
      <p:sp>
        <p:nvSpPr>
          <p:cNvPr id="11" name="Text Box 2"/>
          <p:cNvSpPr txBox="1">
            <a:spLocks noChangeArrowheads="1"/>
          </p:cNvSpPr>
          <p:nvPr/>
        </p:nvSpPr>
        <p:spPr bwMode="auto">
          <a:xfrm>
            <a:off x="141742" y="239031"/>
            <a:ext cx="5714990" cy="28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sz="2000" dirty="0">
                <a:solidFill>
                  <a:srgbClr val="FFFF00"/>
                </a:solidFill>
                <a:latin typeface="Lucida Bright" panose="02040602050505020304" pitchFamily="18" charset="0"/>
              </a:rPr>
              <a:t>World Delirium Awareness Day 2024 </a:t>
            </a:r>
          </a:p>
          <a:p>
            <a:pPr algn="ctr">
              <a:spcBef>
                <a:spcPct val="0"/>
              </a:spcBef>
              <a:buClrTx/>
              <a:buFontTx/>
              <a:buNone/>
            </a:pPr>
            <a:endParaRPr lang="en-GB" altLang="en-US" sz="2000" dirty="0">
              <a:solidFill>
                <a:srgbClr val="FFFF00"/>
              </a:solidFill>
              <a:latin typeface="Lucida Bright" panose="02040602050505020304" pitchFamily="18" charset="0"/>
            </a:endParaRPr>
          </a:p>
          <a:p>
            <a:pPr algn="ctr">
              <a:spcBef>
                <a:spcPct val="0"/>
              </a:spcBef>
              <a:buClrTx/>
              <a:buFontTx/>
              <a:buNone/>
            </a:pPr>
            <a:r>
              <a:rPr lang="en-GB" altLang="en-US" sz="2000" dirty="0">
                <a:solidFill>
                  <a:srgbClr val="FFFF00"/>
                </a:solidFill>
                <a:latin typeface="Lucida Bright" panose="02040602050505020304" pitchFamily="18" charset="0"/>
              </a:rPr>
              <a:t>Wed March 13</a:t>
            </a:r>
            <a:endParaRPr lang="en-US" altLang="en-US" sz="2000" dirty="0">
              <a:solidFill>
                <a:srgbClr val="FFFF00"/>
              </a:solidFill>
              <a:latin typeface="Lucida Bright" panose="02040602050505020304" pitchFamily="18" charset="0"/>
            </a:endParaRPr>
          </a:p>
          <a:p>
            <a:pPr algn="ctr">
              <a:spcBef>
                <a:spcPct val="0"/>
              </a:spcBef>
              <a:buClrTx/>
              <a:buFontTx/>
              <a:buNone/>
            </a:pPr>
            <a:endParaRPr lang="en-US" altLang="en-US" sz="2000" dirty="0">
              <a:solidFill>
                <a:srgbClr val="00FFFF"/>
              </a:solidFill>
              <a:latin typeface="Lucida Bright" panose="02040602050505020304" pitchFamily="18" charset="0"/>
            </a:endParaRPr>
          </a:p>
          <a:p>
            <a:pPr algn="ctr">
              <a:spcBef>
                <a:spcPct val="0"/>
              </a:spcBef>
              <a:buClrTx/>
              <a:buFontTx/>
              <a:buNone/>
            </a:pPr>
            <a:r>
              <a:rPr lang="en-US" altLang="en-US" sz="2000" dirty="0">
                <a:solidFill>
                  <a:srgbClr val="FBA3FD"/>
                </a:solidFill>
                <a:latin typeface="Lucida Bright" panose="02040602050505020304" pitchFamily="18" charset="0"/>
              </a:rPr>
              <a:t>www.deliriumday.com </a:t>
            </a:r>
          </a:p>
          <a:p>
            <a:pPr algn="ctr">
              <a:spcBef>
                <a:spcPct val="0"/>
              </a:spcBef>
              <a:buClrTx/>
              <a:buFontTx/>
              <a:buNone/>
            </a:pPr>
            <a:endParaRPr lang="en-US" altLang="en-US" sz="2000" b="0" i="1" dirty="0">
              <a:latin typeface="Lucida Bright" panose="02040602050505020304" pitchFamily="18" charset="0"/>
            </a:endParaRPr>
          </a:p>
          <a:p>
            <a:pPr algn="ctr">
              <a:spcBef>
                <a:spcPct val="0"/>
              </a:spcBef>
              <a:buClrTx/>
              <a:buFontTx/>
              <a:buNone/>
            </a:pPr>
            <a:endParaRPr lang="en-US" altLang="en-US" sz="2000" dirty="0">
              <a:latin typeface="Lucida Bright" panose="02040602050505020304" pitchFamily="18" charset="0"/>
            </a:endParaRPr>
          </a:p>
          <a:p>
            <a:pPr algn="ctr">
              <a:spcBef>
                <a:spcPct val="0"/>
              </a:spcBef>
              <a:buClrTx/>
              <a:buFontTx/>
              <a:buNone/>
            </a:pPr>
            <a:r>
              <a:rPr lang="en-US" altLang="en-US" sz="2000" dirty="0">
                <a:latin typeface="Lucida Bright" panose="02040602050505020304" pitchFamily="18" charset="0"/>
              </a:rPr>
              <a:t>Twitter – follow:</a:t>
            </a:r>
          </a:p>
          <a:p>
            <a:pPr algn="ctr">
              <a:spcBef>
                <a:spcPct val="0"/>
              </a:spcBef>
              <a:buClrTx/>
              <a:buFontTx/>
              <a:buNone/>
            </a:pPr>
            <a:r>
              <a:rPr lang="en-US" altLang="en-US" sz="2000" dirty="0">
                <a:latin typeface="Lucida Bright" panose="02040602050505020304" pitchFamily="18" charset="0"/>
              </a:rPr>
              <a:t>@iDelirium_Aware</a:t>
            </a:r>
            <a:endParaRPr lang="en-US" altLang="en-US" sz="2000" dirty="0">
              <a:solidFill>
                <a:srgbClr val="FFFF00"/>
              </a:solidFill>
              <a:latin typeface="Lucida Bright" panose="02040602050505020304" pitchFamily="18" charset="0"/>
            </a:endParaRPr>
          </a:p>
        </p:txBody>
      </p:sp>
      <p:cxnSp>
        <p:nvCxnSpPr>
          <p:cNvPr id="3" name="Straight Connector 2">
            <a:extLst>
              <a:ext uri="{FF2B5EF4-FFF2-40B4-BE49-F238E27FC236}">
                <a16:creationId xmlns:a16="http://schemas.microsoft.com/office/drawing/2014/main" id="{0EF3DCBF-F4B3-48D1-B4A1-63386E73E2B4}"/>
              </a:ext>
            </a:extLst>
          </p:cNvPr>
          <p:cNvCxnSpPr>
            <a:cxnSpLocks/>
          </p:cNvCxnSpPr>
          <p:nvPr/>
        </p:nvCxnSpPr>
        <p:spPr>
          <a:xfrm>
            <a:off x="-557784" y="3721608"/>
            <a:ext cx="12829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Box 2">
            <a:extLst>
              <a:ext uri="{FF2B5EF4-FFF2-40B4-BE49-F238E27FC236}">
                <a16:creationId xmlns:a16="http://schemas.microsoft.com/office/drawing/2014/main" id="{3405AEBE-7168-4F1A-B89E-A62C6E6F1C97}"/>
              </a:ext>
            </a:extLst>
          </p:cNvPr>
          <p:cNvSpPr txBox="1">
            <a:spLocks noChangeArrowheads="1"/>
          </p:cNvSpPr>
          <p:nvPr/>
        </p:nvSpPr>
        <p:spPr bwMode="auto">
          <a:xfrm>
            <a:off x="85446" y="4059822"/>
            <a:ext cx="5714990" cy="194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sz="2000" dirty="0">
                <a:solidFill>
                  <a:srgbClr val="FFFF00"/>
                </a:solidFill>
                <a:latin typeface="Lucida Bright" panose="02040602050505020304" pitchFamily="18" charset="0"/>
              </a:rPr>
              <a:t>Fragility Fracture Network</a:t>
            </a:r>
          </a:p>
          <a:p>
            <a:pPr algn="ctr">
              <a:spcBef>
                <a:spcPct val="0"/>
              </a:spcBef>
              <a:buClrTx/>
              <a:buFontTx/>
              <a:buNone/>
            </a:pPr>
            <a:endParaRPr lang="en-GB" altLang="en-US" sz="2000" dirty="0">
              <a:solidFill>
                <a:srgbClr val="FFFF00"/>
              </a:solidFill>
              <a:latin typeface="Lucida Bright" panose="02040602050505020304" pitchFamily="18" charset="0"/>
            </a:endParaRPr>
          </a:p>
          <a:p>
            <a:pPr algn="ctr">
              <a:spcBef>
                <a:spcPct val="0"/>
              </a:spcBef>
              <a:buClrTx/>
              <a:buFontTx/>
              <a:buNone/>
            </a:pPr>
            <a:r>
              <a:rPr lang="en-GB" altLang="en-US" sz="2000" dirty="0">
                <a:latin typeface="Lucida Bright" panose="02040602050505020304" pitchFamily="18" charset="0"/>
              </a:rPr>
              <a:t>Istanbul</a:t>
            </a:r>
          </a:p>
          <a:p>
            <a:pPr algn="ctr">
              <a:spcBef>
                <a:spcPct val="0"/>
              </a:spcBef>
              <a:buClrTx/>
              <a:buFontTx/>
              <a:buNone/>
            </a:pPr>
            <a:r>
              <a:rPr lang="en-GB" altLang="en-US" sz="2000" dirty="0">
                <a:latin typeface="Lucida Bright" panose="02040602050505020304" pitchFamily="18" charset="0"/>
              </a:rPr>
              <a:t>10-12 October 2024</a:t>
            </a:r>
          </a:p>
          <a:p>
            <a:pPr algn="ctr">
              <a:spcBef>
                <a:spcPct val="0"/>
              </a:spcBef>
              <a:buClrTx/>
              <a:buFontTx/>
              <a:buNone/>
            </a:pPr>
            <a:endParaRPr lang="en-GB" altLang="en-US" sz="2000" dirty="0">
              <a:solidFill>
                <a:srgbClr val="00FFFF"/>
              </a:solidFill>
              <a:latin typeface="Lucida Bright" panose="02040602050505020304" pitchFamily="18" charset="0"/>
            </a:endParaRPr>
          </a:p>
          <a:p>
            <a:pPr algn="ctr">
              <a:spcBef>
                <a:spcPct val="0"/>
              </a:spcBef>
              <a:buClrTx/>
              <a:buFontTx/>
              <a:buNone/>
            </a:pPr>
            <a:r>
              <a:rPr lang="en-GB" altLang="en-US" sz="2000" i="1" dirty="0">
                <a:solidFill>
                  <a:srgbClr val="00FFFF"/>
                </a:solidFill>
                <a:latin typeface="Lucida Bright" panose="02040602050505020304" pitchFamily="18" charset="0"/>
              </a:rPr>
              <a:t>https://fragilityfracturenetwork.org/</a:t>
            </a:r>
            <a:endParaRPr lang="en-US" altLang="en-US" sz="2000" dirty="0">
              <a:solidFill>
                <a:srgbClr val="00FFFF"/>
              </a:solidFill>
              <a:latin typeface="Lucida Bright" panose="02040602050505020304" pitchFamily="18" charset="0"/>
            </a:endParaRPr>
          </a:p>
        </p:txBody>
      </p:sp>
      <p:sp>
        <p:nvSpPr>
          <p:cNvPr id="12" name="Text Box 2">
            <a:extLst>
              <a:ext uri="{FF2B5EF4-FFF2-40B4-BE49-F238E27FC236}">
                <a16:creationId xmlns:a16="http://schemas.microsoft.com/office/drawing/2014/main" id="{EE31B309-45CC-407B-9029-D152F19B75B9}"/>
              </a:ext>
            </a:extLst>
          </p:cNvPr>
          <p:cNvSpPr txBox="1">
            <a:spLocks noChangeArrowheads="1"/>
          </p:cNvSpPr>
          <p:nvPr/>
        </p:nvSpPr>
        <p:spPr bwMode="auto">
          <a:xfrm>
            <a:off x="6235067" y="4197294"/>
            <a:ext cx="5714990" cy="194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spcBef>
                <a:spcPct val="20000"/>
              </a:spcBef>
              <a:buClr>
                <a:schemeClr val="accent1"/>
              </a:buClr>
              <a:buFont typeface="Monotype Sorts" panose="05000000000000000000"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ClrTx/>
              <a:buFontTx/>
              <a:buNone/>
            </a:pPr>
            <a:r>
              <a:rPr lang="en-GB" altLang="en-US" sz="2000" dirty="0">
                <a:solidFill>
                  <a:srgbClr val="FFFF00"/>
                </a:solidFill>
                <a:latin typeface="Lucida Bright" panose="02040602050505020304" pitchFamily="18" charset="0"/>
              </a:rPr>
              <a:t>World Delirium Guideline</a:t>
            </a:r>
          </a:p>
          <a:p>
            <a:pPr algn="ctr">
              <a:spcBef>
                <a:spcPct val="0"/>
              </a:spcBef>
              <a:buClrTx/>
              <a:buFontTx/>
              <a:buNone/>
            </a:pPr>
            <a:endParaRPr lang="en-GB" altLang="en-US" sz="2000" dirty="0">
              <a:solidFill>
                <a:srgbClr val="FFFF00"/>
              </a:solidFill>
              <a:latin typeface="Lucida Bright" panose="02040602050505020304" pitchFamily="18" charset="0"/>
            </a:endParaRPr>
          </a:p>
          <a:p>
            <a:pPr algn="ctr">
              <a:spcBef>
                <a:spcPct val="0"/>
              </a:spcBef>
              <a:buClrTx/>
              <a:buFontTx/>
              <a:buNone/>
            </a:pPr>
            <a:r>
              <a:rPr lang="en-GB" altLang="en-US" sz="2000" dirty="0">
                <a:solidFill>
                  <a:srgbClr val="00FFFF"/>
                </a:solidFill>
                <a:latin typeface="Lucida Bright" panose="02040602050505020304" pitchFamily="18" charset="0"/>
              </a:rPr>
              <a:t>Supported by EDA, ADS, EDA</a:t>
            </a:r>
          </a:p>
          <a:p>
            <a:pPr algn="ctr">
              <a:spcBef>
                <a:spcPct val="0"/>
              </a:spcBef>
              <a:buClrTx/>
              <a:buFontTx/>
              <a:buNone/>
            </a:pPr>
            <a:endParaRPr lang="en-GB" altLang="en-US" sz="2000" dirty="0">
              <a:solidFill>
                <a:srgbClr val="00FFFF"/>
              </a:solidFill>
              <a:latin typeface="Lucida Bright" panose="02040602050505020304" pitchFamily="18" charset="0"/>
            </a:endParaRPr>
          </a:p>
          <a:p>
            <a:pPr algn="ctr">
              <a:spcBef>
                <a:spcPct val="0"/>
              </a:spcBef>
              <a:buClrTx/>
              <a:buFontTx/>
              <a:buNone/>
            </a:pPr>
            <a:r>
              <a:rPr lang="en-GB" altLang="en-US" sz="2000" dirty="0">
                <a:solidFill>
                  <a:srgbClr val="00FFFF"/>
                </a:solidFill>
                <a:latin typeface="Lucida Bright" panose="02040602050505020304" pitchFamily="18" charset="0"/>
              </a:rPr>
              <a:t>Due 2025/2026</a:t>
            </a:r>
            <a:endParaRPr lang="en-US" altLang="en-US" sz="2000" dirty="0">
              <a:solidFill>
                <a:srgbClr val="00FFFF"/>
              </a:solidFill>
              <a:latin typeface="Lucida Bright" panose="02040602050505020304" pitchFamily="18" charset="0"/>
            </a:endParaRPr>
          </a:p>
          <a:p>
            <a:pPr algn="ctr">
              <a:spcBef>
                <a:spcPct val="0"/>
              </a:spcBef>
              <a:buClrTx/>
              <a:buFontTx/>
              <a:buNone/>
            </a:pPr>
            <a:endParaRPr lang="en-US" altLang="en-US" sz="2000" dirty="0">
              <a:solidFill>
                <a:srgbClr val="00FFFF"/>
              </a:solidFill>
              <a:latin typeface="Lucida Bright" panose="02040602050505020304" pitchFamily="18" charset="0"/>
            </a:endParaRPr>
          </a:p>
        </p:txBody>
      </p:sp>
    </p:spTree>
    <p:extLst>
      <p:ext uri="{BB962C8B-B14F-4D97-AF65-F5344CB8AC3E}">
        <p14:creationId xmlns:p14="http://schemas.microsoft.com/office/powerpoint/2010/main" val="3351383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4901BF-4E9E-9B25-444A-2C440A50C4A1}"/>
            </a:ext>
          </a:extLst>
        </p:cNvPr>
        <p:cNvGrpSpPr/>
        <p:nvPr/>
      </p:nvGrpSpPr>
      <p:grpSpPr>
        <a:xfrm>
          <a:off x="0" y="0"/>
          <a:ext cx="0" cy="0"/>
          <a:chOff x="0" y="0"/>
          <a:chExt cx="0" cy="0"/>
        </a:xfrm>
      </p:grpSpPr>
      <p:sp>
        <p:nvSpPr>
          <p:cNvPr id="3" name="Rectangle 4">
            <a:extLst>
              <a:ext uri="{FF2B5EF4-FFF2-40B4-BE49-F238E27FC236}">
                <a16:creationId xmlns:a16="http://schemas.microsoft.com/office/drawing/2014/main" id="{7EEE35FB-95B8-EE59-A64C-DE495597FDBC}"/>
              </a:ext>
            </a:extLst>
          </p:cNvPr>
          <p:cNvSpPr txBox="1">
            <a:spLocks noChangeArrowheads="1"/>
          </p:cNvSpPr>
          <p:nvPr/>
        </p:nvSpPr>
        <p:spPr bwMode="auto">
          <a:xfrm>
            <a:off x="1899115" y="224631"/>
            <a:ext cx="8250237" cy="6408737"/>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600" b="1" dirty="0">
                <a:solidFill>
                  <a:srgbClr val="FFFF00"/>
                </a:solidFill>
                <a:latin typeface="Lucida Bright" panose="02040602050505020304" pitchFamily="18" charset="0"/>
              </a:rPr>
              <a:t>A brief history of delirium 2</a:t>
            </a: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r>
              <a:rPr lang="en-GB" sz="2000" dirty="0">
                <a:solidFill>
                  <a:srgbClr val="FFFFFF"/>
                </a:solidFill>
                <a:latin typeface="Lucida Bright" panose="02040602050505020304" pitchFamily="18" charset="0"/>
              </a:rPr>
              <a:t>		</a:t>
            </a:r>
          </a:p>
          <a:p>
            <a:pPr>
              <a:lnSpc>
                <a:spcPct val="150000"/>
              </a:lnSpc>
              <a:buClr>
                <a:srgbClr val="FFFFFF"/>
              </a:buClr>
              <a:buFontTx/>
              <a:buNone/>
              <a:defRPr/>
            </a:pPr>
            <a:r>
              <a:rPr lang="en-GB" sz="2000" dirty="0">
                <a:solidFill>
                  <a:srgbClr val="FFFFFF"/>
                </a:solidFill>
                <a:latin typeface="Lucida Bright" panose="02040602050505020304" pitchFamily="18" charset="0"/>
              </a:rPr>
              <a:t>	</a:t>
            </a:r>
            <a:r>
              <a:rPr lang="en-GB" sz="2000" dirty="0">
                <a:latin typeface="Lucida Bright" panose="02040602050505020304" pitchFamily="18" charset="0"/>
              </a:rPr>
              <a:t>		</a:t>
            </a:r>
          </a:p>
          <a:p>
            <a:pPr>
              <a:lnSpc>
                <a:spcPct val="150000"/>
              </a:lnSpc>
              <a:buClr>
                <a:srgbClr val="FFFFFF"/>
              </a:buClr>
              <a:buFontTx/>
              <a:buNone/>
              <a:defRPr/>
            </a:pPr>
            <a:r>
              <a:rPr lang="en-GB" sz="2400" dirty="0">
                <a:latin typeface="Lucida Bright" panose="02040602050505020304" pitchFamily="18" charset="0"/>
                <a:sym typeface="Wingdings 3" pitchFamily="18" charset="2"/>
              </a:rPr>
              <a:t>	</a:t>
            </a:r>
          </a:p>
        </p:txBody>
      </p:sp>
      <p:sp>
        <p:nvSpPr>
          <p:cNvPr id="12291" name="Rectangle 4">
            <a:extLst>
              <a:ext uri="{FF2B5EF4-FFF2-40B4-BE49-F238E27FC236}">
                <a16:creationId xmlns:a16="http://schemas.microsoft.com/office/drawing/2014/main" id="{2F4EBFFA-3665-7754-E919-3CE9043287C0}"/>
              </a:ext>
            </a:extLst>
          </p:cNvPr>
          <p:cNvSpPr>
            <a:spLocks noChangeArrowheads="1"/>
          </p:cNvSpPr>
          <p:nvPr/>
        </p:nvSpPr>
        <p:spPr bwMode="auto">
          <a:xfrm rot="10800000">
            <a:off x="615796" y="1042148"/>
            <a:ext cx="11296892" cy="5343964"/>
          </a:xfrm>
          <a:prstGeom prst="rect">
            <a:avLst/>
          </a:prstGeom>
          <a:noFill/>
          <a:ln w="15875" cap="sq" algn="ctr">
            <a:noFill/>
            <a:round/>
            <a:headEnd/>
            <a:tailEnd/>
          </a:ln>
          <a:extLst>
            <a:ext uri="{909E8E84-426E-40DD-AFC4-6F175D3DCCD1}">
              <a14:hiddenFill xmlns:a14="http://schemas.microsoft.com/office/drawing/2010/main">
                <a:solidFill>
                  <a:srgbClr val="FFFFFF"/>
                </a:solidFill>
              </a14:hiddenFill>
            </a:ext>
          </a:extLst>
        </p:spPr>
        <p:txBody>
          <a:bodyPr rot="10800000"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250000"/>
              </a:lnSpc>
              <a:spcBef>
                <a:spcPct val="0"/>
              </a:spcBef>
              <a:buClrTx/>
              <a:buFontTx/>
              <a:buNone/>
            </a:pPr>
            <a:r>
              <a:rPr lang="en-GB" altLang="en-US" sz="2000" dirty="0">
                <a:latin typeface="Lucida Bright" panose="02040602050505020304" pitchFamily="18" charset="0"/>
              </a:rPr>
              <a:t>20</a:t>
            </a:r>
            <a:r>
              <a:rPr lang="en-GB" altLang="en-US" sz="2000" baseline="30000" dirty="0">
                <a:latin typeface="Lucida Bright" panose="02040602050505020304" pitchFamily="18" charset="0"/>
              </a:rPr>
              <a:t>th</a:t>
            </a:r>
            <a:r>
              <a:rPr lang="en-GB" altLang="en-US" sz="2000" dirty="0">
                <a:latin typeface="Lucida Bright" panose="02040602050505020304" pitchFamily="18" charset="0"/>
              </a:rPr>
              <a:t> century: early – “confusion” vs “delirium” in some accounts</a:t>
            </a:r>
          </a:p>
          <a:p>
            <a:pPr>
              <a:lnSpc>
                <a:spcPct val="250000"/>
              </a:lnSpc>
              <a:spcBef>
                <a:spcPct val="0"/>
              </a:spcBef>
              <a:buClrTx/>
              <a:buFontTx/>
              <a:buNone/>
            </a:pPr>
            <a:r>
              <a:rPr lang="en-GB" altLang="en-US" sz="2000" dirty="0">
                <a:latin typeface="Lucida Bright" panose="02040602050505020304" pitchFamily="18" charset="0"/>
              </a:rPr>
              <a:t>Description of diagnostic features, e.g. altered consciousness</a:t>
            </a:r>
          </a:p>
          <a:p>
            <a:pPr>
              <a:lnSpc>
                <a:spcPct val="250000"/>
              </a:lnSpc>
              <a:spcBef>
                <a:spcPct val="0"/>
              </a:spcBef>
              <a:buClrTx/>
              <a:buFontTx/>
              <a:buNone/>
            </a:pPr>
            <a:r>
              <a:rPr lang="en-GB" altLang="en-US" sz="2000" dirty="0">
                <a:latin typeface="Lucida Bright" panose="02040602050505020304" pitchFamily="18" charset="0"/>
              </a:rPr>
              <a:t>Research: Engel &amp; Ramona 1944– EEG in delirium</a:t>
            </a:r>
          </a:p>
          <a:p>
            <a:pPr>
              <a:lnSpc>
                <a:spcPct val="250000"/>
              </a:lnSpc>
              <a:spcBef>
                <a:spcPct val="0"/>
              </a:spcBef>
              <a:buClrTx/>
              <a:buFontTx/>
              <a:buNone/>
            </a:pPr>
            <a:endParaRPr lang="en-GB" altLang="en-US" sz="2000" dirty="0">
              <a:latin typeface="Lucida Bright" panose="02040602050505020304" pitchFamily="18" charset="0"/>
            </a:endParaRPr>
          </a:p>
          <a:p>
            <a:pPr>
              <a:lnSpc>
                <a:spcPct val="250000"/>
              </a:lnSpc>
              <a:spcBef>
                <a:spcPct val="0"/>
              </a:spcBef>
              <a:buClrTx/>
              <a:buFontTx/>
              <a:buNone/>
            </a:pPr>
            <a:endParaRPr lang="en-GB" altLang="en-US" sz="2000" dirty="0">
              <a:latin typeface="Lucida Bright" panose="02040602050505020304" pitchFamily="18" charset="0"/>
            </a:endParaRPr>
          </a:p>
          <a:p>
            <a:pPr>
              <a:lnSpc>
                <a:spcPct val="250000"/>
              </a:lnSpc>
              <a:spcBef>
                <a:spcPct val="0"/>
              </a:spcBef>
              <a:buClrTx/>
              <a:buFontTx/>
              <a:buNone/>
            </a:pPr>
            <a:endParaRPr lang="en-GB" altLang="en-US" sz="2000" dirty="0">
              <a:latin typeface="Lucida Bright" panose="02040602050505020304" pitchFamily="18" charset="0"/>
            </a:endParaRPr>
          </a:p>
          <a:p>
            <a:pPr>
              <a:lnSpc>
                <a:spcPct val="250000"/>
              </a:lnSpc>
              <a:spcBef>
                <a:spcPct val="0"/>
              </a:spcBef>
              <a:buClrTx/>
              <a:buFontTx/>
              <a:buNone/>
            </a:pPr>
            <a:r>
              <a:rPr lang="en-GB" altLang="en-US" sz="2000" dirty="0">
                <a:latin typeface="Lucida Bright" panose="02040602050505020304" pitchFamily="18" charset="0"/>
              </a:rPr>
              <a:t>DSM initially used “acute confusional state”; changed to “delirium” in 1980</a:t>
            </a:r>
          </a:p>
        </p:txBody>
      </p:sp>
      <p:pic>
        <p:nvPicPr>
          <p:cNvPr id="4" name="Picture 3" descr="A line drawing of a graph&#10;&#10;Description automatically generated">
            <a:extLst>
              <a:ext uri="{FF2B5EF4-FFF2-40B4-BE49-F238E27FC236}">
                <a16:creationId xmlns:a16="http://schemas.microsoft.com/office/drawing/2014/main" id="{C109F094-DE77-4133-B226-704EE1B3CA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9489" y="3578462"/>
            <a:ext cx="5409488" cy="1934012"/>
          </a:xfrm>
          <a:prstGeom prst="rect">
            <a:avLst/>
          </a:prstGeom>
        </p:spPr>
      </p:pic>
    </p:spTree>
    <p:extLst>
      <p:ext uri="{BB962C8B-B14F-4D97-AF65-F5344CB8AC3E}">
        <p14:creationId xmlns:p14="http://schemas.microsoft.com/office/powerpoint/2010/main" val="299486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A8750C-5BB2-9806-8578-F453ECAE2277}"/>
            </a:ext>
          </a:extLst>
        </p:cNvPr>
        <p:cNvGrpSpPr/>
        <p:nvPr/>
      </p:nvGrpSpPr>
      <p:grpSpPr>
        <a:xfrm>
          <a:off x="0" y="0"/>
          <a:ext cx="0" cy="0"/>
          <a:chOff x="0" y="0"/>
          <a:chExt cx="0" cy="0"/>
        </a:xfrm>
      </p:grpSpPr>
      <p:sp>
        <p:nvSpPr>
          <p:cNvPr id="3" name="Rectangle 4">
            <a:extLst>
              <a:ext uri="{FF2B5EF4-FFF2-40B4-BE49-F238E27FC236}">
                <a16:creationId xmlns:a16="http://schemas.microsoft.com/office/drawing/2014/main" id="{8F5311FF-573C-2C25-DB87-FD64E6837269}"/>
              </a:ext>
            </a:extLst>
          </p:cNvPr>
          <p:cNvSpPr txBox="1">
            <a:spLocks noChangeArrowheads="1"/>
          </p:cNvSpPr>
          <p:nvPr/>
        </p:nvSpPr>
        <p:spPr bwMode="auto">
          <a:xfrm>
            <a:off x="3396859" y="83315"/>
            <a:ext cx="5532456" cy="1803675"/>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600" b="1" dirty="0">
                <a:solidFill>
                  <a:srgbClr val="FFFF00"/>
                </a:solidFill>
                <a:latin typeface="Lucida Bright" panose="02040602050505020304" pitchFamily="18" charset="0"/>
              </a:rPr>
              <a:t>Engel &amp; Romano, 1959</a:t>
            </a:r>
            <a:r>
              <a:rPr lang="en-GB" sz="2000" dirty="0">
                <a:solidFill>
                  <a:srgbClr val="FFFFFF"/>
                </a:solidFill>
                <a:latin typeface="Lucida Bright" panose="02040602050505020304" pitchFamily="18" charset="0"/>
              </a:rPr>
              <a:t>		</a:t>
            </a:r>
            <a:r>
              <a:rPr lang="en-GB" sz="2000" dirty="0">
                <a:latin typeface="Lucida Bright" panose="02040602050505020304" pitchFamily="18" charset="0"/>
              </a:rPr>
              <a:t>		</a:t>
            </a:r>
          </a:p>
          <a:p>
            <a:pPr>
              <a:lnSpc>
                <a:spcPct val="150000"/>
              </a:lnSpc>
              <a:buClr>
                <a:srgbClr val="FFFFFF"/>
              </a:buClr>
              <a:buFontTx/>
              <a:buNone/>
              <a:defRPr/>
            </a:pPr>
            <a:r>
              <a:rPr lang="en-GB" sz="2400" dirty="0">
                <a:latin typeface="Lucida Bright" panose="02040602050505020304" pitchFamily="18" charset="0"/>
                <a:sym typeface="Wingdings 3" pitchFamily="18" charset="2"/>
              </a:rPr>
              <a:t>	</a:t>
            </a:r>
          </a:p>
        </p:txBody>
      </p:sp>
      <p:sp>
        <p:nvSpPr>
          <p:cNvPr id="4" name="TextBox 3">
            <a:extLst>
              <a:ext uri="{FF2B5EF4-FFF2-40B4-BE49-F238E27FC236}">
                <a16:creationId xmlns:a16="http://schemas.microsoft.com/office/drawing/2014/main" id="{C0987289-03DF-32CD-C802-CA13F6915730}"/>
              </a:ext>
            </a:extLst>
          </p:cNvPr>
          <p:cNvSpPr txBox="1"/>
          <p:nvPr/>
        </p:nvSpPr>
        <p:spPr>
          <a:xfrm>
            <a:off x="445770" y="1731555"/>
            <a:ext cx="6095306" cy="1938992"/>
          </a:xfrm>
          <a:prstGeom prst="rect">
            <a:avLst/>
          </a:prstGeom>
          <a:noFill/>
        </p:spPr>
        <p:txBody>
          <a:bodyPr wrap="square">
            <a:spAutoFit/>
          </a:bodyPr>
          <a:lstStyle/>
          <a:p>
            <a:r>
              <a:rPr lang="en-US" sz="2400" b="0" i="0" dirty="0">
                <a:solidFill>
                  <a:srgbClr val="FFCCCC"/>
                </a:solidFill>
                <a:effectLst/>
                <a:latin typeface="Aptos Display" panose="020B0004020202020204" pitchFamily="34" charset="0"/>
              </a:rPr>
              <a:t>“Not only does the presence of delirium often complicate and render more difficult the treatment of a serious illness, but also it carries the serious possibility of permanent irreversible brain damage.”</a:t>
            </a:r>
            <a:endParaRPr lang="en-GB" sz="2400" dirty="0">
              <a:solidFill>
                <a:srgbClr val="FFCCCC"/>
              </a:solidFill>
              <a:latin typeface="Aptos Display" panose="020B0004020202020204" pitchFamily="34" charset="0"/>
            </a:endParaRPr>
          </a:p>
        </p:txBody>
      </p:sp>
      <p:sp>
        <p:nvSpPr>
          <p:cNvPr id="5" name="TextBox 4">
            <a:extLst>
              <a:ext uri="{FF2B5EF4-FFF2-40B4-BE49-F238E27FC236}">
                <a16:creationId xmlns:a16="http://schemas.microsoft.com/office/drawing/2014/main" id="{E0886442-A918-1778-21A0-BE14C62802AA}"/>
              </a:ext>
            </a:extLst>
          </p:cNvPr>
          <p:cNvSpPr txBox="1"/>
          <p:nvPr/>
        </p:nvSpPr>
        <p:spPr>
          <a:xfrm>
            <a:off x="5656812" y="4817703"/>
            <a:ext cx="6342610" cy="1569660"/>
          </a:xfrm>
          <a:prstGeom prst="rect">
            <a:avLst/>
          </a:prstGeom>
          <a:noFill/>
        </p:spPr>
        <p:txBody>
          <a:bodyPr wrap="square" rtlCol="0">
            <a:spAutoFit/>
          </a:bodyPr>
          <a:lstStyle/>
          <a:p>
            <a:pPr>
              <a:buClr>
                <a:srgbClr val="FFFFFF"/>
              </a:buClr>
              <a:buFontTx/>
              <a:buNone/>
              <a:defRPr/>
            </a:pPr>
            <a:r>
              <a:rPr lang="en-US" sz="2400" dirty="0">
                <a:solidFill>
                  <a:srgbClr val="66FF33"/>
                </a:solidFill>
                <a:latin typeface="Aptos Display" panose="020B0004020202020204" pitchFamily="34" charset="0"/>
              </a:rPr>
              <a:t>“The physician who is greatly concerned to protect the functional integrity of the heart, liver, and kidneys … has not yet learned to have similar regard for the functional integrity of the brain.”</a:t>
            </a:r>
            <a:endParaRPr lang="en-GB" sz="2400" dirty="0">
              <a:solidFill>
                <a:srgbClr val="66FF33"/>
              </a:solidFill>
              <a:latin typeface="Aptos Display" panose="020B0004020202020204" pitchFamily="34" charset="0"/>
            </a:endParaRPr>
          </a:p>
        </p:txBody>
      </p:sp>
    </p:spTree>
    <p:extLst>
      <p:ext uri="{BB962C8B-B14F-4D97-AF65-F5344CB8AC3E}">
        <p14:creationId xmlns:p14="http://schemas.microsoft.com/office/powerpoint/2010/main" val="180909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5F0F8-8714-FE21-4A68-B0CC60D9A857}"/>
            </a:ext>
          </a:extLst>
        </p:cNvPr>
        <p:cNvGrpSpPr/>
        <p:nvPr/>
      </p:nvGrpSpPr>
      <p:grpSpPr>
        <a:xfrm>
          <a:off x="0" y="0"/>
          <a:ext cx="0" cy="0"/>
          <a:chOff x="0" y="0"/>
          <a:chExt cx="0" cy="0"/>
        </a:xfrm>
      </p:grpSpPr>
      <p:sp>
        <p:nvSpPr>
          <p:cNvPr id="3" name="Rectangle 4">
            <a:extLst>
              <a:ext uri="{FF2B5EF4-FFF2-40B4-BE49-F238E27FC236}">
                <a16:creationId xmlns:a16="http://schemas.microsoft.com/office/drawing/2014/main" id="{5E6CF76A-E9A3-3644-E34C-D0D7E7B6307A}"/>
              </a:ext>
            </a:extLst>
          </p:cNvPr>
          <p:cNvSpPr txBox="1">
            <a:spLocks noChangeArrowheads="1"/>
          </p:cNvSpPr>
          <p:nvPr/>
        </p:nvSpPr>
        <p:spPr bwMode="auto">
          <a:xfrm>
            <a:off x="1899115" y="224631"/>
            <a:ext cx="8250237" cy="6408737"/>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600" b="1" dirty="0">
                <a:solidFill>
                  <a:srgbClr val="FFFF00"/>
                </a:solidFill>
                <a:latin typeface="Lucida Bright" panose="02040602050505020304" pitchFamily="18" charset="0"/>
              </a:rPr>
              <a:t>A brief history of delirium 3</a:t>
            </a: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r>
              <a:rPr lang="en-GB" sz="2000" dirty="0">
                <a:solidFill>
                  <a:srgbClr val="FFFFFF"/>
                </a:solidFill>
                <a:latin typeface="Lucida Bright" panose="02040602050505020304" pitchFamily="18" charset="0"/>
              </a:rPr>
              <a:t>		</a:t>
            </a:r>
          </a:p>
          <a:p>
            <a:pPr>
              <a:lnSpc>
                <a:spcPct val="150000"/>
              </a:lnSpc>
              <a:buClr>
                <a:srgbClr val="FFFFFF"/>
              </a:buClr>
              <a:buFontTx/>
              <a:buNone/>
              <a:defRPr/>
            </a:pPr>
            <a:r>
              <a:rPr lang="en-GB" sz="2000" dirty="0">
                <a:solidFill>
                  <a:srgbClr val="FFFFFF"/>
                </a:solidFill>
                <a:latin typeface="Lucida Bright" panose="02040602050505020304" pitchFamily="18" charset="0"/>
              </a:rPr>
              <a:t>	</a:t>
            </a:r>
            <a:r>
              <a:rPr lang="en-GB" sz="2000" dirty="0">
                <a:latin typeface="Lucida Bright" panose="02040602050505020304" pitchFamily="18" charset="0"/>
              </a:rPr>
              <a:t>		</a:t>
            </a:r>
          </a:p>
          <a:p>
            <a:pPr>
              <a:lnSpc>
                <a:spcPct val="150000"/>
              </a:lnSpc>
              <a:buClr>
                <a:srgbClr val="FFFFFF"/>
              </a:buClr>
              <a:buFontTx/>
              <a:buNone/>
              <a:defRPr/>
            </a:pPr>
            <a:r>
              <a:rPr lang="en-GB" sz="2400" dirty="0">
                <a:latin typeface="Lucida Bright" panose="02040602050505020304" pitchFamily="18" charset="0"/>
                <a:sym typeface="Wingdings 3" pitchFamily="18" charset="2"/>
              </a:rPr>
              <a:t>	</a:t>
            </a:r>
          </a:p>
        </p:txBody>
      </p:sp>
      <p:sp>
        <p:nvSpPr>
          <p:cNvPr id="12291" name="Rectangle 4">
            <a:extLst>
              <a:ext uri="{FF2B5EF4-FFF2-40B4-BE49-F238E27FC236}">
                <a16:creationId xmlns:a16="http://schemas.microsoft.com/office/drawing/2014/main" id="{79457751-9083-5853-41A0-243F8E7B711F}"/>
              </a:ext>
            </a:extLst>
          </p:cNvPr>
          <p:cNvSpPr>
            <a:spLocks noChangeArrowheads="1"/>
          </p:cNvSpPr>
          <p:nvPr/>
        </p:nvSpPr>
        <p:spPr bwMode="auto">
          <a:xfrm rot="10800000">
            <a:off x="447554" y="1517124"/>
            <a:ext cx="11296892" cy="4574523"/>
          </a:xfrm>
          <a:prstGeom prst="rect">
            <a:avLst/>
          </a:prstGeom>
          <a:noFill/>
          <a:ln w="15875" cap="sq" algn="ctr">
            <a:noFill/>
            <a:round/>
            <a:headEnd/>
            <a:tailEnd/>
          </a:ln>
          <a:extLst>
            <a:ext uri="{909E8E84-426E-40DD-AFC4-6F175D3DCCD1}">
              <a14:hiddenFill xmlns:a14="http://schemas.microsoft.com/office/drawing/2010/main">
                <a:solidFill>
                  <a:srgbClr val="FFFFFF"/>
                </a:solidFill>
              </a14:hiddenFill>
            </a:ext>
          </a:extLst>
        </p:spPr>
        <p:txBody>
          <a:bodyPr rot="10800000" wrap="square" lIns="90000" tIns="46800" rIns="90000" bIns="46800">
            <a:sp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250000"/>
              </a:lnSpc>
              <a:spcBef>
                <a:spcPct val="0"/>
              </a:spcBef>
              <a:buClrTx/>
              <a:buFontTx/>
              <a:buNone/>
            </a:pPr>
            <a:r>
              <a:rPr lang="en-GB" altLang="en-US" sz="2000" dirty="0">
                <a:latin typeface="Lucida Bright" panose="02040602050505020304" pitchFamily="18" charset="0"/>
              </a:rPr>
              <a:t>Research output </a:t>
            </a:r>
            <a:r>
              <a:rPr lang="en-GB" altLang="en-US" sz="2000" dirty="0">
                <a:latin typeface="Lucida Bright" panose="02040602050505020304" pitchFamily="18" charset="0"/>
                <a:sym typeface="Wingdings 3" panose="05040102010807070707" pitchFamily="18" charset="2"/>
              </a:rPr>
              <a:t> 1980s onwards,  from 2005 </a:t>
            </a:r>
          </a:p>
          <a:p>
            <a:pPr>
              <a:lnSpc>
                <a:spcPct val="250000"/>
              </a:lnSpc>
              <a:spcBef>
                <a:spcPct val="0"/>
              </a:spcBef>
              <a:buClrTx/>
              <a:buFontTx/>
              <a:buNone/>
            </a:pPr>
            <a:r>
              <a:rPr lang="en-GB" altLang="en-US" sz="2000" dirty="0">
                <a:solidFill>
                  <a:srgbClr val="66FF33"/>
                </a:solidFill>
                <a:latin typeface="Lucida Bright" panose="02040602050505020304" pitchFamily="18" charset="0"/>
              </a:rPr>
              <a:t>85 papers in 1980 </a:t>
            </a:r>
            <a:r>
              <a:rPr lang="en-GB" altLang="en-US" sz="2000" dirty="0">
                <a:solidFill>
                  <a:srgbClr val="66FF33"/>
                </a:solidFill>
                <a:latin typeface="Lucida Bright" panose="02040602050505020304" pitchFamily="18" charset="0"/>
                <a:sym typeface="Wingdings 3" panose="05040102010807070707" pitchFamily="18" charset="2"/>
              </a:rPr>
              <a:t> </a:t>
            </a:r>
            <a:r>
              <a:rPr lang="en-GB" altLang="en-US" sz="2000" dirty="0">
                <a:solidFill>
                  <a:srgbClr val="66FF33"/>
                </a:solidFill>
                <a:latin typeface="Lucida Bright" panose="02040602050505020304" pitchFamily="18" charset="0"/>
              </a:rPr>
              <a:t>2168 in 2023</a:t>
            </a:r>
          </a:p>
          <a:p>
            <a:pPr>
              <a:lnSpc>
                <a:spcPct val="250000"/>
              </a:lnSpc>
              <a:spcBef>
                <a:spcPct val="0"/>
              </a:spcBef>
              <a:buClrTx/>
              <a:buFontTx/>
              <a:buNone/>
            </a:pPr>
            <a:r>
              <a:rPr lang="en-GB" altLang="en-US" sz="2000" dirty="0">
                <a:latin typeface="Lucida Bright" panose="02040602050505020304" pitchFamily="18" charset="0"/>
              </a:rPr>
              <a:t>Detection tools from ~1980s</a:t>
            </a:r>
          </a:p>
          <a:p>
            <a:pPr>
              <a:lnSpc>
                <a:spcPct val="250000"/>
              </a:lnSpc>
              <a:spcBef>
                <a:spcPct val="0"/>
              </a:spcBef>
              <a:buClrTx/>
              <a:buFontTx/>
              <a:buNone/>
            </a:pPr>
            <a:r>
              <a:rPr lang="en-GB" altLang="en-US" sz="2000" dirty="0">
                <a:latin typeface="Lucida Bright" panose="02040602050505020304" pitchFamily="18" charset="0"/>
              </a:rPr>
              <a:t>Delirium prevention studies 1990s</a:t>
            </a:r>
          </a:p>
          <a:p>
            <a:pPr>
              <a:lnSpc>
                <a:spcPct val="250000"/>
              </a:lnSpc>
              <a:spcBef>
                <a:spcPct val="0"/>
              </a:spcBef>
              <a:buClrTx/>
              <a:buFontTx/>
              <a:buNone/>
            </a:pPr>
            <a:r>
              <a:rPr lang="en-GB" altLang="en-US" sz="2000" dirty="0">
                <a:latin typeface="Lucida Bright" panose="02040602050505020304" pitchFamily="18" charset="0"/>
              </a:rPr>
              <a:t>European Delirium Association 2006</a:t>
            </a:r>
          </a:p>
          <a:p>
            <a:pPr>
              <a:lnSpc>
                <a:spcPct val="250000"/>
              </a:lnSpc>
              <a:spcBef>
                <a:spcPct val="0"/>
              </a:spcBef>
              <a:buClrTx/>
              <a:buFontTx/>
              <a:buNone/>
            </a:pPr>
            <a:r>
              <a:rPr lang="en-GB" altLang="en-US" sz="2000" dirty="0">
                <a:latin typeface="Lucida Bright" panose="02040602050505020304" pitchFamily="18" charset="0"/>
              </a:rPr>
              <a:t>NICE guidelines 2010</a:t>
            </a:r>
          </a:p>
        </p:txBody>
      </p:sp>
      <p:pic>
        <p:nvPicPr>
          <p:cNvPr id="4" name="Picture 3" descr="A graph of growth in years&#10;&#10;Description automatically generated with medium confidence">
            <a:extLst>
              <a:ext uri="{FF2B5EF4-FFF2-40B4-BE49-F238E27FC236}">
                <a16:creationId xmlns:a16="http://schemas.microsoft.com/office/drawing/2014/main" id="{B36562DA-D947-1F89-8AFA-1DA852890F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9692" y="2173779"/>
            <a:ext cx="4330381" cy="3495411"/>
          </a:xfrm>
          <a:prstGeom prst="rect">
            <a:avLst/>
          </a:prstGeom>
        </p:spPr>
      </p:pic>
      <p:sp>
        <p:nvSpPr>
          <p:cNvPr id="5" name="TextBox 4">
            <a:extLst>
              <a:ext uri="{FF2B5EF4-FFF2-40B4-BE49-F238E27FC236}">
                <a16:creationId xmlns:a16="http://schemas.microsoft.com/office/drawing/2014/main" id="{39D631F3-F624-F28F-E1E1-B34D91FE7520}"/>
              </a:ext>
            </a:extLst>
          </p:cNvPr>
          <p:cNvSpPr txBox="1"/>
          <p:nvPr/>
        </p:nvSpPr>
        <p:spPr>
          <a:xfrm>
            <a:off x="7647708" y="2173779"/>
            <a:ext cx="3358343" cy="646331"/>
          </a:xfrm>
          <a:prstGeom prst="rect">
            <a:avLst/>
          </a:prstGeom>
          <a:noFill/>
        </p:spPr>
        <p:txBody>
          <a:bodyPr wrap="square" rtlCol="0">
            <a:spAutoFit/>
          </a:bodyPr>
          <a:lstStyle/>
          <a:p>
            <a:r>
              <a:rPr lang="en-GB" dirty="0">
                <a:solidFill>
                  <a:schemeClr val="bg1"/>
                </a:solidFill>
                <a:latin typeface="Aptos SemiBold" panose="020F0502020204030204" pitchFamily="34" charset="0"/>
              </a:rPr>
              <a:t>Research papers on delirium</a:t>
            </a:r>
          </a:p>
          <a:p>
            <a:r>
              <a:rPr lang="en-GB" dirty="0">
                <a:solidFill>
                  <a:schemeClr val="bg1"/>
                </a:solidFill>
                <a:latin typeface="Aptos SemiBold" panose="020F0502020204030204" pitchFamily="34" charset="0"/>
              </a:rPr>
              <a:t>(Pubmed)</a:t>
            </a:r>
          </a:p>
        </p:txBody>
      </p:sp>
    </p:spTree>
    <p:extLst>
      <p:ext uri="{BB962C8B-B14F-4D97-AF65-F5344CB8AC3E}">
        <p14:creationId xmlns:p14="http://schemas.microsoft.com/office/powerpoint/2010/main" val="315279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9F91C-148C-189E-D9EB-850579B9EFA1}"/>
            </a:ext>
          </a:extLst>
        </p:cNvPr>
        <p:cNvGrpSpPr/>
        <p:nvPr/>
      </p:nvGrpSpPr>
      <p:grpSpPr>
        <a:xfrm>
          <a:off x="0" y="0"/>
          <a:ext cx="0" cy="0"/>
          <a:chOff x="0" y="0"/>
          <a:chExt cx="0" cy="0"/>
        </a:xfrm>
      </p:grpSpPr>
      <p:sp>
        <p:nvSpPr>
          <p:cNvPr id="3" name="Rectangle 4">
            <a:extLst>
              <a:ext uri="{FF2B5EF4-FFF2-40B4-BE49-F238E27FC236}">
                <a16:creationId xmlns:a16="http://schemas.microsoft.com/office/drawing/2014/main" id="{300E7F34-23A8-170B-5461-37F043F4539E}"/>
              </a:ext>
            </a:extLst>
          </p:cNvPr>
          <p:cNvSpPr txBox="1">
            <a:spLocks noChangeArrowheads="1"/>
          </p:cNvSpPr>
          <p:nvPr/>
        </p:nvSpPr>
        <p:spPr bwMode="auto">
          <a:xfrm>
            <a:off x="1970881" y="224631"/>
            <a:ext cx="8250237" cy="6408737"/>
          </a:xfrm>
          <a:prstGeom prst="rect">
            <a:avLst/>
          </a:prstGeom>
          <a:noFill/>
          <a:ln w="9525">
            <a:noFill/>
            <a:miter lim="800000"/>
            <a:headEnd/>
            <a:tailEnd/>
          </a:ln>
        </p:spPr>
        <p:txBody>
          <a:bodyPr/>
          <a:lstStyle>
            <a:lvl1pPr marL="342900" indent="-342900" algn="l" rtl="0" fontAlgn="base">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Arial" charset="0"/>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buClr>
                <a:srgbClr val="FFFFFF"/>
              </a:buClr>
              <a:buFontTx/>
              <a:buNone/>
              <a:defRPr/>
            </a:pPr>
            <a:r>
              <a:rPr lang="en-GB" sz="3600" b="1" dirty="0">
                <a:solidFill>
                  <a:srgbClr val="FFFF00"/>
                </a:solidFill>
                <a:latin typeface="Lucida Bright" panose="02040602050505020304" pitchFamily="18" charset="0"/>
              </a:rPr>
              <a:t>Growth in detection rates: UK</a:t>
            </a: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endParaRPr lang="en-GB" sz="2000" dirty="0">
              <a:solidFill>
                <a:srgbClr val="FFFFFF"/>
              </a:solidFill>
              <a:latin typeface="Lucida Bright" panose="02040602050505020304" pitchFamily="18" charset="0"/>
            </a:endParaRPr>
          </a:p>
          <a:p>
            <a:pPr>
              <a:lnSpc>
                <a:spcPct val="150000"/>
              </a:lnSpc>
              <a:buClr>
                <a:srgbClr val="FFFFFF"/>
              </a:buClr>
              <a:buFontTx/>
              <a:buNone/>
              <a:defRPr/>
            </a:pPr>
            <a:r>
              <a:rPr lang="en-GB" sz="2000" dirty="0">
                <a:solidFill>
                  <a:srgbClr val="FFFFFF"/>
                </a:solidFill>
                <a:latin typeface="Lucida Bright" panose="02040602050505020304" pitchFamily="18" charset="0"/>
              </a:rPr>
              <a:t>		</a:t>
            </a:r>
          </a:p>
          <a:p>
            <a:pPr>
              <a:lnSpc>
                <a:spcPct val="150000"/>
              </a:lnSpc>
              <a:buClr>
                <a:srgbClr val="FFFFFF"/>
              </a:buClr>
              <a:buFontTx/>
              <a:buNone/>
              <a:defRPr/>
            </a:pPr>
            <a:r>
              <a:rPr lang="en-GB" sz="2000" dirty="0">
                <a:solidFill>
                  <a:srgbClr val="FFFFFF"/>
                </a:solidFill>
                <a:latin typeface="Lucida Bright" panose="02040602050505020304" pitchFamily="18" charset="0"/>
              </a:rPr>
              <a:t>	</a:t>
            </a:r>
            <a:r>
              <a:rPr lang="en-GB" sz="2000" dirty="0">
                <a:latin typeface="Lucida Bright" panose="02040602050505020304" pitchFamily="18" charset="0"/>
              </a:rPr>
              <a:t>		</a:t>
            </a:r>
          </a:p>
          <a:p>
            <a:pPr>
              <a:lnSpc>
                <a:spcPct val="150000"/>
              </a:lnSpc>
              <a:buClr>
                <a:srgbClr val="FFFFFF"/>
              </a:buClr>
              <a:buFontTx/>
              <a:buNone/>
              <a:defRPr/>
            </a:pPr>
            <a:r>
              <a:rPr lang="en-GB" sz="2400" dirty="0">
                <a:latin typeface="Lucida Bright" panose="02040602050505020304" pitchFamily="18" charset="0"/>
                <a:sym typeface="Wingdings 3" pitchFamily="18" charset="2"/>
              </a:rPr>
              <a:t>	</a:t>
            </a:r>
          </a:p>
        </p:txBody>
      </p:sp>
      <p:pic>
        <p:nvPicPr>
          <p:cNvPr id="5" name="Picture 4" descr="A graph of different colored lines&#10;&#10;Description automatically generated">
            <a:extLst>
              <a:ext uri="{FF2B5EF4-FFF2-40B4-BE49-F238E27FC236}">
                <a16:creationId xmlns:a16="http://schemas.microsoft.com/office/drawing/2014/main" id="{3D3CF3C2-D560-B364-9FA0-768CFF6E4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790" y="1361516"/>
            <a:ext cx="11880420" cy="4598413"/>
          </a:xfrm>
          <a:prstGeom prst="rect">
            <a:avLst/>
          </a:prstGeom>
        </p:spPr>
      </p:pic>
    </p:spTree>
    <p:extLst>
      <p:ext uri="{BB962C8B-B14F-4D97-AF65-F5344CB8AC3E}">
        <p14:creationId xmlns:p14="http://schemas.microsoft.com/office/powerpoint/2010/main" val="63583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2147024" y="2771887"/>
            <a:ext cx="7669162" cy="1314226"/>
          </a:xfrm>
          <a:prstGeom prst="rect">
            <a:avLst/>
          </a:prstGeom>
          <a:solidFill>
            <a:srgbClr val="00003A"/>
          </a:solidFill>
          <a:ln w="38100" cmpd="dbl">
            <a:solidFill>
              <a:srgbClr val="FFFF00"/>
            </a:solidFill>
            <a:miter lim="800000"/>
            <a:headEnd/>
            <a:tailEnd/>
          </a:ln>
        </p:spPr>
        <p:txBody>
          <a:bodyPr wrap="square" lIns="378000" tIns="144000" rIns="378000" bIns="226800" anchor="ctr">
            <a:noAutofit/>
          </a:bodyPr>
          <a:lstStyle>
            <a:lvl1pPr>
              <a:spcBef>
                <a:spcPct val="20000"/>
              </a:spcBef>
              <a:buClr>
                <a:schemeClr val="accent1"/>
              </a:buClr>
              <a:buFont typeface="Monotype Sorts" panose="020B0604020202020204" charset="2"/>
              <a:buChar char="è"/>
              <a:defRPr b="1">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auto" latinLnBrk="0" hangingPunct="1">
              <a:lnSpc>
                <a:spcPct val="100000"/>
              </a:lnSpc>
              <a:spcBef>
                <a:spcPct val="20000"/>
              </a:spcBef>
              <a:spcAft>
                <a:spcPts val="0"/>
              </a:spcAft>
              <a:buClr>
                <a:srgbClr val="5B9BD5"/>
              </a:buClr>
              <a:buSzTx/>
              <a:buFont typeface="Monotype Sorts" panose="020B0604020202020204" charset="2"/>
              <a:buNone/>
              <a:tabLst/>
              <a:defRPr/>
            </a:pPr>
            <a:r>
              <a:rPr lang="en-GB" sz="4000" dirty="0">
                <a:solidFill>
                  <a:srgbClr val="FFFF00"/>
                </a:solidFill>
                <a:latin typeface="Lucida Bright" panose="02040602050505020304" pitchFamily="18" charset="0"/>
              </a:rPr>
              <a:t>What is delirium?</a:t>
            </a:r>
            <a:endParaRPr kumimoji="0" lang="en-GB" sz="4000" b="1" i="0" u="none" strike="noStrike" kern="1200" cap="none" spc="0" normalizeH="0" baseline="0" noProof="0" dirty="0">
              <a:ln>
                <a:noFill/>
              </a:ln>
              <a:solidFill>
                <a:srgbClr val="FFFF00"/>
              </a:solidFill>
              <a:effectLst/>
              <a:uLnTx/>
              <a:uFillTx/>
              <a:latin typeface="Lucida Bright" panose="02040602050505020304" pitchFamily="18" charset="0"/>
              <a:ea typeface="+mn-ea"/>
              <a:cs typeface="+mn-cs"/>
            </a:endParaRPr>
          </a:p>
        </p:txBody>
      </p:sp>
    </p:spTree>
    <p:extLst>
      <p:ext uri="{BB962C8B-B14F-4D97-AF65-F5344CB8AC3E}">
        <p14:creationId xmlns:p14="http://schemas.microsoft.com/office/powerpoint/2010/main" val="2790026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cLullich - how are guidelines developed" id="{FFC9847F-5848-4365-AC08-D830F991D164}" vid="{5C4005BA-037F-4C19-9A18-C63B7E1F66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9209309-3759-4f51-932e-9315a7d88f3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040C1824D65149AC9B1FD660D8A3F1" ma:contentTypeVersion="16" ma:contentTypeDescription="Create a new document." ma:contentTypeScope="" ma:versionID="83306806cfadb3c3ddf1e1fe9e77c27a">
  <xsd:schema xmlns:xsd="http://www.w3.org/2001/XMLSchema" xmlns:xs="http://www.w3.org/2001/XMLSchema" xmlns:p="http://schemas.microsoft.com/office/2006/metadata/properties" xmlns:ns3="97b682e7-e3ed-4854-817b-0fce634c2d8e" xmlns:ns4="99209309-3759-4f51-932e-9315a7d88f37" targetNamespace="http://schemas.microsoft.com/office/2006/metadata/properties" ma:root="true" ma:fieldsID="da6a55fe37187e57ec9ab7a1cf806b6c" ns3:_="" ns4:_="">
    <xsd:import namespace="97b682e7-e3ed-4854-817b-0fce634c2d8e"/>
    <xsd:import namespace="99209309-3759-4f51-932e-9315a7d88f3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b682e7-e3ed-4854-817b-0fce634c2d8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209309-3759-4f51-932e-9315a7d88f3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892CE9-7EA3-4DD7-B41A-740D7A2456DF}">
  <ds:schemaRefs>
    <ds:schemaRef ds:uri="http://schemas.microsoft.com/sharepoint/v3/contenttype/forms"/>
  </ds:schemaRefs>
</ds:datastoreItem>
</file>

<file path=customXml/itemProps2.xml><?xml version="1.0" encoding="utf-8"?>
<ds:datastoreItem xmlns:ds="http://schemas.openxmlformats.org/officeDocument/2006/customXml" ds:itemID="{2F85D1B3-21D3-42DC-AC4E-1C4E34EF8DCC}">
  <ds:schemaRefs>
    <ds:schemaRef ds:uri="http://schemas.microsoft.com/office/2006/metadata/properties"/>
    <ds:schemaRef ds:uri="99209309-3759-4f51-932e-9315a7d88f37"/>
    <ds:schemaRef ds:uri="http://purl.org/dc/terms/"/>
    <ds:schemaRef ds:uri="http://schemas.openxmlformats.org/package/2006/metadata/core-properties"/>
    <ds:schemaRef ds:uri="97b682e7-e3ed-4854-817b-0fce634c2d8e"/>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16A81955-3CBC-44F7-8EFD-6B49A9CA3E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b682e7-e3ed-4854-817b-0fce634c2d8e"/>
    <ds:schemaRef ds:uri="99209309-3759-4f51-932e-9315a7d88f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Grey template</Template>
  <TotalTime>8289</TotalTime>
  <Words>1877</Words>
  <Application>Microsoft Office PowerPoint</Application>
  <PresentationFormat>Widescreen</PresentationFormat>
  <Paragraphs>449</Paragraphs>
  <Slides>47</Slides>
  <Notes>28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47</vt:i4>
      </vt:variant>
    </vt:vector>
  </HeadingPairs>
  <TitlesOfParts>
    <vt:vector size="59" baseType="lpstr">
      <vt:lpstr>Aptos Black</vt:lpstr>
      <vt:lpstr>Aptos Display</vt:lpstr>
      <vt:lpstr>Aptos SemiBold</vt:lpstr>
      <vt:lpstr>Arial</vt:lpstr>
      <vt:lpstr>Calibri</vt:lpstr>
      <vt:lpstr>Cambria</vt:lpstr>
      <vt:lpstr>Cooper Black</vt:lpstr>
      <vt:lpstr>Lucida Bright</vt:lpstr>
      <vt:lpstr>Monotype Sorts</vt:lpstr>
      <vt:lpstr>Tahoma</vt:lpstr>
      <vt:lpstr>Times New Roman</vt:lpstr>
      <vt:lpstr>Office Theme</vt:lpstr>
      <vt:lpstr>Delirium detection in hip fracture care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common is delirium in hip fracture?</vt:lpstr>
      <vt:lpstr>PowerPoint Presentation</vt:lpstr>
      <vt:lpstr>What are the background risk factors for delirium?</vt:lpstr>
      <vt:lpstr>PowerPoint Presentation</vt:lpstr>
      <vt:lpstr>How long does delirium last?</vt:lpstr>
      <vt:lpstr>PowerPoint Presentation</vt:lpstr>
      <vt:lpstr>PowerPoint Presentation</vt:lpstr>
      <vt:lpstr>PowerPoint Presentation</vt:lpstr>
      <vt:lpstr>Reflection</vt:lpstr>
      <vt:lpstr>10 reasons to detect delirium www.deliriumwords.com</vt:lpstr>
      <vt:lpstr>Consequences of missed delirium</vt:lpstr>
      <vt:lpstr>PowerPoint Presentation</vt:lpstr>
      <vt:lpstr>How can delirium present?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 causes of delirium in hip fracture</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MacLullich FFN Delirium 2023</dc:title>
  <dc:creator>MACLULLICH Alasdair</dc:creator>
  <cp:lastModifiedBy>Alasdair Maclullich</cp:lastModifiedBy>
  <cp:revision>186</cp:revision>
  <dcterms:created xsi:type="dcterms:W3CDTF">2020-12-05T16:02:10Z</dcterms:created>
  <dcterms:modified xsi:type="dcterms:W3CDTF">2024-02-22T19:05:04Z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0x010100BD040C1824D65149AC9B1FD660D8A3F1</vt:lpwstr>
  </property>
</Properties>
</file>