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96" r:id="rId2"/>
    <p:sldId id="309" r:id="rId3"/>
    <p:sldId id="310" r:id="rId4"/>
    <p:sldId id="311" r:id="rId5"/>
    <p:sldId id="312" r:id="rId6"/>
    <p:sldId id="313" r:id="rId7"/>
    <p:sldId id="315" r:id="rId8"/>
    <p:sldId id="314" r:id="rId9"/>
    <p:sldId id="322" r:id="rId10"/>
    <p:sldId id="31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80EA6-F6E1-421A-824C-31AF0352E03A}" type="datetimeFigureOut">
              <a:rPr lang="en-US" smtClean="0"/>
              <a:pPr/>
              <a:t>3/9/2024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7E5DD-409B-4F86-B955-9435F0CF722F}" type="slidenum">
              <a:rPr lang="en-IE" smtClean="0"/>
              <a:pPr/>
              <a:t>‹#›</a:t>
            </a:fld>
            <a:endParaRPr lang="en-IE"/>
          </a:p>
        </p:txBody>
      </p:sp>
    </p:spTree>
    <p:extLst>
      <p:ext uri="{BB962C8B-B14F-4D97-AF65-F5344CB8AC3E}">
        <p14:creationId xmlns:p14="http://schemas.microsoft.com/office/powerpoint/2010/main" val="395616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CB37E5DD-409B-4F86-B955-9435F0CF722F}" type="slidenum">
              <a:rPr lang="en-IE" smtClean="0"/>
              <a:pPr/>
              <a:t>10</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037F71D-93D5-4D9E-B77F-062817C69ED6}" type="datetimeFigureOut">
              <a:rPr lang="en-US" smtClean="0"/>
              <a:pPr/>
              <a:t>3/9/2024</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3FB63AE1-ABEF-46AE-893E-237888C977C5}"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37F71D-93D5-4D9E-B77F-062817C69ED6}" type="datetimeFigureOut">
              <a:rPr lang="en-US" smtClean="0"/>
              <a:pPr/>
              <a:t>3/9/2024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37F71D-93D5-4D9E-B77F-062817C69ED6}" type="datetimeFigureOut">
              <a:rPr lang="en-US" smtClean="0"/>
              <a:pPr/>
              <a:t>3/9/2024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37F71D-93D5-4D9E-B77F-062817C69ED6}" type="datetimeFigureOut">
              <a:rPr lang="en-US" smtClean="0"/>
              <a:pPr/>
              <a:t>3/9/2024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037F71D-93D5-4D9E-B77F-062817C69ED6}" type="datetimeFigureOut">
              <a:rPr lang="en-US" smtClean="0"/>
              <a:pPr/>
              <a:t>3/9/2024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63AE1-ABEF-46AE-893E-237888C977C5}"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37F71D-93D5-4D9E-B77F-062817C69ED6}" type="datetimeFigureOut">
              <a:rPr lang="en-US" smtClean="0"/>
              <a:pPr/>
              <a:t>3/9/2024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037F71D-93D5-4D9E-B77F-062817C69ED6}" type="datetimeFigureOut">
              <a:rPr lang="en-US" smtClean="0"/>
              <a:pPr/>
              <a:t>3/9/2024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037F71D-93D5-4D9E-B77F-062817C69ED6}" type="datetimeFigureOut">
              <a:rPr lang="en-US" smtClean="0"/>
              <a:pPr/>
              <a:t>3/9/2024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7F71D-93D5-4D9E-B77F-062817C69ED6}" type="datetimeFigureOut">
              <a:rPr lang="en-US" smtClean="0"/>
              <a:pPr/>
              <a:t>3/9/2024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037F71D-93D5-4D9E-B77F-062817C69ED6}" type="datetimeFigureOut">
              <a:rPr lang="en-US" smtClean="0"/>
              <a:pPr/>
              <a:t>3/9/2024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FB63AE1-ABEF-46AE-893E-237888C977C5}"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037F71D-93D5-4D9E-B77F-062817C69ED6}" type="datetimeFigureOut">
              <a:rPr lang="en-US" smtClean="0"/>
              <a:pPr/>
              <a:t>3/9/2024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3FB63AE1-ABEF-46AE-893E-237888C977C5}"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37F71D-93D5-4D9E-B77F-062817C69ED6}" type="datetimeFigureOut">
              <a:rPr lang="en-US" smtClean="0"/>
              <a:pPr/>
              <a:t>3/9/2024</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B63AE1-ABEF-46AE-893E-237888C977C5}"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speed kills sign"/>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sp>
        <p:nvSpPr>
          <p:cNvPr id="1028" name="AutoShape 4" descr="Image result for speed kills sign"/>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sp>
        <p:nvSpPr>
          <p:cNvPr id="1030" name="AutoShape 6" descr="Image result for speed kills sign"/>
          <p:cNvSpPr>
            <a:spLocks noChangeAspect="1" noChangeArrowheads="1"/>
          </p:cNvSpPr>
          <p:nvPr/>
        </p:nvSpPr>
        <p:spPr bwMode="auto">
          <a:xfrm>
            <a:off x="12065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E"/>
          </a:p>
        </p:txBody>
      </p:sp>
      <p:grpSp>
        <p:nvGrpSpPr>
          <p:cNvPr id="2" name="Group 10"/>
          <p:cNvGrpSpPr/>
          <p:nvPr/>
        </p:nvGrpSpPr>
        <p:grpSpPr>
          <a:xfrm>
            <a:off x="2857488" y="4000504"/>
            <a:ext cx="4162784" cy="2354422"/>
            <a:chOff x="2857488" y="4000504"/>
            <a:chExt cx="4162784" cy="2354422"/>
          </a:xfrm>
        </p:grpSpPr>
        <p:pic>
          <p:nvPicPr>
            <p:cNvPr id="1033" name="Picture 9" descr="Image result for delirium"/>
            <p:cNvPicPr>
              <a:picLocks noChangeAspect="1" noChangeArrowheads="1"/>
            </p:cNvPicPr>
            <p:nvPr/>
          </p:nvPicPr>
          <p:blipFill>
            <a:blip r:embed="rId2"/>
            <a:srcRect/>
            <a:stretch>
              <a:fillRect/>
            </a:stretch>
          </p:blipFill>
          <p:spPr bwMode="auto">
            <a:xfrm>
              <a:off x="2857488" y="4000504"/>
              <a:ext cx="3143272" cy="2354422"/>
            </a:xfrm>
            <a:prstGeom prst="rect">
              <a:avLst/>
            </a:prstGeom>
            <a:noFill/>
          </p:spPr>
        </p:pic>
        <p:sp>
          <p:nvSpPr>
            <p:cNvPr id="10" name="TextBox 9"/>
            <p:cNvSpPr txBox="1"/>
            <p:nvPr/>
          </p:nvSpPr>
          <p:spPr>
            <a:xfrm>
              <a:off x="2928926" y="5572140"/>
              <a:ext cx="4091346" cy="646331"/>
            </a:xfrm>
            <a:prstGeom prst="rect">
              <a:avLst/>
            </a:prstGeom>
            <a:noFill/>
          </p:spPr>
          <p:txBody>
            <a:bodyPr wrap="square" rtlCol="0">
              <a:spAutoFit/>
            </a:bodyPr>
            <a:lstStyle/>
            <a:p>
              <a:r>
                <a:rPr lang="en-IE" sz="3600" dirty="0">
                  <a:solidFill>
                    <a:srgbClr val="FFFF00"/>
                  </a:solidFill>
                </a:rPr>
                <a:t>Delirium kills</a:t>
              </a:r>
            </a:p>
          </p:txBody>
        </p:sp>
      </p:grpSp>
      <p:grpSp>
        <p:nvGrpSpPr>
          <p:cNvPr id="3" name="Group 21"/>
          <p:cNvGrpSpPr/>
          <p:nvPr/>
        </p:nvGrpSpPr>
        <p:grpSpPr>
          <a:xfrm>
            <a:off x="2928926" y="500042"/>
            <a:ext cx="3071834" cy="2857520"/>
            <a:chOff x="2928926" y="500042"/>
            <a:chExt cx="3071834" cy="2857520"/>
          </a:xfrm>
        </p:grpSpPr>
        <p:pic>
          <p:nvPicPr>
            <p:cNvPr id="1031" name="Picture 7" descr="C:\Users\Suzanne\Pictures\spped kills.png"/>
            <p:cNvPicPr>
              <a:picLocks noChangeAspect="1" noChangeArrowheads="1"/>
            </p:cNvPicPr>
            <p:nvPr/>
          </p:nvPicPr>
          <p:blipFill>
            <a:blip r:embed="rId3"/>
            <a:srcRect/>
            <a:stretch>
              <a:fillRect/>
            </a:stretch>
          </p:blipFill>
          <p:spPr bwMode="auto">
            <a:xfrm>
              <a:off x="2947724" y="642918"/>
              <a:ext cx="2981597" cy="2428892"/>
            </a:xfrm>
            <a:prstGeom prst="rect">
              <a:avLst/>
            </a:prstGeom>
            <a:noFill/>
          </p:spPr>
        </p:pic>
        <p:cxnSp>
          <p:nvCxnSpPr>
            <p:cNvPr id="13" name="Straight Connector 12"/>
            <p:cNvCxnSpPr/>
            <p:nvPr/>
          </p:nvCxnSpPr>
          <p:spPr>
            <a:xfrm>
              <a:off x="3143240" y="500042"/>
              <a:ext cx="2857520" cy="2786082"/>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959287" y="469681"/>
              <a:ext cx="2857520" cy="2918242"/>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1720" y="764704"/>
            <a:ext cx="5857916" cy="461665"/>
          </a:xfrm>
          <a:prstGeom prst="rect">
            <a:avLst/>
          </a:prstGeom>
          <a:noFill/>
        </p:spPr>
        <p:txBody>
          <a:bodyPr wrap="square" rtlCol="0">
            <a:spAutoFit/>
          </a:bodyPr>
          <a:lstStyle/>
          <a:p>
            <a:r>
              <a:rPr lang="en-IE" sz="2400" b="1" dirty="0"/>
              <a:t>Follow-up of a delirium episode:</a:t>
            </a:r>
          </a:p>
        </p:txBody>
      </p:sp>
      <p:sp>
        <p:nvSpPr>
          <p:cNvPr id="8" name="TextBox 7"/>
          <p:cNvSpPr txBox="1"/>
          <p:nvPr/>
        </p:nvSpPr>
        <p:spPr>
          <a:xfrm>
            <a:off x="323528" y="1556792"/>
            <a:ext cx="8644030" cy="3516347"/>
          </a:xfrm>
          <a:prstGeom prst="rect">
            <a:avLst/>
          </a:prstGeom>
          <a:noFill/>
        </p:spPr>
        <p:txBody>
          <a:bodyPr wrap="square" rtlCol="0">
            <a:spAutoFit/>
          </a:bodyPr>
          <a:lstStyle/>
          <a:p>
            <a:r>
              <a:rPr lang="en-IE" dirty="0">
                <a:latin typeface="+mj-lt"/>
              </a:rPr>
              <a:t>An episode of delirium often unmasks previously undiagnosed dementia (</a:t>
            </a:r>
            <a:r>
              <a:rPr lang="en-IE" b="1" dirty="0">
                <a:latin typeface="+mj-lt"/>
              </a:rPr>
              <a:t>and delirium  causes dementia!</a:t>
            </a:r>
            <a:r>
              <a:rPr lang="en-IE" dirty="0">
                <a:latin typeface="+mj-lt"/>
              </a:rPr>
              <a:t>), so the patient usually needs follow-up at out-patients some weeks after discharge to re-assess cognition and gather further collateral history re. previous cognition. </a:t>
            </a:r>
            <a:r>
              <a:rPr lang="en-IE" b="1" dirty="0">
                <a:latin typeface="+mj-lt"/>
              </a:rPr>
              <a:t>NB medications commenced to treat delirium (especially anti-psychotics) need to be reviewed when the delirium settles with a view to weaning/ discontinuation.</a:t>
            </a:r>
          </a:p>
          <a:p>
            <a:endParaRPr lang="en-IE" sz="1050" dirty="0">
              <a:latin typeface="+mj-lt"/>
            </a:endParaRPr>
          </a:p>
          <a:p>
            <a:r>
              <a:rPr lang="en-IE" dirty="0">
                <a:latin typeface="+mj-lt"/>
              </a:rPr>
              <a:t>This follow-up will vary between hospitals based on existing dementia/delirium pathways and local resources.  Typically, the primary hospital physician will see the patient at out-patients to wean meds and re-assess cognition, and can then refer to a dementia diagnostic service if cognition remains impaired or collateral history suggests dementia. </a:t>
            </a:r>
          </a:p>
          <a:p>
            <a:endParaRPr lang="en-IE" sz="1400" dirty="0">
              <a:latin typeface="+mj-lt"/>
            </a:endParaRPr>
          </a:p>
          <a:p>
            <a:r>
              <a:rPr lang="en-IE" b="1" dirty="0">
                <a:latin typeface="+mj-lt"/>
              </a:rPr>
              <a:t>It is crucial that the patient’s GP and family know that delirium occurred, as this patient is at high risk of delirium on subsequent admissions.</a:t>
            </a:r>
            <a:endParaRPr lang="en-IE"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428596" y="1031953"/>
            <a:ext cx="3286148" cy="538453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5058436" cy="461665"/>
          </a:xfrm>
          <a:prstGeom prst="rect">
            <a:avLst/>
          </a:prstGeom>
          <a:noFill/>
        </p:spPr>
        <p:txBody>
          <a:bodyPr wrap="none" rtlCol="0">
            <a:spAutoFit/>
          </a:bodyPr>
          <a:lstStyle/>
          <a:p>
            <a:r>
              <a:rPr lang="en-IE" sz="2400" b="1" dirty="0">
                <a:latin typeface="+mj-lt"/>
              </a:rPr>
              <a:t>How to perform each item of the 4AT</a:t>
            </a:r>
            <a:r>
              <a:rPr lang="en-IE" sz="2400" b="1" dirty="0"/>
              <a:t>: </a:t>
            </a:r>
          </a:p>
        </p:txBody>
      </p:sp>
      <p:sp>
        <p:nvSpPr>
          <p:cNvPr id="3" name="TextBox 2"/>
          <p:cNvSpPr txBox="1"/>
          <p:nvPr/>
        </p:nvSpPr>
        <p:spPr>
          <a:xfrm>
            <a:off x="357158" y="1785926"/>
            <a:ext cx="8572560" cy="3970318"/>
          </a:xfrm>
          <a:prstGeom prst="rect">
            <a:avLst/>
          </a:prstGeom>
          <a:noFill/>
        </p:spPr>
        <p:txBody>
          <a:bodyPr wrap="square" rtlCol="0">
            <a:spAutoFit/>
          </a:bodyPr>
          <a:lstStyle/>
          <a:p>
            <a:r>
              <a:rPr lang="en-IE" b="1" dirty="0">
                <a:latin typeface="+mj-lt"/>
              </a:rPr>
              <a:t>How do I rate Item 1 (Alertness)? </a:t>
            </a:r>
          </a:p>
          <a:p>
            <a:endParaRPr lang="en-IE" dirty="0">
              <a:latin typeface="+mj-lt"/>
            </a:endParaRPr>
          </a:p>
          <a:p>
            <a:r>
              <a:rPr lang="en-IE" dirty="0">
                <a:latin typeface="+mj-lt"/>
              </a:rPr>
              <a:t>It is acceptable for a person to be asleep in the morning or perhaps after a meal during the day. But they should </a:t>
            </a:r>
            <a:r>
              <a:rPr lang="en-GB" dirty="0">
                <a:latin typeface="+mj-lt"/>
              </a:rPr>
              <a:t>rouse to speech or a gentle touch on shoulder. It is normal to still be a little sleepy for &lt;10 seconds after waking. </a:t>
            </a:r>
          </a:p>
          <a:p>
            <a:r>
              <a:rPr lang="en-GB" dirty="0">
                <a:latin typeface="+mj-lt"/>
              </a:rPr>
              <a:t>Either of these scores 0 for this item.</a:t>
            </a:r>
          </a:p>
          <a:p>
            <a:endParaRPr lang="en-IE" dirty="0">
              <a:latin typeface="+mj-lt"/>
            </a:endParaRPr>
          </a:p>
          <a:p>
            <a:r>
              <a:rPr lang="en-GB" dirty="0">
                <a:latin typeface="+mj-lt"/>
              </a:rPr>
              <a:t>It is not normal for the patient to fall asleep again while you are present, or remain asleep despite attempts to rouse.  Altered level of alertness is very likely to be delirium in general hospital settings: score 4 for this item. </a:t>
            </a:r>
          </a:p>
          <a:p>
            <a:endParaRPr lang="en-GB" dirty="0">
              <a:latin typeface="+mj-lt"/>
            </a:endParaRPr>
          </a:p>
          <a:p>
            <a:r>
              <a:rPr lang="en-GB" dirty="0">
                <a:latin typeface="+mj-lt"/>
              </a:rPr>
              <a:t>Note, altered alertness also includes “hypervigilance”, where a person appears overly aware and sensitive to their environment.</a:t>
            </a:r>
            <a:endParaRPr lang="en-IE" dirty="0">
              <a:latin typeface="+mj-lt"/>
            </a:endParaRPr>
          </a:p>
          <a:p>
            <a:endParaRPr lang="en-IE"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85720" y="1785926"/>
            <a:ext cx="8358214"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IE" b="1" i="0" u="none" strike="noStrike" cap="none" normalizeH="0" baseline="0" dirty="0">
                <a:ln>
                  <a:noFill/>
                </a:ln>
                <a:solidFill>
                  <a:schemeClr val="tx1"/>
                </a:solidFill>
                <a:effectLst/>
                <a:latin typeface="+mj-lt"/>
                <a:ea typeface="Times New Roman" pitchFamily="18" charset="0"/>
                <a:cs typeface="Calibri" pitchFamily="34" charset="0"/>
              </a:rPr>
              <a:t>How do I rate item 2 (</a:t>
            </a:r>
            <a:r>
              <a:rPr kumimoji="0" lang="en-US" b="1" i="0" u="none" strike="noStrike" cap="none" normalizeH="0" baseline="0" dirty="0">
                <a:ln>
                  <a:noFill/>
                </a:ln>
                <a:solidFill>
                  <a:srgbClr val="292526"/>
                </a:solidFill>
                <a:effectLst/>
                <a:latin typeface="+mj-lt"/>
                <a:ea typeface="Times New Roman" pitchFamily="18" charset="0"/>
                <a:cs typeface="Arial" pitchFamily="34" charset="0"/>
              </a:rPr>
              <a:t>AMT4)?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E" sz="2000"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For this item, you should ask the patient their age, date of birth, place (name of the hospital or building), and the current year, and score as per the 4-AT instructions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(no mistake</a:t>
            </a:r>
            <a:r>
              <a:rPr kumimoji="0" lang="en-IE" b="0" i="0" u="none" strike="noStrike" cap="none" normalizeH="0" dirty="0">
                <a:ln>
                  <a:noFill/>
                </a:ln>
                <a:solidFill>
                  <a:schemeClr val="tx1"/>
                </a:solidFill>
                <a:effectLst/>
                <a:latin typeface="+mj-lt"/>
                <a:ea typeface="Times New Roman" pitchFamily="18" charset="0"/>
                <a:cs typeface="Calibri" pitchFamily="34" charset="0"/>
              </a:rPr>
              <a:t> = </a:t>
            </a:r>
            <a:r>
              <a:rPr lang="en-IE" dirty="0">
                <a:latin typeface="+mj-lt"/>
                <a:ea typeface="Times New Roman" pitchFamily="18" charset="0"/>
                <a:cs typeface="Calibri" pitchFamily="34" charset="0"/>
              </a:rPr>
              <a:t>0; 	1 mistake = 1; 	≥2 mistakes = 2; 	“</a:t>
            </a:r>
            <a:r>
              <a:rPr lang="en-IE" dirty="0" err="1">
                <a:latin typeface="+mj-lt"/>
                <a:ea typeface="Times New Roman" pitchFamily="18" charset="0"/>
                <a:cs typeface="Calibri" pitchFamily="34" charset="0"/>
              </a:rPr>
              <a:t>untestable</a:t>
            </a:r>
            <a:r>
              <a:rPr lang="en-IE" dirty="0">
                <a:latin typeface="+mj-lt"/>
                <a:ea typeface="Times New Roman" pitchFamily="18" charset="0"/>
                <a:cs typeface="Calibri" pitchFamily="34" charset="0"/>
              </a:rPr>
              <a:t>” = 2)</a:t>
            </a: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a:t>
            </a:r>
            <a:r>
              <a:rPr kumimoji="0" lang="en-IE" b="1" i="0" u="none" strike="noStrike" cap="none" normalizeH="0" baseline="0" dirty="0">
                <a:ln>
                  <a:noFill/>
                </a:ln>
                <a:solidFill>
                  <a:schemeClr val="tx1"/>
                </a:solidFill>
                <a:effectLst/>
                <a:latin typeface="+mj-lt"/>
                <a:ea typeface="Times New Roman" pitchFamily="18"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Inability to answer any question should receive a score of 2 </a:t>
            </a:r>
            <a:r>
              <a:rPr kumimoji="0" lang="en-IE" b="0" i="1" u="none" strike="noStrike" cap="none" normalizeH="0" baseline="0" dirty="0">
                <a:ln>
                  <a:noFill/>
                </a:ln>
                <a:solidFill>
                  <a:schemeClr val="tx1"/>
                </a:solidFill>
                <a:effectLst/>
                <a:latin typeface="+mj-lt"/>
                <a:ea typeface="Times New Roman" pitchFamily="18" charset="0"/>
                <a:cs typeface="Calibri" pitchFamily="34" charset="0"/>
              </a:rPr>
              <a:t>(apart from dysphasia, where the item is </a:t>
            </a:r>
            <a:r>
              <a:rPr kumimoji="0" lang="en-IE" b="0" i="1" u="none" strike="noStrike" cap="none" normalizeH="0" baseline="0" dirty="0" err="1">
                <a:ln>
                  <a:noFill/>
                </a:ln>
                <a:solidFill>
                  <a:schemeClr val="tx1"/>
                </a:solidFill>
                <a:effectLst/>
                <a:latin typeface="+mj-lt"/>
                <a:ea typeface="Times New Roman" pitchFamily="18" charset="0"/>
                <a:cs typeface="Calibri" pitchFamily="34" charset="0"/>
              </a:rPr>
              <a:t>unscorable</a:t>
            </a:r>
            <a:r>
              <a:rPr kumimoji="0" lang="en-IE" b="0" i="1" u="none" strike="noStrike" cap="none" normalizeH="0" baseline="0" dirty="0">
                <a:ln>
                  <a:noFill/>
                </a:ln>
                <a:solidFill>
                  <a:schemeClr val="tx1"/>
                </a:solidFill>
                <a:effectLst/>
                <a:latin typeface="+mj-lt"/>
                <a:ea typeface="Times New Roman" pitchFamily="18" charset="0"/>
                <a:cs typeface="Calibri" pitchFamily="34" charset="0"/>
              </a:rPr>
              <a:t> – 4AT</a:t>
            </a:r>
            <a:r>
              <a:rPr kumimoji="0" lang="en-IE" b="0" i="1" u="none" strike="noStrike" cap="none" normalizeH="0" dirty="0">
                <a:ln>
                  <a:noFill/>
                </a:ln>
                <a:solidFill>
                  <a:schemeClr val="tx1"/>
                </a:solidFill>
                <a:effectLst/>
                <a:latin typeface="+mj-lt"/>
                <a:ea typeface="Times New Roman" pitchFamily="18" charset="0"/>
                <a:cs typeface="Calibri" pitchFamily="34" charset="0"/>
              </a:rPr>
              <a:t> won’t work in dysphasia –the patient should have a regular formal delirium assessment</a:t>
            </a:r>
            <a:r>
              <a:rPr lang="en-IE" i="1" dirty="0">
                <a:latin typeface="+mj-lt"/>
                <a:ea typeface="Times New Roman" pitchFamily="18" charset="0"/>
                <a:cs typeface="Calibri" pitchFamily="34" charset="0"/>
              </a:rPr>
              <a:t> instead, and SLT assistance with cognitive testing)</a:t>
            </a:r>
            <a:r>
              <a:rPr kumimoji="0" lang="en-IE" b="0" i="1" u="none" strike="noStrike" cap="none" normalizeH="0" baseline="0" dirty="0">
                <a:ln>
                  <a:noFill/>
                </a:ln>
                <a:solidFill>
                  <a:schemeClr val="tx1"/>
                </a:solidFill>
                <a:effectLst/>
                <a:latin typeface="+mj-lt"/>
                <a:ea typeface="Times New Roman" pitchFamily="18"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b="0" i="0" u="none" strike="noStrike" cap="none" normalizeH="0" baseline="0" dirty="0">
              <a:ln>
                <a:noFill/>
              </a:ln>
              <a:solidFill>
                <a:schemeClr val="tx1"/>
              </a:solidFill>
              <a:effectLst/>
              <a:latin typeface="+mj-lt"/>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Refusal to answer receives a score of 1 (it is likely they would have made an</a:t>
            </a:r>
            <a:r>
              <a:rPr kumimoji="0" lang="en-IE" b="0" i="0" u="none" strike="noStrike" cap="none" normalizeH="0" dirty="0">
                <a:ln>
                  <a:noFill/>
                </a:ln>
                <a:solidFill>
                  <a:schemeClr val="tx1"/>
                </a:solidFill>
                <a:effectLst/>
                <a:latin typeface="+mj-lt"/>
                <a:ea typeface="Times New Roman" pitchFamily="18" charset="0"/>
                <a:cs typeface="Calibri" pitchFamily="34" charset="0"/>
              </a:rPr>
              <a:t> error)</a:t>
            </a: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A patient who is deaf should have the questions written down for them.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Calibri" pitchFamily="34" charset="0"/>
              </a:rPr>
              <a:t> </a:t>
            </a:r>
            <a:endParaRPr kumimoji="0" lang="en-IE" b="0" i="0" u="none" strike="noStrike" cap="none" normalizeH="0" baseline="0" dirty="0">
              <a:ln>
                <a:noFill/>
              </a:ln>
              <a:solidFill>
                <a:schemeClr val="tx1"/>
              </a:solidFill>
              <a:effectLst/>
              <a:latin typeface="+mj-l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1571612"/>
            <a:ext cx="8715436" cy="51167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mj-lt"/>
                <a:ea typeface="Times New Roman" pitchFamily="18" charset="0"/>
                <a:cs typeface="Times New Roman" pitchFamily="18" charset="0"/>
              </a:rPr>
              <a:t>How do I rate item 3 (attention)?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E" b="0" i="0" u="none" strike="noStrike" cap="none" normalizeH="0" baseline="0" dirty="0">
              <a:ln>
                <a:noFill/>
              </a:ln>
              <a:solidFill>
                <a:schemeClr val="tx1"/>
              </a:solidFill>
              <a:effectLst/>
              <a:latin typeface="+mj-lt"/>
              <a:cs typeface="Arial" pitchFamily="34" charset="0"/>
            </a:endParaRPr>
          </a:p>
          <a:p>
            <a:pPr eaLnBrk="0" fontAlgn="base" hangingPunct="0">
              <a:spcBef>
                <a:spcPct val="0"/>
              </a:spcBef>
              <a:spcAft>
                <a:spcPct val="0"/>
              </a:spcAft>
            </a:pPr>
            <a:r>
              <a:rPr kumimoji="0" lang="en-GB" b="0" i="0" u="none" strike="noStrike" cap="none" normalizeH="0" baseline="0" dirty="0">
                <a:ln>
                  <a:noFill/>
                </a:ln>
                <a:solidFill>
                  <a:schemeClr val="tx1"/>
                </a:solidFill>
                <a:effectLst/>
                <a:latin typeface="+mj-lt"/>
                <a:ea typeface="Times New Roman" pitchFamily="18" charset="0"/>
                <a:cs typeface="Times New Roman" pitchFamily="18" charset="0"/>
              </a:rPr>
              <a:t>This section uses the </a:t>
            </a:r>
            <a:r>
              <a:rPr kumimoji="0" lang="en-IE" b="1" i="0" u="none" strike="noStrike" cap="none" normalizeH="0" baseline="0" dirty="0">
                <a:ln>
                  <a:noFill/>
                </a:ln>
                <a:solidFill>
                  <a:schemeClr val="tx1"/>
                </a:solidFill>
                <a:effectLst/>
                <a:latin typeface="+mj-lt"/>
                <a:ea typeface="Times New Roman" pitchFamily="18" charset="0"/>
                <a:cs typeface="Times New Roman" pitchFamily="18" charset="0"/>
              </a:rPr>
              <a:t>Months of the Year Backwards test</a:t>
            </a: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  (MOTYB) to test for inattention, a cardinal feature of delirium. Th</a:t>
            </a:r>
            <a:r>
              <a:rPr lang="en-IE" dirty="0">
                <a:latin typeface="+mj-lt"/>
                <a:ea typeface="Times New Roman" pitchFamily="18" charset="0"/>
                <a:cs typeface="Times New Roman" pitchFamily="18" charset="0"/>
              </a:rPr>
              <a:t>e patient needs to make it as far as </a:t>
            </a:r>
            <a:r>
              <a:rPr lang="en-IE" b="1" dirty="0">
                <a:latin typeface="+mj-lt"/>
                <a:ea typeface="Times New Roman" pitchFamily="18" charset="0"/>
                <a:cs typeface="Times New Roman" pitchFamily="18" charset="0"/>
              </a:rPr>
              <a:t>June</a:t>
            </a:r>
            <a:r>
              <a:rPr lang="en-IE" dirty="0">
                <a:latin typeface="+mj-lt"/>
                <a:ea typeface="Times New Roman" pitchFamily="18" charset="0"/>
                <a:cs typeface="Times New Roman" pitchFamily="18" charset="0"/>
              </a:rPr>
              <a:t> without mistakes. </a:t>
            </a:r>
          </a:p>
          <a:p>
            <a:pPr marL="0" marR="0" lvl="0" indent="0" algn="l" defTabSz="914400" rtl="0" eaLnBrk="0" fontAlgn="base" latinLnBrk="0" hangingPunct="0">
              <a:lnSpc>
                <a:spcPct val="100000"/>
              </a:lnSpc>
              <a:spcBef>
                <a:spcPct val="0"/>
              </a:spcBef>
              <a:spcAft>
                <a:spcPct val="0"/>
              </a:spcAft>
              <a:buClrTx/>
              <a:buSzTx/>
              <a:buFontTx/>
              <a:buNone/>
              <a:tabLst/>
            </a:pPr>
            <a:endParaRPr lang="en-IE" sz="1050" dirty="0">
              <a:latin typeface="+mj-lt"/>
              <a:ea typeface="Times New Roman" pitchFamily="18" charset="0"/>
              <a:cs typeface="Times New Roman" pitchFamily="18"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It is ok for a patient to repeat a month “to remind themselves where they were”- patients often do this (Dec, Nov....so Nov, .... Oct, Sept, Aug, ... </a:t>
            </a:r>
            <a:r>
              <a:rPr kumimoji="0" lang="en-IE" b="0" i="0" u="none" strike="noStrike" cap="none" normalizeH="0" baseline="0" dirty="0" err="1">
                <a:ln>
                  <a:noFill/>
                </a:ln>
                <a:solidFill>
                  <a:schemeClr val="tx1"/>
                </a:solidFill>
                <a:effectLst/>
                <a:latin typeface="+mj-lt"/>
                <a:ea typeface="Times New Roman" pitchFamily="18" charset="0"/>
                <a:cs typeface="Times New Roman" pitchFamily="18" charset="0"/>
              </a:rPr>
              <a:t>ehm</a:t>
            </a: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 Aug, July, June is ok). </a:t>
            </a: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IE" sz="600" b="0" i="0" u="none" strike="noStrike" cap="none" normalizeH="0" baseline="0" dirty="0">
              <a:ln>
                <a:noFill/>
              </a:ln>
              <a:solidFill>
                <a:schemeClr val="tx1"/>
              </a:solidFill>
              <a:effectLst/>
              <a:latin typeface="+mj-lt"/>
              <a:cs typeface="Arial" pitchFamily="34"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It is abnormal to miss a month (Dec, Nov, Sept) </a:t>
            </a: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IE" sz="600" b="0" i="0" u="none" strike="noStrike" cap="none" normalizeH="0" baseline="0" dirty="0">
              <a:ln>
                <a:noFill/>
              </a:ln>
              <a:solidFill>
                <a:schemeClr val="tx1"/>
              </a:solidFill>
              <a:effectLst/>
              <a:latin typeface="+mj-lt"/>
              <a:ea typeface="Times New Roman" pitchFamily="18" charset="0"/>
              <a:cs typeface="Times New Roman" pitchFamily="18"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r>
              <a:rPr lang="en-IE" dirty="0">
                <a:latin typeface="+mj-lt"/>
                <a:ea typeface="Times New Roman" pitchFamily="18" charset="0"/>
                <a:cs typeface="Times New Roman" pitchFamily="18" charset="0"/>
              </a:rPr>
              <a:t>Or</a:t>
            </a: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 to say a month in the wrong place (Dec, Nov, Sept, Oct)</a:t>
            </a: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IE" sz="600" b="0" i="0" u="none" strike="noStrike" cap="none" normalizeH="0" baseline="0" dirty="0">
              <a:ln>
                <a:noFill/>
              </a:ln>
              <a:solidFill>
                <a:schemeClr val="tx1"/>
              </a:solidFill>
              <a:effectLst/>
              <a:latin typeface="+mj-lt"/>
              <a:ea typeface="Times New Roman" pitchFamily="18" charset="0"/>
              <a:cs typeface="Times New Roman" pitchFamily="18"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r>
              <a:rPr lang="en-IE" dirty="0">
                <a:latin typeface="+mj-lt"/>
                <a:ea typeface="Times New Roman" pitchFamily="18" charset="0"/>
                <a:cs typeface="Times New Roman" pitchFamily="18" charset="0"/>
              </a:rPr>
              <a:t>Or to start to go forwards again (Dec, Nov, Oct, Nov, Dec)</a:t>
            </a:r>
            <a:endParaRPr kumimoji="0" lang="en-IE" b="0" i="0" u="none" strike="noStrike" cap="none" normalizeH="0" baseline="0" dirty="0">
              <a:ln>
                <a:noFill/>
              </a:ln>
              <a:solidFill>
                <a:schemeClr val="tx1"/>
              </a:solidFill>
              <a:effectLst/>
              <a:latin typeface="+mj-lt"/>
              <a:ea typeface="Times New Roman" pitchFamily="18" charset="0"/>
              <a:cs typeface="Times New Roman" pitchFamily="18"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endParaRPr lang="en-IE" sz="700" dirty="0">
              <a:latin typeface="+mj-lt"/>
              <a:ea typeface="Times New Roman" pitchFamily="18" charset="0"/>
              <a:cs typeface="Times New Roman" pitchFamily="18" charset="0"/>
            </a:endParaRPr>
          </a:p>
          <a:p>
            <a:pPr marL="179388" marR="0" lvl="0" indent="-179388" algn="l" defTabSz="914400" rtl="0" eaLnBrk="0" fontAlgn="base" latinLnBrk="0" hangingPunct="0">
              <a:lnSpc>
                <a:spcPct val="100000"/>
              </a:lnSpc>
              <a:spcBef>
                <a:spcPct val="0"/>
              </a:spcBef>
              <a:spcAft>
                <a:spcPct val="0"/>
              </a:spcAft>
              <a:buClrTx/>
              <a:buSzTx/>
              <a:buFont typeface="Arial" pitchFamily="34" charset="0"/>
              <a:buChar char="•"/>
              <a:tabLst/>
            </a:pP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It is abnormal to go forwards (Dec, Jan, Feb) despite being told to go backwards - you might repeat the instruction once in case they didn’t hear you properly...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sz="1400"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A person who just</a:t>
            </a:r>
            <a:r>
              <a:rPr kumimoji="0" lang="en-IE" b="0" i="0" u="none" strike="noStrike" cap="none" normalizeH="0" dirty="0">
                <a:ln>
                  <a:noFill/>
                </a:ln>
                <a:solidFill>
                  <a:schemeClr val="tx1"/>
                </a:solidFill>
                <a:effectLst/>
                <a:latin typeface="+mj-lt"/>
                <a:ea typeface="Times New Roman" pitchFamily="18" charset="0"/>
                <a:cs typeface="Times New Roman" pitchFamily="18" charset="0"/>
              </a:rPr>
              <a:t> </a:t>
            </a:r>
            <a:r>
              <a:rPr kumimoji="0" lang="en-IE" b="0" i="0" u="none" strike="noStrike" cap="none" normalizeH="0" baseline="0" dirty="0">
                <a:ln>
                  <a:noFill/>
                </a:ln>
                <a:solidFill>
                  <a:schemeClr val="tx1"/>
                </a:solidFill>
                <a:effectLst/>
                <a:latin typeface="+mj-lt"/>
                <a:ea typeface="Times New Roman" pitchFamily="18" charset="0"/>
                <a:cs typeface="Times New Roman" pitchFamily="18" charset="0"/>
              </a:rPr>
              <a:t>refuses to do the test, or attempts but fails it, as above, gets a score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sz="1400" b="0" i="0" u="none" strike="noStrike" cap="none" normalizeH="0" baseline="0" dirty="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b="1" i="0" u="none" strike="noStrike" cap="none" normalizeH="0" baseline="0" dirty="0">
                <a:ln>
                  <a:noFill/>
                </a:ln>
                <a:solidFill>
                  <a:schemeClr val="tx1"/>
                </a:solidFill>
                <a:effectLst/>
                <a:latin typeface="+mj-lt"/>
                <a:ea typeface="Times New Roman" pitchFamily="18" charset="0"/>
                <a:cs typeface="Times New Roman" pitchFamily="18" charset="0"/>
              </a:rPr>
              <a:t>A person who or can’t even attempt the test because they are too unwell, too drowsy, or too inattentive automatically gets a score of 2. </a:t>
            </a:r>
            <a:endParaRPr kumimoji="0" lang="en-IE" b="1" i="0" u="none" strike="noStrike" cap="none" normalizeH="0" baseline="0" dirty="0">
              <a:ln>
                <a:noFill/>
              </a:ln>
              <a:solidFill>
                <a:schemeClr val="tx1"/>
              </a:solidFill>
              <a:effectLst/>
              <a:latin typeface="+mj-l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1357298"/>
            <a:ext cx="8715436"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mj-lt"/>
                <a:ea typeface="Times New Roman" pitchFamily="18" charset="0"/>
                <a:cs typeface="Times New Roman" pitchFamily="18" charset="0"/>
              </a:rPr>
              <a:t>How do I rate item 4?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E" sz="1400" b="0" i="0" u="none" strike="noStrike" cap="none" normalizeH="0" baseline="0" dirty="0">
              <a:ln>
                <a:noFill/>
              </a:ln>
              <a:solidFill>
                <a:schemeClr val="tx1"/>
              </a:solidFill>
              <a:effectLst/>
              <a:latin typeface="+mj-lt"/>
              <a:cs typeface="Arial" pitchFamily="34" charset="0"/>
            </a:endParaRPr>
          </a:p>
          <a:p>
            <a:r>
              <a:rPr lang="en-IE" sz="1750" b="1" dirty="0">
                <a:latin typeface="+mj-lt"/>
              </a:rPr>
              <a:t>Fluctuation: </a:t>
            </a:r>
            <a:endParaRPr lang="en-IE" sz="1750" dirty="0">
              <a:latin typeface="+mj-lt"/>
            </a:endParaRPr>
          </a:p>
          <a:p>
            <a:r>
              <a:rPr lang="en-IE" sz="1750" dirty="0">
                <a:latin typeface="+mj-lt"/>
              </a:rPr>
              <a:t>If the person fluctuates while you are there (e.g. initially very attentive but then got very distractible), or is different now than earlier (e.g. fine earlier but now very paranoid), you can score them as having fluctuations.</a:t>
            </a:r>
          </a:p>
          <a:p>
            <a:endParaRPr lang="en-IE" sz="1200" dirty="0">
              <a:latin typeface="+mj-lt"/>
            </a:endParaRPr>
          </a:p>
          <a:p>
            <a:r>
              <a:rPr lang="en-IE" sz="1750" dirty="0">
                <a:latin typeface="+mj-lt"/>
              </a:rPr>
              <a:t>But often you have to check with other staff how they were yesterday, or last night. </a:t>
            </a:r>
          </a:p>
          <a:p>
            <a:r>
              <a:rPr lang="en-IE" sz="1750" dirty="0">
                <a:latin typeface="+mj-lt"/>
              </a:rPr>
              <a:t>If recently admitted to the ward, you have to check with their family or nursing home staff to find out how they were at home. </a:t>
            </a:r>
          </a:p>
          <a:p>
            <a:r>
              <a:rPr lang="en-IE" sz="1750" dirty="0">
                <a:latin typeface="+mj-lt"/>
              </a:rPr>
              <a:t>Evidence of fluctuation </a:t>
            </a:r>
            <a:r>
              <a:rPr lang="en-IE" sz="1750" b="1" dirty="0">
                <a:latin typeface="+mj-lt"/>
              </a:rPr>
              <a:t>within the last 24 hours</a:t>
            </a:r>
            <a:r>
              <a:rPr lang="en-IE" sz="1750" dirty="0">
                <a:latin typeface="+mj-lt"/>
              </a:rPr>
              <a:t> scores 4.</a:t>
            </a:r>
          </a:p>
          <a:p>
            <a:r>
              <a:rPr lang="en-IE" sz="1750" dirty="0">
                <a:latin typeface="+mj-lt"/>
              </a:rPr>
              <a:t> </a:t>
            </a:r>
          </a:p>
          <a:p>
            <a:r>
              <a:rPr lang="en-IE" sz="1750" b="1" dirty="0">
                <a:latin typeface="+mj-lt"/>
              </a:rPr>
              <a:t>Acute onset:</a:t>
            </a:r>
            <a:r>
              <a:rPr lang="en-IE" sz="1750" dirty="0">
                <a:latin typeface="+mj-lt"/>
              </a:rPr>
              <a:t> </a:t>
            </a:r>
          </a:p>
          <a:p>
            <a:r>
              <a:rPr lang="en-IE" sz="1750" dirty="0">
                <a:latin typeface="+mj-lt"/>
              </a:rPr>
              <a:t>If the person is more drowsy, or disorientated, or has new hallucinations (or much worse than usual) beginning only in the last </a:t>
            </a:r>
            <a:r>
              <a:rPr lang="en-IE" sz="1750" b="1" dirty="0">
                <a:latin typeface="+mj-lt"/>
              </a:rPr>
              <a:t>two weeks </a:t>
            </a:r>
            <a:r>
              <a:rPr lang="en-IE" sz="1750" dirty="0">
                <a:latin typeface="+mj-lt"/>
              </a:rPr>
              <a:t>and</a:t>
            </a:r>
            <a:r>
              <a:rPr lang="en-IE" sz="1750" b="1" dirty="0">
                <a:latin typeface="+mj-lt"/>
              </a:rPr>
              <a:t> still present in the last 24 hours, </a:t>
            </a:r>
            <a:r>
              <a:rPr lang="en-IE" sz="1750" dirty="0">
                <a:latin typeface="+mj-lt"/>
              </a:rPr>
              <a:t>this scores 4.</a:t>
            </a:r>
          </a:p>
          <a:p>
            <a:endParaRPr lang="en-IE" sz="800" dirty="0">
              <a:latin typeface="+mj-lt"/>
            </a:endParaRPr>
          </a:p>
          <a:p>
            <a:pPr marL="179388" indent="-179388">
              <a:buFont typeface="Arial" pitchFamily="34" charset="0"/>
              <a:buChar char="•"/>
            </a:pPr>
            <a:r>
              <a:rPr lang="en-IE" sz="1750" dirty="0">
                <a:latin typeface="+mj-lt"/>
              </a:rPr>
              <a:t>If they were really confused up to 2 days ago, but fine since, this scores 0</a:t>
            </a:r>
          </a:p>
          <a:p>
            <a:pPr marL="179388" indent="-179388">
              <a:buFont typeface="Arial" pitchFamily="34" charset="0"/>
              <a:buChar char="•"/>
            </a:pPr>
            <a:r>
              <a:rPr lang="en-IE" sz="1750" dirty="0">
                <a:latin typeface="+mj-lt"/>
              </a:rPr>
              <a:t>If they had hallucinations last week only, this scores 0</a:t>
            </a:r>
          </a:p>
          <a:p>
            <a:pPr marL="179388" indent="-179388">
              <a:buFont typeface="Arial" pitchFamily="34" charset="0"/>
              <a:buChar char="•"/>
            </a:pPr>
            <a:r>
              <a:rPr lang="en-IE" sz="1750" dirty="0">
                <a:latin typeface="+mj-lt"/>
              </a:rPr>
              <a:t>If the person has regular hallucinations or paranoia and their current state seems just like their “normal” state, the score is 0.  </a:t>
            </a:r>
            <a:endParaRPr kumimoji="0" lang="en-IE" sz="1750" b="0" i="0" u="none" strike="noStrike" cap="none" normalizeH="0" baseline="0" dirty="0">
              <a:ln>
                <a:noFill/>
              </a:ln>
              <a:solidFill>
                <a:schemeClr val="tx1"/>
              </a:solidFill>
              <a:effectLst/>
              <a:latin typeface="+mj-l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66255" y="1523553"/>
            <a:ext cx="8832736"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tx1"/>
                </a:solidFill>
                <a:effectLst/>
                <a:latin typeface="+mj-lt"/>
                <a:ea typeface="Times New Roman" pitchFamily="18" charset="0"/>
                <a:cs typeface="Times New Roman" pitchFamily="18" charset="0"/>
              </a:rPr>
              <a:t>How do I rate item 4, continued: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E" sz="2800" b="0" i="0" u="none" strike="noStrike" cap="none" normalizeH="0" baseline="0" dirty="0">
              <a:ln>
                <a:noFill/>
              </a:ln>
              <a:solidFill>
                <a:schemeClr val="tx1"/>
              </a:solidFill>
              <a:effectLst/>
              <a:latin typeface="+mj-lt"/>
              <a:cs typeface="Arial" pitchFamily="34" charset="0"/>
            </a:endParaRPr>
          </a:p>
          <a:p>
            <a:r>
              <a:rPr lang="en-IE" b="1" dirty="0">
                <a:latin typeface="+mj-lt"/>
              </a:rPr>
              <a:t>How do I know if a person is having hallucinations or paranoia?</a:t>
            </a:r>
            <a:endParaRPr lang="en-IE" dirty="0">
              <a:latin typeface="+mj-lt"/>
            </a:endParaRPr>
          </a:p>
          <a:p>
            <a:r>
              <a:rPr lang="en-IE" dirty="0">
                <a:latin typeface="+mj-lt"/>
              </a:rPr>
              <a:t>These can be reported by the patient, or they may refer to an object / sound that is not there, while you are present. They may pick at or point to nothing, or talk to someone that isn’t there as if having a conversation. </a:t>
            </a:r>
          </a:p>
          <a:p>
            <a:endParaRPr lang="en-IE" sz="1100" dirty="0">
              <a:latin typeface="+mj-lt"/>
            </a:endParaRPr>
          </a:p>
          <a:p>
            <a:r>
              <a:rPr lang="en-IE" dirty="0">
                <a:latin typeface="+mj-lt"/>
              </a:rPr>
              <a:t>If not witnessed or volunteered, you have to ask them directly – e.g. “Have you heard or seen anything unusual in the last while? Anything that would trouble you?” </a:t>
            </a:r>
          </a:p>
          <a:p>
            <a:r>
              <a:rPr lang="en-IE" dirty="0">
                <a:latin typeface="+mj-lt"/>
              </a:rPr>
              <a:t> </a:t>
            </a:r>
          </a:p>
          <a:p>
            <a:r>
              <a:rPr lang="en-IE" dirty="0">
                <a:latin typeface="+mj-lt"/>
              </a:rPr>
              <a:t>Paranoia is when a patient falsely believes they are under threat by someone or something. Ask: “Do you feel safe here in hospital? Are you concerned about anything going on here?”</a:t>
            </a:r>
          </a:p>
          <a:p>
            <a:r>
              <a:rPr lang="en-IE" dirty="0">
                <a:latin typeface="+mj-lt"/>
              </a:rPr>
              <a:t> </a:t>
            </a:r>
          </a:p>
          <a:p>
            <a:r>
              <a:rPr lang="en-IE" dirty="0">
                <a:latin typeface="+mj-lt"/>
              </a:rPr>
              <a:t>Sometimes the change is behavioural (e.g. </a:t>
            </a:r>
            <a:r>
              <a:rPr lang="en-IE" b="1" dirty="0">
                <a:latin typeface="+mj-lt"/>
              </a:rPr>
              <a:t>new </a:t>
            </a:r>
            <a:r>
              <a:rPr lang="en-IE" dirty="0">
                <a:latin typeface="+mj-lt"/>
              </a:rPr>
              <a:t>episodes of calling out, resisting care, anger)</a:t>
            </a:r>
          </a:p>
          <a:p>
            <a:endParaRPr lang="en-IE" dirty="0">
              <a:latin typeface="+mj-lt"/>
            </a:endParaRPr>
          </a:p>
          <a:p>
            <a:r>
              <a:rPr lang="en-IE" dirty="0">
                <a:latin typeface="+mj-lt"/>
              </a:rPr>
              <a:t>Family members may notice the patient is not “right” – they should be questioned further:  being a little anxious or subdued is ok, but thinking a dead relative visited yesterday, or that staff are laughing at them, or “out to get them” is significant.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IE" sz="1400" b="0" i="0" u="none" strike="noStrike" cap="none" normalizeH="0" baseline="0" dirty="0">
              <a:ln>
                <a:noFill/>
              </a:ln>
              <a:solidFill>
                <a:schemeClr val="tx1"/>
              </a:solidFill>
              <a:effectLst/>
              <a:latin typeface="+mj-l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643050"/>
            <a:ext cx="8786874" cy="4893647"/>
          </a:xfrm>
          <a:prstGeom prst="rect">
            <a:avLst/>
          </a:prstGeom>
          <a:noFill/>
        </p:spPr>
        <p:txBody>
          <a:bodyPr wrap="square" rtlCol="0">
            <a:spAutoFit/>
          </a:bodyPr>
          <a:lstStyle/>
          <a:p>
            <a:r>
              <a:rPr lang="en-IE" sz="2000" b="1" dirty="0">
                <a:latin typeface="+mj-lt"/>
              </a:rPr>
              <a:t>What if the person refuses the tests?</a:t>
            </a:r>
          </a:p>
          <a:p>
            <a:endParaRPr lang="en-IE" dirty="0">
              <a:latin typeface="+mj-lt"/>
            </a:endParaRPr>
          </a:p>
          <a:p>
            <a:r>
              <a:rPr lang="en-IE" dirty="0">
                <a:latin typeface="+mj-lt"/>
              </a:rPr>
              <a:t>The patient should be informed about the tests as part of induction to the ward. A reasonable person will humour you and perform the tests once they know why we do them.</a:t>
            </a:r>
          </a:p>
          <a:p>
            <a:endParaRPr lang="en-IE" sz="1200" b="1" i="1" dirty="0">
              <a:latin typeface="+mj-lt"/>
            </a:endParaRPr>
          </a:p>
          <a:p>
            <a:r>
              <a:rPr lang="en-IE" b="1" i="1" dirty="0">
                <a:latin typeface="+mj-lt"/>
              </a:rPr>
              <a:t>Most people who refuse testing do so because they fear they will fail it.</a:t>
            </a:r>
          </a:p>
          <a:p>
            <a:endParaRPr lang="en-IE" sz="1200" dirty="0">
              <a:latin typeface="+mj-lt"/>
            </a:endParaRPr>
          </a:p>
          <a:p>
            <a:r>
              <a:rPr lang="en-IE" dirty="0">
                <a:latin typeface="+mj-lt"/>
              </a:rPr>
              <a:t>If a person refuses, you should explain again why it is important that they do the tests, and that it is part of the routine on the ward, just like we check blood pressure/temperature every day even if these have been normal every previous day. </a:t>
            </a:r>
          </a:p>
          <a:p>
            <a:endParaRPr lang="en-IE" sz="1200" dirty="0">
              <a:latin typeface="+mj-lt"/>
            </a:endParaRPr>
          </a:p>
          <a:p>
            <a:r>
              <a:rPr lang="en-IE" dirty="0">
                <a:latin typeface="+mj-lt"/>
              </a:rPr>
              <a:t>If they still refuse, they get a score of 1 for either item they refuse, so a person who refuses both the AMT-4 and the Months of the Year Backwards gets a score of 2. </a:t>
            </a:r>
          </a:p>
          <a:p>
            <a:endParaRPr lang="en-IE" sz="1200" dirty="0">
              <a:latin typeface="+mj-lt"/>
            </a:endParaRPr>
          </a:p>
          <a:p>
            <a:r>
              <a:rPr lang="en-IE" dirty="0">
                <a:latin typeface="+mj-lt"/>
              </a:rPr>
              <a:t>Repeat these steps every day, and just as you would document when a patient refuses any other intervention (e.g. BP), document the refusal. </a:t>
            </a:r>
          </a:p>
          <a:p>
            <a:endParaRPr lang="en-IE" sz="1200" dirty="0">
              <a:latin typeface="+mj-lt"/>
            </a:endParaRPr>
          </a:p>
          <a:p>
            <a:r>
              <a:rPr lang="en-IE" b="1" i="1" dirty="0">
                <a:latin typeface="+mj-lt"/>
              </a:rPr>
              <a:t>If the refusal is new and they struggled with the tests the previous day, or this is their first day on the ward, be very vigilant for other features of delirium</a:t>
            </a:r>
            <a:r>
              <a:rPr lang="en-IE" b="1" i="1" dirty="0"/>
              <a:t>. </a:t>
            </a: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071678"/>
            <a:ext cx="9001156" cy="4786322"/>
          </a:xfrm>
        </p:spPr>
        <p:txBody>
          <a:bodyPr>
            <a:normAutofit fontScale="85000" lnSpcReduction="20000"/>
          </a:bodyPr>
          <a:lstStyle/>
          <a:p>
            <a:pPr marL="0" indent="0">
              <a:buNone/>
            </a:pPr>
            <a:r>
              <a:rPr lang="en-IE" sz="2400" b="1" dirty="0">
                <a:latin typeface="+mj-lt"/>
              </a:rPr>
              <a:t>What if the person has dementia – they will fail the 4AT anyway?</a:t>
            </a:r>
          </a:p>
          <a:p>
            <a:pPr marL="0" indent="0">
              <a:buNone/>
            </a:pPr>
            <a:endParaRPr lang="en-IE" sz="1200" dirty="0"/>
          </a:p>
          <a:p>
            <a:pPr marL="0" indent="0">
              <a:buNone/>
            </a:pPr>
            <a:r>
              <a:rPr lang="en-IE" sz="2100" dirty="0">
                <a:latin typeface="+mj-lt"/>
              </a:rPr>
              <a:t>The features which help to distinguish delirium from the person’s baseline dementia are:</a:t>
            </a:r>
          </a:p>
          <a:p>
            <a:pPr marL="0" indent="0">
              <a:buNone/>
            </a:pPr>
            <a:endParaRPr lang="en-IE" sz="1200" dirty="0">
              <a:latin typeface="+mj-lt"/>
            </a:endParaRPr>
          </a:p>
          <a:p>
            <a:pPr marL="0" indent="0">
              <a:buNone/>
            </a:pPr>
            <a:r>
              <a:rPr lang="en-IE" sz="2100" b="1" dirty="0">
                <a:latin typeface="+mj-lt"/>
              </a:rPr>
              <a:t>Timing of the worsening of confusion:</a:t>
            </a:r>
            <a:r>
              <a:rPr lang="en-IE" sz="2100" dirty="0">
                <a:latin typeface="+mj-lt"/>
              </a:rPr>
              <a:t> typically worsening </a:t>
            </a:r>
            <a:r>
              <a:rPr lang="en-IE" sz="2100" u="sng" dirty="0">
                <a:latin typeface="+mj-lt"/>
              </a:rPr>
              <a:t>over hours or days </a:t>
            </a:r>
            <a:r>
              <a:rPr lang="en-IE" sz="2100" dirty="0">
                <a:latin typeface="+mj-lt"/>
              </a:rPr>
              <a:t>in delirium (dementia gets worse over months and years, not days or weeks)</a:t>
            </a:r>
          </a:p>
          <a:p>
            <a:pPr marL="0" indent="0">
              <a:buNone/>
            </a:pPr>
            <a:endParaRPr lang="en-IE" sz="1400" dirty="0">
              <a:latin typeface="+mj-lt"/>
            </a:endParaRPr>
          </a:p>
          <a:p>
            <a:pPr marL="0" indent="0">
              <a:buNone/>
            </a:pPr>
            <a:r>
              <a:rPr lang="en-IE" sz="2100" b="1" dirty="0">
                <a:latin typeface="+mj-lt"/>
              </a:rPr>
              <a:t>Altered level of consciousness</a:t>
            </a:r>
            <a:r>
              <a:rPr lang="en-IE" sz="2100" dirty="0">
                <a:latin typeface="+mj-lt"/>
              </a:rPr>
              <a:t>: not usually a feature of dementia; </a:t>
            </a:r>
            <a:r>
              <a:rPr lang="en-IE" sz="2100" u="sng" dirty="0">
                <a:latin typeface="+mj-lt"/>
              </a:rPr>
              <a:t>it strongly suggests delirium</a:t>
            </a:r>
          </a:p>
          <a:p>
            <a:pPr marL="0" indent="0">
              <a:buNone/>
            </a:pPr>
            <a:endParaRPr lang="en-IE" sz="1400" dirty="0">
              <a:latin typeface="+mj-lt"/>
            </a:endParaRPr>
          </a:p>
          <a:p>
            <a:pPr marL="0" indent="0">
              <a:buNone/>
            </a:pPr>
            <a:r>
              <a:rPr lang="en-IE" sz="2100" b="1" dirty="0">
                <a:latin typeface="+mj-lt"/>
              </a:rPr>
              <a:t>Inattention: </a:t>
            </a:r>
            <a:r>
              <a:rPr lang="en-IE" sz="2100" dirty="0">
                <a:latin typeface="+mj-lt"/>
              </a:rPr>
              <a:t>This is often present in dementia, but is mild, so the person listens and tries to answer the question, but maybe gets it wrong (e.g. 2004 instead of 2017). By performing screening daily, it will be more obvious if attention changes on a particular day.</a:t>
            </a:r>
          </a:p>
          <a:p>
            <a:pPr marL="0" indent="0">
              <a:buNone/>
            </a:pPr>
            <a:endParaRPr lang="en-IE" sz="700" dirty="0">
              <a:latin typeface="+mj-lt"/>
            </a:endParaRPr>
          </a:p>
          <a:p>
            <a:pPr marL="0" indent="0">
              <a:buNone/>
            </a:pPr>
            <a:r>
              <a:rPr lang="en-IE" sz="2100" dirty="0">
                <a:latin typeface="+mj-lt"/>
              </a:rPr>
              <a:t>If the patient can’t perform MOTYB, you can try an easier test like 20 to 1, and then use this every day, so that if one day the patient can’t do this, this counts as a change.</a:t>
            </a:r>
          </a:p>
          <a:p>
            <a:pPr marL="0" indent="0">
              <a:buNone/>
            </a:pPr>
            <a:r>
              <a:rPr lang="en-IE" sz="2100" dirty="0">
                <a:latin typeface="+mj-lt"/>
              </a:rPr>
              <a:t>If a patient can’t even perform 20 to 1, they are at very high risk for delirium, and no screening test will “work” in such a patient. It is safest that they are assessed formally for delirium. </a:t>
            </a:r>
          </a:p>
          <a:p>
            <a:pPr marL="0" indent="0">
              <a:buNone/>
            </a:pPr>
            <a:endParaRPr lang="en-IE" sz="1400" dirty="0">
              <a:latin typeface="+mj-lt"/>
            </a:endParaRPr>
          </a:p>
          <a:p>
            <a:pPr marL="0" indent="0">
              <a:buNone/>
            </a:pPr>
            <a:r>
              <a:rPr lang="en-IE" sz="2100" b="1" dirty="0">
                <a:latin typeface="+mj-lt"/>
              </a:rPr>
              <a:t>Disorganised thinking: </a:t>
            </a:r>
            <a:r>
              <a:rPr lang="en-IE" sz="2100" dirty="0">
                <a:latin typeface="+mj-lt"/>
              </a:rPr>
              <a:t>(the patient jumps from one topic to another so it is impossible to follow what they are saying): this is unusual in dementia (unless severe)</a:t>
            </a:r>
            <a:endParaRPr lang="en-IE"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853</TotalTime>
  <Words>1572</Words>
  <Application>Microsoft Office PowerPoint</Application>
  <PresentationFormat>On-screen Show (4:3)</PresentationFormat>
  <Paragraphs>100</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Delirium</dc:title>
  <dc:creator>Suzanne</dc:creator>
  <cp:lastModifiedBy>Christopher Gabor</cp:lastModifiedBy>
  <cp:revision>24</cp:revision>
  <dcterms:created xsi:type="dcterms:W3CDTF">2011-09-01T18:58:19Z</dcterms:created>
  <dcterms:modified xsi:type="dcterms:W3CDTF">2024-03-09T19:18:06Z</dcterms:modified>
</cp:coreProperties>
</file>